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38" r:id="rId2"/>
    <p:sldId id="341" r:id="rId3"/>
    <p:sldId id="344" r:id="rId4"/>
    <p:sldId id="257" r:id="rId5"/>
    <p:sldId id="353" r:id="rId6"/>
    <p:sldId id="343" r:id="rId7"/>
    <p:sldId id="346" r:id="rId8"/>
    <p:sldId id="352" r:id="rId9"/>
    <p:sldId id="345" r:id="rId10"/>
    <p:sldId id="347" r:id="rId11"/>
    <p:sldId id="348" r:id="rId12"/>
    <p:sldId id="260" r:id="rId13"/>
    <p:sldId id="314" r:id="rId14"/>
    <p:sldId id="319" r:id="rId15"/>
    <p:sldId id="349" r:id="rId16"/>
    <p:sldId id="351" r:id="rId17"/>
  </p:sldIdLst>
  <p:sldSz cx="9144000" cy="6858000" type="screen4x3"/>
  <p:notesSz cx="6797675" cy="9926638"/>
  <p:defaultTextStyle>
    <a:defPPr>
      <a:defRPr lang="fr-FR"/>
    </a:defPPr>
    <a:lvl1pPr algn="l" rtl="0" eaLnBrk="0" fontAlgn="base" hangingPunct="0">
      <a:spcBef>
        <a:spcPct val="0"/>
      </a:spcBef>
      <a:spcAft>
        <a:spcPct val="0"/>
      </a:spcAft>
      <a:defRPr sz="2400" b="1" i="1"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400" b="1" i="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400" b="1" i="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400" b="1" i="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400" b="1" i="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b="1" i="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b="1" i="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b="1" i="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b="1" i="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5003"/>
    <a:srgbClr val="00CC00"/>
    <a:srgbClr val="FFFF66"/>
    <a:srgbClr val="FF9900"/>
    <a:srgbClr val="FF6600"/>
    <a:srgbClr val="FF9933"/>
    <a:srgbClr val="FFFFCC"/>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39" autoAdjust="0"/>
    <p:restoredTop sz="94790" autoAdjust="0"/>
  </p:normalViewPr>
  <p:slideViewPr>
    <p:cSldViewPr>
      <p:cViewPr varScale="1">
        <p:scale>
          <a:sx n="69" d="100"/>
          <a:sy n="69" d="100"/>
        </p:scale>
        <p:origin x="1398"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2" d="100"/>
        <a:sy n="62" d="100"/>
      </p:scale>
      <p:origin x="0" y="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wrap="square" lIns="92108" tIns="46054" rIns="92108" bIns="46054" numCol="1" anchor="t" anchorCtr="0" compatLnSpc="1">
            <a:prstTxWarp prst="textNoShape">
              <a:avLst/>
            </a:prstTxWarp>
          </a:bodyPr>
          <a:lstStyle>
            <a:lvl1pPr eaLnBrk="1" hangingPunct="1">
              <a:defRPr sz="1200">
                <a:latin typeface="Arial" charset="0"/>
                <a:cs typeface="Arial" charset="0"/>
              </a:defRPr>
            </a:lvl1pPr>
          </a:lstStyle>
          <a:p>
            <a:pPr>
              <a:defRPr/>
            </a:pPr>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wrap="square" lIns="92108" tIns="46054" rIns="92108" bIns="46054" numCol="1" anchor="t" anchorCtr="0" compatLnSpc="1">
            <a:prstTxWarp prst="textNoShape">
              <a:avLst/>
            </a:prstTxWarp>
          </a:bodyPr>
          <a:lstStyle>
            <a:lvl1pPr algn="r" eaLnBrk="1" hangingPunct="1">
              <a:defRPr sz="1200">
                <a:latin typeface="Arial" charset="0"/>
                <a:cs typeface="Arial" charset="0"/>
              </a:defRPr>
            </a:lvl1pPr>
          </a:lstStyle>
          <a:p>
            <a:pPr>
              <a:defRPr/>
            </a:pPr>
            <a:fld id="{047855D5-8544-411E-88B5-EC66CC4576CB}" type="datetimeFigureOut">
              <a:rPr lang="fr-FR"/>
              <a:pPr>
                <a:defRPr/>
              </a:pPr>
              <a:t>05/07/2024</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08" tIns="46054" rIns="92108" bIns="46054" rtlCol="0" anchor="ctr"/>
          <a:lstStyle/>
          <a:p>
            <a:pPr lvl="0"/>
            <a:endParaRPr lang="fr-FR" noProof="0" smtClean="0"/>
          </a:p>
        </p:txBody>
      </p:sp>
      <p:sp>
        <p:nvSpPr>
          <p:cNvPr id="5" name="Espace réservé des commentaires 4"/>
          <p:cNvSpPr>
            <a:spLocks noGrp="1"/>
          </p:cNvSpPr>
          <p:nvPr>
            <p:ph type="body" sz="quarter" idx="3"/>
          </p:nvPr>
        </p:nvSpPr>
        <p:spPr>
          <a:xfrm>
            <a:off x="679450" y="4714875"/>
            <a:ext cx="5438775" cy="4467225"/>
          </a:xfrm>
          <a:prstGeom prst="rect">
            <a:avLst/>
          </a:prstGeom>
        </p:spPr>
        <p:txBody>
          <a:bodyPr vert="horz" lIns="92108" tIns="46054" rIns="92108" bIns="46054"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9428163"/>
            <a:ext cx="2946400" cy="496887"/>
          </a:xfrm>
          <a:prstGeom prst="rect">
            <a:avLst/>
          </a:prstGeom>
        </p:spPr>
        <p:txBody>
          <a:bodyPr vert="horz" wrap="square" lIns="92108" tIns="46054" rIns="92108" bIns="46054" numCol="1" anchor="b" anchorCtr="0" compatLnSpc="1">
            <a:prstTxWarp prst="textNoShape">
              <a:avLst/>
            </a:prstTxWarp>
          </a:bodyPr>
          <a:lstStyle>
            <a:lvl1pPr eaLnBrk="1" hangingPunct="1">
              <a:defRPr sz="1200">
                <a:latin typeface="Arial" charset="0"/>
                <a:cs typeface="Arial" charset="0"/>
              </a:defRPr>
            </a:lvl1pPr>
          </a:lstStyle>
          <a:p>
            <a:pPr>
              <a:defRPr/>
            </a:pPr>
            <a:endParaRPr lang="fr-FR"/>
          </a:p>
        </p:txBody>
      </p:sp>
      <p:sp>
        <p:nvSpPr>
          <p:cNvPr id="7" name="Espace réservé du numéro de diapositive 6"/>
          <p:cNvSpPr>
            <a:spLocks noGrp="1"/>
          </p:cNvSpPr>
          <p:nvPr>
            <p:ph type="sldNum" sz="quarter" idx="5"/>
          </p:nvPr>
        </p:nvSpPr>
        <p:spPr>
          <a:xfrm>
            <a:off x="3849688" y="9428163"/>
            <a:ext cx="2946400" cy="496887"/>
          </a:xfrm>
          <a:prstGeom prst="rect">
            <a:avLst/>
          </a:prstGeom>
        </p:spPr>
        <p:txBody>
          <a:bodyPr vert="horz" wrap="square" lIns="92108" tIns="46054" rIns="92108" bIns="46054" numCol="1" anchor="b" anchorCtr="0" compatLnSpc="1">
            <a:prstTxWarp prst="textNoShape">
              <a:avLst/>
            </a:prstTxWarp>
          </a:bodyPr>
          <a:lstStyle>
            <a:lvl1pPr algn="r" eaLnBrk="1" hangingPunct="1">
              <a:defRPr sz="1200"/>
            </a:lvl1pPr>
          </a:lstStyle>
          <a:p>
            <a:pPr>
              <a:defRPr/>
            </a:pPr>
            <a:fld id="{C6BF24EF-E663-4EA1-B8CB-FAC25117BDA8}"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8"/>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Lst>
        </p:spPr>
        <p:txBody>
          <a:bodyPr/>
          <a:lstStyle>
            <a:lvl1pPr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cs typeface="Arial" panose="020B0604020202020204" pitchFamily="34" charset="0"/>
              </a:defRPr>
            </a:lvl1pPr>
            <a:lvl2pPr marL="742950" indent="-28575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cs typeface="Arial" panose="020B0604020202020204" pitchFamily="34" charset="0"/>
              </a:defRPr>
            </a:lvl2pPr>
            <a:lvl3pPr marL="1143000" indent="-22860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cs typeface="Arial" panose="020B0604020202020204" pitchFamily="34" charset="0"/>
              </a:defRPr>
            </a:lvl3pPr>
            <a:lvl4pPr marL="1600200" indent="-22860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cs typeface="Arial" panose="020B0604020202020204" pitchFamily="34" charset="0"/>
              </a:defRPr>
            </a:lvl4pPr>
            <a:lvl5pPr marL="2057400" indent="-22860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cs typeface="Arial" panose="020B0604020202020204" pitchFamily="34" charset="0"/>
              </a:defRPr>
            </a:lvl9pPr>
          </a:lstStyle>
          <a:p>
            <a:pPr>
              <a:buSzPct val="100000"/>
            </a:pPr>
            <a:fld id="{29BDE176-EA7C-4610-BD5A-0082C878AEB2}" type="slidenum">
              <a:rPr lang="fr-FR" altLang="fr-FR" sz="1200" b="0" i="0" smtClean="0">
                <a:solidFill>
                  <a:srgbClr val="000000"/>
                </a:solidFill>
                <a:ea typeface="Microsoft YaHei" panose="020B0503020204020204" pitchFamily="34" charset="-122"/>
                <a:cs typeface="Segoe UI" panose="020B0502040204020203" pitchFamily="34" charset="0"/>
              </a:rPr>
              <a:pPr>
                <a:buSzPct val="100000"/>
              </a:pPr>
              <a:t>1</a:t>
            </a:fld>
            <a:endParaRPr lang="fr-FR" altLang="fr-FR" sz="1200" b="0" i="0" smtClean="0">
              <a:solidFill>
                <a:srgbClr val="000000"/>
              </a:solidFill>
              <a:ea typeface="Microsoft YaHei" panose="020B0503020204020204" pitchFamily="34" charset="-122"/>
              <a:cs typeface="Segoe UI" panose="020B0502040204020203" pitchFamily="34" charset="0"/>
            </a:endParaRPr>
          </a:p>
        </p:txBody>
      </p:sp>
      <p:sp>
        <p:nvSpPr>
          <p:cNvPr id="4099" name="Rectangle 1"/>
          <p:cNvSpPr>
            <a:spLocks noGrp="1" noRot="1" noChangeAspect="1" noChangeArrowheads="1" noTextEdit="1"/>
          </p:cNvSpPr>
          <p:nvPr>
            <p:ph type="sldImg"/>
          </p:nvPr>
        </p:nvSpPr>
        <p:spPr bwMode="auto">
          <a:xfrm>
            <a:off x="917575" y="744538"/>
            <a:ext cx="4964113" cy="3722687"/>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00" name="Rectangle 2"/>
          <p:cNvSpPr>
            <a:spLocks noGrp="1" noChangeArrowheads="1"/>
          </p:cNvSpPr>
          <p:nvPr>
            <p:ph type="body" idx="1"/>
          </p:nvPr>
        </p:nvSpPr>
        <p:spPr bwMode="auto">
          <a:xfrm>
            <a:off x="679450" y="4714875"/>
            <a:ext cx="5440363" cy="44688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numCol="1" anchor="ctr" anchorCtr="0" compatLnSpc="1">
            <a:prstTxWarp prst="textNoShape">
              <a:avLst/>
            </a:prstTxWarp>
          </a:bodyPr>
          <a:lstStyle/>
          <a:p>
            <a:pPr>
              <a:spcBef>
                <a:spcPct val="0"/>
              </a:spcBef>
            </a:pPr>
            <a:endParaRPr lang="fr-FR" alt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E279DC32-B425-40EB-8718-9D591FE6A2ED}" type="slidenum">
              <a:rPr lang="fr-FR" altLang="fr-FR"/>
              <a:pPr>
                <a:defRPr/>
              </a:pPr>
              <a:t>‹N°›</a:t>
            </a:fld>
            <a:endParaRPr lang="fr-FR" altLang="fr-FR"/>
          </a:p>
        </p:txBody>
      </p:sp>
    </p:spTree>
    <p:extLst>
      <p:ext uri="{BB962C8B-B14F-4D97-AF65-F5344CB8AC3E}">
        <p14:creationId xmlns:p14="http://schemas.microsoft.com/office/powerpoint/2010/main" val="2636078966"/>
      </p:ext>
    </p:extLst>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E844B05-35DC-4A62-9313-705F6FC88585}" type="slidenum">
              <a:rPr lang="fr-FR" altLang="fr-FR"/>
              <a:pPr>
                <a:defRPr/>
              </a:pPr>
              <a:t>‹N°›</a:t>
            </a:fld>
            <a:endParaRPr lang="fr-FR" altLang="fr-FR"/>
          </a:p>
        </p:txBody>
      </p:sp>
    </p:spTree>
    <p:extLst>
      <p:ext uri="{BB962C8B-B14F-4D97-AF65-F5344CB8AC3E}">
        <p14:creationId xmlns:p14="http://schemas.microsoft.com/office/powerpoint/2010/main" val="174431478"/>
      </p:ext>
    </p:extLst>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41B1B0D2-E1DE-438E-B9CE-20D4EAEFBF90}" type="slidenum">
              <a:rPr lang="fr-FR" altLang="fr-FR"/>
              <a:pPr>
                <a:defRPr/>
              </a:pPr>
              <a:t>‹N°›</a:t>
            </a:fld>
            <a:endParaRPr lang="fr-FR" altLang="fr-FR"/>
          </a:p>
        </p:txBody>
      </p:sp>
    </p:spTree>
    <p:extLst>
      <p:ext uri="{BB962C8B-B14F-4D97-AF65-F5344CB8AC3E}">
        <p14:creationId xmlns:p14="http://schemas.microsoft.com/office/powerpoint/2010/main" val="1937959306"/>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65C675E8-B430-4B60-8051-7BAA20E795E6}" type="slidenum">
              <a:rPr lang="fr-FR" altLang="fr-FR"/>
              <a:pPr>
                <a:defRPr/>
              </a:pPr>
              <a:t>‹N°›</a:t>
            </a:fld>
            <a:endParaRPr lang="fr-FR" altLang="fr-FR"/>
          </a:p>
        </p:txBody>
      </p:sp>
    </p:spTree>
    <p:extLst>
      <p:ext uri="{BB962C8B-B14F-4D97-AF65-F5344CB8AC3E}">
        <p14:creationId xmlns:p14="http://schemas.microsoft.com/office/powerpoint/2010/main" val="1240066539"/>
      </p:ext>
    </p:extLst>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E0AED3A0-EC78-4EF9-B95E-82D15951576E}" type="slidenum">
              <a:rPr lang="fr-FR" altLang="fr-FR"/>
              <a:pPr>
                <a:defRPr/>
              </a:pPr>
              <a:t>‹N°›</a:t>
            </a:fld>
            <a:endParaRPr lang="fr-FR" altLang="fr-FR"/>
          </a:p>
        </p:txBody>
      </p:sp>
    </p:spTree>
    <p:extLst>
      <p:ext uri="{BB962C8B-B14F-4D97-AF65-F5344CB8AC3E}">
        <p14:creationId xmlns:p14="http://schemas.microsoft.com/office/powerpoint/2010/main" val="1562486833"/>
      </p:ext>
    </p:extLst>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CB4242AB-1982-48DB-8EB7-64A2AACEA150}" type="slidenum">
              <a:rPr lang="fr-FR" altLang="fr-FR"/>
              <a:pPr>
                <a:defRPr/>
              </a:pPr>
              <a:t>‹N°›</a:t>
            </a:fld>
            <a:endParaRPr lang="fr-FR" altLang="fr-FR"/>
          </a:p>
        </p:txBody>
      </p:sp>
    </p:spTree>
    <p:extLst>
      <p:ext uri="{BB962C8B-B14F-4D97-AF65-F5344CB8AC3E}">
        <p14:creationId xmlns:p14="http://schemas.microsoft.com/office/powerpoint/2010/main" val="1800705361"/>
      </p:ext>
    </p:extLst>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69B0818B-8613-4374-BD04-0F022FDED5D5}" type="slidenum">
              <a:rPr lang="fr-FR" altLang="fr-FR"/>
              <a:pPr>
                <a:defRPr/>
              </a:pPr>
              <a:t>‹N°›</a:t>
            </a:fld>
            <a:endParaRPr lang="fr-FR" altLang="fr-FR"/>
          </a:p>
        </p:txBody>
      </p:sp>
    </p:spTree>
    <p:extLst>
      <p:ext uri="{BB962C8B-B14F-4D97-AF65-F5344CB8AC3E}">
        <p14:creationId xmlns:p14="http://schemas.microsoft.com/office/powerpoint/2010/main" val="2629873567"/>
      </p:ext>
    </p:extLst>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E056F8ED-D863-411B-991B-00CCDBCFB7B9}" type="slidenum">
              <a:rPr lang="fr-FR" altLang="fr-FR"/>
              <a:pPr>
                <a:defRPr/>
              </a:pPr>
              <a:t>‹N°›</a:t>
            </a:fld>
            <a:endParaRPr lang="fr-FR" altLang="fr-FR"/>
          </a:p>
        </p:txBody>
      </p:sp>
    </p:spTree>
    <p:extLst>
      <p:ext uri="{BB962C8B-B14F-4D97-AF65-F5344CB8AC3E}">
        <p14:creationId xmlns:p14="http://schemas.microsoft.com/office/powerpoint/2010/main" val="2656941721"/>
      </p:ext>
    </p:extLst>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182D9DC2-779A-489F-B6FE-7B66DEFD4695}" type="slidenum">
              <a:rPr lang="fr-FR" altLang="fr-FR"/>
              <a:pPr>
                <a:defRPr/>
              </a:pPr>
              <a:t>‹N°›</a:t>
            </a:fld>
            <a:endParaRPr lang="fr-FR" altLang="fr-FR"/>
          </a:p>
        </p:txBody>
      </p:sp>
    </p:spTree>
    <p:extLst>
      <p:ext uri="{BB962C8B-B14F-4D97-AF65-F5344CB8AC3E}">
        <p14:creationId xmlns:p14="http://schemas.microsoft.com/office/powerpoint/2010/main" val="1578420319"/>
      </p:ext>
    </p:extLst>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6FBA9015-5202-42EF-9A6A-2FF31467D4A3}" type="slidenum">
              <a:rPr lang="fr-FR" altLang="fr-FR"/>
              <a:pPr>
                <a:defRPr/>
              </a:pPr>
              <a:t>‹N°›</a:t>
            </a:fld>
            <a:endParaRPr lang="fr-FR" altLang="fr-FR"/>
          </a:p>
        </p:txBody>
      </p:sp>
    </p:spTree>
    <p:extLst>
      <p:ext uri="{BB962C8B-B14F-4D97-AF65-F5344CB8AC3E}">
        <p14:creationId xmlns:p14="http://schemas.microsoft.com/office/powerpoint/2010/main" val="2116374556"/>
      </p:ext>
    </p:extLst>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531D73AB-55F5-444F-A343-79B88D3084D6}" type="slidenum">
              <a:rPr lang="fr-FR" altLang="fr-FR"/>
              <a:pPr>
                <a:defRPr/>
              </a:pPr>
              <a:t>‹N°›</a:t>
            </a:fld>
            <a:endParaRPr lang="fr-FR" altLang="fr-FR"/>
          </a:p>
        </p:txBody>
      </p:sp>
    </p:spTree>
    <p:extLst>
      <p:ext uri="{BB962C8B-B14F-4D97-AF65-F5344CB8AC3E}">
        <p14:creationId xmlns:p14="http://schemas.microsoft.com/office/powerpoint/2010/main" val="1151369476"/>
      </p:ext>
    </p:extLst>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i="0">
                <a:latin typeface="Arial" charset="0"/>
                <a:cs typeface="Arial" charset="0"/>
              </a:defRPr>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i="0">
                <a:latin typeface="Arial" charset="0"/>
                <a:cs typeface="Arial" charset="0"/>
              </a:defRPr>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i="0"/>
            </a:lvl1pPr>
          </a:lstStyle>
          <a:p>
            <a:pPr>
              <a:defRPr/>
            </a:pPr>
            <a:fld id="{49426EF3-2498-42EB-83A5-5E8BA84040E1}"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tradimusanse.net/danses-fiches-et-videos.html"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8" Type="http://schemas.openxmlformats.org/officeDocument/2006/relationships/hyperlink" Target="https://www.youtube.com/watch?v=UEDerUEhXWA" TargetMode="External"/><Relationship Id="rId3" Type="http://schemas.openxmlformats.org/officeDocument/2006/relationships/hyperlink" Target="https://www.youtube.com/watch?v=DPpNATGbAzg" TargetMode="External"/><Relationship Id="rId7" Type="http://schemas.openxmlformats.org/officeDocument/2006/relationships/hyperlink" Target="https://ladigitale.dev/digiview/#/v/66826391ca470" TargetMode="External"/><Relationship Id="rId2" Type="http://schemas.openxmlformats.org/officeDocument/2006/relationships/hyperlink" Target="https://ladigitale.dev/digiview/#/v/668262475b543" TargetMode="External"/><Relationship Id="rId1" Type="http://schemas.openxmlformats.org/officeDocument/2006/relationships/slideLayout" Target="../slideLayouts/slideLayout7.xml"/><Relationship Id="rId6" Type="http://schemas.openxmlformats.org/officeDocument/2006/relationships/hyperlink" Target="https://www.youtube.com/watch?v=oeqQZKvSyNE" TargetMode="External"/><Relationship Id="rId5" Type="http://schemas.openxmlformats.org/officeDocument/2006/relationships/hyperlink" Target="https://ladigitale.dev/digiview/#/v/6682630d2bfb6" TargetMode="External"/><Relationship Id="rId10" Type="http://schemas.openxmlformats.org/officeDocument/2006/relationships/image" Target="../media/image3.png"/><Relationship Id="rId4" Type="http://schemas.openxmlformats.org/officeDocument/2006/relationships/hyperlink" Target="https://nuage03.apps.education.fr/index.php/s/YcS9tPrxSsrD9xH" TargetMode="External"/><Relationship Id="rId9" Type="http://schemas.openxmlformats.org/officeDocument/2006/relationships/slide" Target="slide4.xml"/></Relationships>
</file>

<file path=ppt/slides/_rels/slide11.xml.rels><?xml version="1.0" encoding="UTF-8" standalone="yes"?>
<Relationships xmlns="http://schemas.openxmlformats.org/package/2006/relationships"><Relationship Id="rId8" Type="http://schemas.openxmlformats.org/officeDocument/2006/relationships/hyperlink" Target="https://www.youtube.com/watch?v=y5hBdqwYyWk" TargetMode="External"/><Relationship Id="rId3" Type="http://schemas.openxmlformats.org/officeDocument/2006/relationships/hyperlink" Target="https://www.youtube.com/watch?v=kADrbem3vRo" TargetMode="External"/><Relationship Id="rId7" Type="http://schemas.openxmlformats.org/officeDocument/2006/relationships/hyperlink" Target="https://ladigitale.dev/digiview/#/v/6682652a1252b" TargetMode="External"/><Relationship Id="rId2" Type="http://schemas.openxmlformats.org/officeDocument/2006/relationships/hyperlink" Target="https://ladigitale.dev/digiview/#/v/668263ebaf903" TargetMode="External"/><Relationship Id="rId1" Type="http://schemas.openxmlformats.org/officeDocument/2006/relationships/slideLayout" Target="../slideLayouts/slideLayout7.xml"/><Relationship Id="rId6" Type="http://schemas.openxmlformats.org/officeDocument/2006/relationships/hyperlink" Target="https://www.youtube.com/watch?app=desktop&amp;v=XZFswSt5JxY" TargetMode="External"/><Relationship Id="rId11" Type="http://schemas.openxmlformats.org/officeDocument/2006/relationships/slide" Target="slide4.xml"/><Relationship Id="rId5" Type="http://schemas.openxmlformats.org/officeDocument/2006/relationships/hyperlink" Target="https://ladigitale.dev/digiview/#/v/668264d831c55" TargetMode="External"/><Relationship Id="rId10" Type="http://schemas.openxmlformats.org/officeDocument/2006/relationships/hyperlink" Target="https://www.youtube.com/watch?v=vf80YQqkCxk" TargetMode="External"/><Relationship Id="rId4" Type="http://schemas.openxmlformats.org/officeDocument/2006/relationships/hyperlink" Target="https://nuage03.apps.education.fr/index.php/s/t9DMy8pAw5XM3cA" TargetMode="External"/><Relationship Id="rId9" Type="http://schemas.openxmlformats.org/officeDocument/2006/relationships/hyperlink" Target="https://ladigitale.dev/digiview/#/v/668265bdc37f3"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ladigitale.dev/digiview/#/v/66826e16944e0" TargetMode="External"/><Relationship Id="rId13" Type="http://schemas.openxmlformats.org/officeDocument/2006/relationships/hyperlink" Target="https://nuage03.apps.education.fr/index.php/s/fFMp3LaaZioMTyx" TargetMode="External"/><Relationship Id="rId3" Type="http://schemas.openxmlformats.org/officeDocument/2006/relationships/hyperlink" Target="https://www.youtube.com/watch?v=mUVGXo5BZFg" TargetMode="External"/><Relationship Id="rId7" Type="http://schemas.openxmlformats.org/officeDocument/2006/relationships/hyperlink" Target="https://nuage03.apps.education.fr/index.php/s/cM5SQPcDF8aK9X3" TargetMode="External"/><Relationship Id="rId12" Type="http://schemas.openxmlformats.org/officeDocument/2006/relationships/hyperlink" Target="https://www.youtube.com/watch?v=CHNH9-6GCvQ" TargetMode="External"/><Relationship Id="rId2" Type="http://schemas.openxmlformats.org/officeDocument/2006/relationships/hyperlink" Target="https://ladigitale.dev/digiview/#/v/66826c4a3313f" TargetMode="External"/><Relationship Id="rId1" Type="http://schemas.openxmlformats.org/officeDocument/2006/relationships/slideLayout" Target="../slideLayouts/slideLayout7.xml"/><Relationship Id="rId6" Type="http://schemas.openxmlformats.org/officeDocument/2006/relationships/hyperlink" Target="https://www.youtube.com/watch?v=d3Kp7uL-YUY" TargetMode="External"/><Relationship Id="rId11" Type="http://schemas.openxmlformats.org/officeDocument/2006/relationships/hyperlink" Target="https://ladigitale.dev/digiview/#/v/66826e7e441b0" TargetMode="External"/><Relationship Id="rId5" Type="http://schemas.openxmlformats.org/officeDocument/2006/relationships/hyperlink" Target="https://ladigitale.dev/digiview/#/v/66826cf12d8cb" TargetMode="External"/><Relationship Id="rId10" Type="http://schemas.openxmlformats.org/officeDocument/2006/relationships/hyperlink" Target="https://nuage03.apps.education.fr/index.php/s/HYH4swpsKC3De2B" TargetMode="External"/><Relationship Id="rId4" Type="http://schemas.openxmlformats.org/officeDocument/2006/relationships/hyperlink" Target="https://nuage03.apps.education.fr/index.php/s/NeTasTwHnkaYZSG" TargetMode="External"/><Relationship Id="rId9" Type="http://schemas.openxmlformats.org/officeDocument/2006/relationships/hyperlink" Target="https://www.youtube.com/watch?v=xcCvj09KamE"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cJVMRbQcWWk" TargetMode="External"/><Relationship Id="rId2" Type="http://schemas.openxmlformats.org/officeDocument/2006/relationships/hyperlink" Target="https://ladigitale.dev/digiview/#/v/66826fd387369" TargetMode="External"/><Relationship Id="rId1" Type="http://schemas.openxmlformats.org/officeDocument/2006/relationships/slideLayout" Target="../slideLayouts/slideLayout7.xml"/><Relationship Id="rId4" Type="http://schemas.openxmlformats.org/officeDocument/2006/relationships/slide" Target="slide4.xml"/></Relationships>
</file>

<file path=ppt/slides/_rels/slide14.xml.rels><?xml version="1.0" encoding="UTF-8" standalone="yes"?>
<Relationships xmlns="http://schemas.openxmlformats.org/package/2006/relationships"><Relationship Id="rId8" Type="http://schemas.openxmlformats.org/officeDocument/2006/relationships/hyperlink" Target="https://ladigitale.dev/digiview/#/v/668271fe49a3c" TargetMode="External"/><Relationship Id="rId13" Type="http://schemas.openxmlformats.org/officeDocument/2006/relationships/hyperlink" Target="https://www.youtube.com/watch?v=QGXi4hO8LBk" TargetMode="External"/><Relationship Id="rId3" Type="http://schemas.openxmlformats.org/officeDocument/2006/relationships/hyperlink" Target="https://www.youtube.com/watch?v=YVwnpPXo6DU" TargetMode="External"/><Relationship Id="rId7" Type="http://schemas.openxmlformats.org/officeDocument/2006/relationships/hyperlink" Target="https://nuage03.apps.education.fr/index.php/s/EyzAxMPpnLkfMAz" TargetMode="External"/><Relationship Id="rId12" Type="http://schemas.openxmlformats.org/officeDocument/2006/relationships/hyperlink" Target="https://ladigitale.dev/digiview/#/v/668272ce3ad1f" TargetMode="External"/><Relationship Id="rId2" Type="http://schemas.openxmlformats.org/officeDocument/2006/relationships/hyperlink" Target="https://ladigitale.dev/digiview/#/v/6682707925c4a" TargetMode="External"/><Relationship Id="rId1" Type="http://schemas.openxmlformats.org/officeDocument/2006/relationships/slideLayout" Target="../slideLayouts/slideLayout7.xml"/><Relationship Id="rId6" Type="http://schemas.openxmlformats.org/officeDocument/2006/relationships/hyperlink" Target="https://www.youtube.com/watch?v=KTXzaHWTWJw" TargetMode="External"/><Relationship Id="rId11" Type="http://schemas.openxmlformats.org/officeDocument/2006/relationships/hyperlink" Target="https://www.youtube.com/watch?v=cJVMRbQcWWk" TargetMode="External"/><Relationship Id="rId5" Type="http://schemas.openxmlformats.org/officeDocument/2006/relationships/hyperlink" Target="https://ladigitale.dev/digiview/#/v/6682716080947" TargetMode="External"/><Relationship Id="rId10" Type="http://schemas.openxmlformats.org/officeDocument/2006/relationships/hyperlink" Target="https://ladigitale.dev/digiview/" TargetMode="External"/><Relationship Id="rId4" Type="http://schemas.openxmlformats.org/officeDocument/2006/relationships/hyperlink" Target="https://nuage03.apps.education.fr/index.php/s/ET2JFrEzd3BtoP6" TargetMode="External"/><Relationship Id="rId9" Type="http://schemas.openxmlformats.org/officeDocument/2006/relationships/hyperlink" Target="https://www.youtube.com/watch?v=04RdjP2y0Aw" TargetMode="External"/><Relationship Id="rId14" Type="http://schemas.openxmlformats.org/officeDocument/2006/relationships/slide" Target="slide4.xml"/></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watch?v=y61M9YHYOk4" TargetMode="External"/><Relationship Id="rId7" Type="http://schemas.openxmlformats.org/officeDocument/2006/relationships/slide" Target="slide4.xml"/><Relationship Id="rId2" Type="http://schemas.openxmlformats.org/officeDocument/2006/relationships/hyperlink" Target="https://ladigitale.dev/digiview/#/v/66827313c08c4" TargetMode="External"/><Relationship Id="rId1" Type="http://schemas.openxmlformats.org/officeDocument/2006/relationships/slideLayout" Target="../slideLayouts/slideLayout7.xml"/><Relationship Id="rId6" Type="http://schemas.openxmlformats.org/officeDocument/2006/relationships/hyperlink" Target="https://www.youtube.com/watch?v=Tue2wRLwWBQ" TargetMode="External"/><Relationship Id="rId5" Type="http://schemas.openxmlformats.org/officeDocument/2006/relationships/hyperlink" Target="https://ladigitale.dev/digiview/#/v/668273b3c6ef0" TargetMode="External"/><Relationship Id="rId4" Type="http://schemas.openxmlformats.org/officeDocument/2006/relationships/hyperlink" Target="https://nuage03.apps.education.fr/index.php/s/xNnRJegxFfG5amX"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s://ladigitale.dev/digiview/#/v/6682757f71bf2" TargetMode="External"/><Relationship Id="rId13" Type="http://schemas.openxmlformats.org/officeDocument/2006/relationships/slide" Target="slide4.xml"/><Relationship Id="rId3" Type="http://schemas.openxmlformats.org/officeDocument/2006/relationships/hyperlink" Target="https://www.youtube.com/watch?v=Cu6Cc-ZGMFU" TargetMode="External"/><Relationship Id="rId7" Type="http://schemas.openxmlformats.org/officeDocument/2006/relationships/hyperlink" Target="https://nuage03.apps.education.fr/index.php/s/zyNSnkwoJcw3ZZK" TargetMode="External"/><Relationship Id="rId12" Type="http://schemas.openxmlformats.org/officeDocument/2006/relationships/hyperlink" Target="https://www.qwant.com/?client=brz-moz&amp;t=videos&amp;q=danse+an+dro+vid%C3%A9o&amp;o=0%3AO_hIfObzRtQ" TargetMode="External"/><Relationship Id="rId2" Type="http://schemas.openxmlformats.org/officeDocument/2006/relationships/hyperlink" Target="https://ladigitale.dev/digiview/#/v/66827412eff99" TargetMode="External"/><Relationship Id="rId1" Type="http://schemas.openxmlformats.org/officeDocument/2006/relationships/slideLayout" Target="../slideLayouts/slideLayout7.xml"/><Relationship Id="rId6" Type="http://schemas.openxmlformats.org/officeDocument/2006/relationships/hyperlink" Target="https://www.youtube.com/watch?v=mU0a4AdWEF8" TargetMode="External"/><Relationship Id="rId11" Type="http://schemas.openxmlformats.org/officeDocument/2006/relationships/hyperlink" Target="https://www.qwant.com/?client=brz-moz&amp;t=videos&amp;q=danse+an+dro+vid%C3%A9o&amp;o=0%3AqZnkDnLcZ2s" TargetMode="External"/><Relationship Id="rId5" Type="http://schemas.openxmlformats.org/officeDocument/2006/relationships/hyperlink" Target="https://ladigitale.dev/digiview/#/v/668274a5acdfd" TargetMode="External"/><Relationship Id="rId10" Type="http://schemas.openxmlformats.org/officeDocument/2006/relationships/hyperlink" Target="https://nuage03.apps.education.fr/index.php/s/58i7g2Qartj5cRb" TargetMode="External"/><Relationship Id="rId4" Type="http://schemas.openxmlformats.org/officeDocument/2006/relationships/hyperlink" Target="https://nuage03.apps.education.fr/index.php/s/WjBTYKs9BLAmD2o" TargetMode="External"/><Relationship Id="rId9" Type="http://schemas.openxmlformats.org/officeDocument/2006/relationships/hyperlink" Target="https://www.youtube.com/watch?v=qQr0lA9Kr2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image" Target="../media/image3.png"/><Relationship Id="rId3" Type="http://schemas.openxmlformats.org/officeDocument/2006/relationships/slide" Target="slide13.xml"/><Relationship Id="rId7" Type="http://schemas.openxmlformats.org/officeDocument/2006/relationships/slide" Target="slide11.xml"/><Relationship Id="rId12" Type="http://schemas.openxmlformats.org/officeDocument/2006/relationships/slide" Target="slide16.xml"/><Relationship Id="rId2" Type="http://schemas.openxmlformats.org/officeDocument/2006/relationships/slide" Target="slide1.xml"/><Relationship Id="rId1" Type="http://schemas.openxmlformats.org/officeDocument/2006/relationships/slideLayout" Target="../slideLayouts/slideLayout7.xml"/><Relationship Id="rId6" Type="http://schemas.openxmlformats.org/officeDocument/2006/relationships/slide" Target="slide8.xml"/><Relationship Id="rId11" Type="http://schemas.openxmlformats.org/officeDocument/2006/relationships/slide" Target="slide9.xml"/><Relationship Id="rId5" Type="http://schemas.openxmlformats.org/officeDocument/2006/relationships/slide" Target="slide10.xml"/><Relationship Id="rId10" Type="http://schemas.openxmlformats.org/officeDocument/2006/relationships/slide" Target="slide14.xml"/><Relationship Id="rId4" Type="http://schemas.openxmlformats.org/officeDocument/2006/relationships/slide" Target="slide7.xml"/><Relationship Id="rId9" Type="http://schemas.openxmlformats.org/officeDocument/2006/relationships/slide" Target="slide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hyperlink" Target="https://ladigitale.dev/digiview/#/v/66825e198572c" TargetMode="External"/><Relationship Id="rId13" Type="http://schemas.openxmlformats.org/officeDocument/2006/relationships/hyperlink" Target="https://ladigitale.dev/digiview/#/v/66825b911c846" TargetMode="External"/><Relationship Id="rId3" Type="http://schemas.openxmlformats.org/officeDocument/2006/relationships/hyperlink" Target="https://www.youtube.com/watch?app=desktop&amp;v=ilN4nFZzeuM" TargetMode="External"/><Relationship Id="rId7" Type="http://schemas.openxmlformats.org/officeDocument/2006/relationships/hyperlink" Target="https://nuage03.apps.education.fr/index.php/s/YjPcP6bdkAHpSBg" TargetMode="External"/><Relationship Id="rId12" Type="http://schemas.openxmlformats.org/officeDocument/2006/relationships/hyperlink" Target="https://www.youtube.com/watch?v=W8RK9eKWKdE" TargetMode="External"/><Relationship Id="rId17" Type="http://schemas.openxmlformats.org/officeDocument/2006/relationships/slide" Target="slide4.xml"/><Relationship Id="rId2" Type="http://schemas.openxmlformats.org/officeDocument/2006/relationships/hyperlink" Target="https://ladigitale.dev/digiview/#/v/66825625e3747" TargetMode="External"/><Relationship Id="rId16" Type="http://schemas.openxmlformats.org/officeDocument/2006/relationships/hyperlink" Target="https://www.youtube.com/watch?v=N1YxL5lr19I" TargetMode="External"/><Relationship Id="rId1" Type="http://schemas.openxmlformats.org/officeDocument/2006/relationships/slideLayout" Target="../slideLayouts/slideLayout7.xml"/><Relationship Id="rId6" Type="http://schemas.openxmlformats.org/officeDocument/2006/relationships/hyperlink" Target="https://www.youtube.com/watch?v=FGVuh5JdG9A" TargetMode="External"/><Relationship Id="rId11" Type="http://schemas.openxmlformats.org/officeDocument/2006/relationships/hyperlink" Target="https://ladigitale.dev/digiview/#/v/66825b0be0fdb" TargetMode="External"/><Relationship Id="rId5" Type="http://schemas.openxmlformats.org/officeDocument/2006/relationships/hyperlink" Target="https://ladigitale.dev/digiview/#/v/6682571fa9bdf" TargetMode="External"/><Relationship Id="rId15" Type="http://schemas.openxmlformats.org/officeDocument/2006/relationships/hyperlink" Target="https://ladigitale.dev/digiview/#/v/66825c3432d99" TargetMode="External"/><Relationship Id="rId10" Type="http://schemas.openxmlformats.org/officeDocument/2006/relationships/hyperlink" Target="https://nuage03.apps.education.fr/index.php/s/ydfcsg95j9YEsfK" TargetMode="External"/><Relationship Id="rId4" Type="http://schemas.openxmlformats.org/officeDocument/2006/relationships/hyperlink" Target="https://nuage03.apps.education.fr/index.php/s/KYWHK4gPWq77LrS" TargetMode="External"/><Relationship Id="rId9" Type="http://schemas.openxmlformats.org/officeDocument/2006/relationships/hyperlink" Target="https://www.youtube.com/watch?v=GwBNlaF766Y" TargetMode="External"/><Relationship Id="rId14" Type="http://schemas.openxmlformats.org/officeDocument/2006/relationships/hyperlink" Target="https://www.youtube.com/watch?v=t2R688yTjgg"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ladigitale.dev/digiview/#/v/66825625e3747" TargetMode="External"/><Relationship Id="rId13" Type="http://schemas.openxmlformats.org/officeDocument/2006/relationships/hyperlink" Target="https://ladigitale.dev/digiview/#/v/668260fb0cd1f" TargetMode="External"/><Relationship Id="rId18" Type="http://schemas.openxmlformats.org/officeDocument/2006/relationships/hyperlink" Target="https://www.youtube.com/watch?v=a08YKUzTfRg" TargetMode="External"/><Relationship Id="rId3" Type="http://schemas.openxmlformats.org/officeDocument/2006/relationships/hyperlink" Target="https://www.youtube.com/watch?v=BbLJ4z5EiE4" TargetMode="External"/><Relationship Id="rId7" Type="http://schemas.openxmlformats.org/officeDocument/2006/relationships/hyperlink" Target="https://nuage03.apps.education.fr/index.php/s/YjPcP6bdkAHpSBg" TargetMode="External"/><Relationship Id="rId12" Type="http://schemas.openxmlformats.org/officeDocument/2006/relationships/hyperlink" Target="https://www.youtube.com/watch?v=Nff2bLvobkQ" TargetMode="External"/><Relationship Id="rId17" Type="http://schemas.openxmlformats.org/officeDocument/2006/relationships/hyperlink" Target="https://ladigitale.dev/digiview/#/v/668261c9c3d42" TargetMode="External"/><Relationship Id="rId2" Type="http://schemas.openxmlformats.org/officeDocument/2006/relationships/hyperlink" Target="https://ladigitale.dev/digiview/#/v/66825edd56915" TargetMode="External"/><Relationship Id="rId16" Type="http://schemas.openxmlformats.org/officeDocument/2006/relationships/hyperlink" Target="https://www.youtube.com/watch?v=MKROoYwBr6c" TargetMode="External"/><Relationship Id="rId1" Type="http://schemas.openxmlformats.org/officeDocument/2006/relationships/slideLayout" Target="../slideLayouts/slideLayout7.xml"/><Relationship Id="rId6" Type="http://schemas.openxmlformats.org/officeDocument/2006/relationships/hyperlink" Target="https://www.youtube.com/watch?v=FGVuh5JdG9A" TargetMode="External"/><Relationship Id="rId11" Type="http://schemas.openxmlformats.org/officeDocument/2006/relationships/hyperlink" Target="https://ladigitale.dev/digiview/#/v/66825fed64d09" TargetMode="External"/><Relationship Id="rId5" Type="http://schemas.openxmlformats.org/officeDocument/2006/relationships/hyperlink" Target="https://ladigitale.dev/digiview/#/v/6682571fa9bdf" TargetMode="External"/><Relationship Id="rId15" Type="http://schemas.openxmlformats.org/officeDocument/2006/relationships/hyperlink" Target="https://ladigitale.dev/digiview/#/v/668261701486c" TargetMode="External"/><Relationship Id="rId10" Type="http://schemas.openxmlformats.org/officeDocument/2006/relationships/hyperlink" Target="https://nuage03.apps.education.fr/index.php/s/KYWHK4gPWq77LrS" TargetMode="External"/><Relationship Id="rId19" Type="http://schemas.openxmlformats.org/officeDocument/2006/relationships/slide" Target="slide4.xml"/><Relationship Id="rId4" Type="http://schemas.openxmlformats.org/officeDocument/2006/relationships/hyperlink" Target="https://www.youtube.com/watch?v=ilN4nFZzeuM" TargetMode="External"/><Relationship Id="rId9" Type="http://schemas.openxmlformats.org/officeDocument/2006/relationships/hyperlink" Target="https://www.youtube.com/watch?app=desktop&amp;v=ilN4nFZzeuM" TargetMode="External"/><Relationship Id="rId14" Type="http://schemas.openxmlformats.org/officeDocument/2006/relationships/hyperlink" Target="https://www.youtube.com/watch?v=Ay5ExRRri1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493713" y="176213"/>
            <a:ext cx="82296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defTabSz="449263">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Arial" panose="020B0604020202020204" pitchFamily="34" charset="0"/>
              </a:defRPr>
            </a:lvl1pPr>
            <a:lvl2pPr marL="742950" indent="-285750" defTabSz="449263">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Arial" panose="020B0604020202020204" pitchFamily="34" charset="0"/>
              </a:defRPr>
            </a:lvl2pPr>
            <a:lvl3pPr marL="1143000" indent="-228600" defTabSz="449263">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anose="020B0604020202020204" pitchFamily="34" charset="0"/>
              </a:defRPr>
            </a:lvl3pPr>
            <a:lvl4pPr marL="1600200" indent="-228600" defTabSz="449263">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Arial" panose="020B0604020202020204" pitchFamily="34" charset="0"/>
              </a:defRPr>
            </a:lvl4pPr>
            <a:lvl5pPr marL="2057400" indent="-228600" defTabSz="449263">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Arial" panose="020B0604020202020204" pitchFamily="34" charset="0"/>
              </a:defRPr>
            </a:lvl5pPr>
            <a:lvl6pPr marL="2514600" indent="-228600" defTabSz="449263"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Arial" panose="020B0604020202020204" pitchFamily="34" charset="0"/>
              </a:defRPr>
            </a:lvl6pPr>
            <a:lvl7pPr marL="2971800" indent="-228600" defTabSz="449263"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Arial" panose="020B0604020202020204" pitchFamily="34" charset="0"/>
              </a:defRPr>
            </a:lvl7pPr>
            <a:lvl8pPr marL="3429000" indent="-228600" defTabSz="449263"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Arial" panose="020B0604020202020204" pitchFamily="34" charset="0"/>
              </a:defRPr>
            </a:lvl8pPr>
            <a:lvl9pPr marL="3886200" indent="-228600" defTabSz="449263"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Arial" panose="020B0604020202020204" pitchFamily="34" charset="0"/>
              </a:defRPr>
            </a:lvl9pPr>
          </a:lstStyle>
          <a:p>
            <a:pPr algn="ctr" eaLnBrk="1" hangingPunct="1">
              <a:spcBef>
                <a:spcPct val="0"/>
              </a:spcBef>
              <a:buFontTx/>
              <a:buNone/>
            </a:pPr>
            <a:r>
              <a:rPr lang="fr-FR" altLang="fr-FR" sz="2400" i="0">
                <a:solidFill>
                  <a:srgbClr val="00B050"/>
                </a:solidFill>
                <a:ea typeface="Microsoft YaHei" panose="020B0503020204020204" pitchFamily="34" charset="-122"/>
              </a:rPr>
              <a:t>Danses traditionnelles aux Cycles 2 et 3 </a:t>
            </a:r>
          </a:p>
        </p:txBody>
      </p:sp>
      <p:sp>
        <p:nvSpPr>
          <p:cNvPr id="3075" name="Text Box 2"/>
          <p:cNvSpPr txBox="1">
            <a:spLocks noChangeArrowheads="1"/>
          </p:cNvSpPr>
          <p:nvPr/>
        </p:nvSpPr>
        <p:spPr bwMode="auto">
          <a:xfrm>
            <a:off x="323850" y="404813"/>
            <a:ext cx="8399463" cy="645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449263">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Arial" panose="020B0604020202020204" pitchFamily="34" charset="0"/>
              </a:defRPr>
            </a:lvl1pPr>
            <a:lvl2pPr marL="742950" indent="-285750" defTabSz="449263">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Arial" panose="020B0604020202020204" pitchFamily="34" charset="0"/>
              </a:defRPr>
            </a:lvl2pPr>
            <a:lvl3pPr marL="1085850" indent="-171450" defTabSz="449263">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anose="020B0604020202020204" pitchFamily="34" charset="0"/>
              </a:defRPr>
            </a:lvl3pPr>
            <a:lvl4pPr marL="1600200" indent="-228600" defTabSz="449263">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Arial" panose="020B0604020202020204" pitchFamily="34" charset="0"/>
              </a:defRPr>
            </a:lvl4pPr>
            <a:lvl5pPr marL="2057400" indent="-228600" defTabSz="449263">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Arial" panose="020B0604020202020204" pitchFamily="34" charset="0"/>
              </a:defRPr>
            </a:lvl5pPr>
            <a:lvl6pPr marL="2514600" indent="-228600" defTabSz="449263"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Arial" panose="020B0604020202020204" pitchFamily="34" charset="0"/>
              </a:defRPr>
            </a:lvl6pPr>
            <a:lvl7pPr marL="2971800" indent="-228600" defTabSz="449263"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Arial" panose="020B0604020202020204" pitchFamily="34" charset="0"/>
              </a:defRPr>
            </a:lvl7pPr>
            <a:lvl8pPr marL="3429000" indent="-228600" defTabSz="449263"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Arial" panose="020B0604020202020204" pitchFamily="34" charset="0"/>
              </a:defRPr>
            </a:lvl8pPr>
            <a:lvl9pPr marL="3886200" indent="-228600" defTabSz="449263"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Arial" panose="020B0604020202020204" pitchFamily="34" charset="0"/>
              </a:defRPr>
            </a:lvl9pPr>
          </a:lstStyle>
          <a:p>
            <a:pPr>
              <a:buFontTx/>
              <a:buNone/>
            </a:pPr>
            <a:endParaRPr lang="fr-FR" altLang="fr-FR" sz="1600" i="0">
              <a:solidFill>
                <a:srgbClr val="000000"/>
              </a:solidFill>
              <a:latin typeface="Comic Sans MS" panose="030F0702030302020204" pitchFamily="66" charset="0"/>
            </a:endParaRPr>
          </a:p>
          <a:p>
            <a:pPr>
              <a:buFontTx/>
              <a:buNone/>
            </a:pPr>
            <a:r>
              <a:rPr lang="fr-FR" altLang="fr-FR" sz="1600" i="0">
                <a:solidFill>
                  <a:srgbClr val="000000"/>
                </a:solidFill>
                <a:latin typeface="Comic Sans MS" panose="030F0702030302020204" pitchFamily="66" charset="0"/>
              </a:rPr>
              <a:t>De quelle danse parle-t-on ? </a:t>
            </a:r>
            <a:endParaRPr lang="fr-FR" altLang="fr-FR" sz="1600" b="0" i="0">
              <a:solidFill>
                <a:srgbClr val="000000"/>
              </a:solidFill>
              <a:latin typeface="Comic Sans MS" panose="030F0702030302020204" pitchFamily="66" charset="0"/>
            </a:endParaRPr>
          </a:p>
          <a:p>
            <a:pPr>
              <a:buFontTx/>
              <a:buNone/>
            </a:pPr>
            <a:r>
              <a:rPr lang="fr-FR" altLang="fr-FR" sz="1100" b="0" i="0">
                <a:solidFill>
                  <a:srgbClr val="000000"/>
                </a:solidFill>
                <a:latin typeface="Comic Sans MS" panose="030F0702030302020204" pitchFamily="66" charset="0"/>
              </a:rPr>
              <a:t>Dans le cadre de la démarche que nous retenons à l’école primaire, le terme de  «</a:t>
            </a:r>
            <a:r>
              <a:rPr lang="fr-FR" altLang="fr-FR" sz="1100" i="0">
                <a:solidFill>
                  <a:srgbClr val="000000"/>
                </a:solidFill>
                <a:latin typeface="Comic Sans MS" panose="030F0702030302020204" pitchFamily="66" charset="0"/>
              </a:rPr>
              <a:t>danse traditionnelle </a:t>
            </a:r>
            <a:r>
              <a:rPr lang="fr-FR" altLang="fr-FR" sz="1100" b="0" i="0">
                <a:solidFill>
                  <a:srgbClr val="000000"/>
                </a:solidFill>
                <a:latin typeface="Comic Sans MS" panose="030F0702030302020204" pitchFamily="66" charset="0"/>
              </a:rPr>
              <a:t>» désigne des danses en groupe (souvent en ligne, chaîne, cercle ou farandole) d’origine populaire puisqu’elles se dansaient dans les villages. </a:t>
            </a:r>
          </a:p>
          <a:p>
            <a:pPr>
              <a:buFontTx/>
              <a:buNone/>
            </a:pPr>
            <a:r>
              <a:rPr lang="fr-FR" altLang="fr-FR" sz="1100" b="0" i="0">
                <a:solidFill>
                  <a:srgbClr val="000000"/>
                </a:solidFill>
                <a:latin typeface="Comic Sans MS" panose="030F0702030302020204" pitchFamily="66" charset="0"/>
              </a:rPr>
              <a:t>La transmission de ces danses à travers les époques induit une perspective dynamique et évolutive leur permettant de conserver le côté vivant. Les danses traditionnelles ne sont donc pas des danses figées et immuables mais se situent dans le cadre de pratiques à faire vivre, à adapter, à faire évoluer, voire à enrichir pour laisser place au plaisir, au partage, à l’échange, à la rencontre, à la convivialité. (Quelques exemples : </a:t>
            </a:r>
            <a:r>
              <a:rPr lang="fr-FR" altLang="fr-FR" sz="1100" b="0" i="0">
                <a:solidFill>
                  <a:srgbClr val="000000"/>
                </a:solidFill>
                <a:latin typeface="Comic Sans MS" panose="030F0702030302020204" pitchFamily="66" charset="0"/>
                <a:hlinkClick r:id="rId3"/>
              </a:rPr>
              <a:t>http://www.tradimusanse.net/danses-fiches-et-videos.html</a:t>
            </a:r>
            <a:r>
              <a:rPr lang="fr-FR" altLang="fr-FR" sz="1100" b="0" i="0">
                <a:solidFill>
                  <a:srgbClr val="000000"/>
                </a:solidFill>
                <a:latin typeface="Comic Sans MS" panose="030F0702030302020204" pitchFamily="66" charset="0"/>
              </a:rPr>
              <a:t> )</a:t>
            </a:r>
          </a:p>
          <a:p>
            <a:pPr>
              <a:buFontTx/>
              <a:buNone/>
            </a:pPr>
            <a:r>
              <a:rPr lang="fr-FR" altLang="fr-FR" sz="1100" b="0" i="0">
                <a:solidFill>
                  <a:srgbClr val="000000"/>
                </a:solidFill>
                <a:latin typeface="Comic Sans MS" panose="030F0702030302020204" pitchFamily="66" charset="0"/>
              </a:rPr>
              <a:t> </a:t>
            </a:r>
          </a:p>
          <a:p>
            <a:pPr>
              <a:buFontTx/>
              <a:buNone/>
            </a:pPr>
            <a:r>
              <a:rPr lang="fr-FR" altLang="fr-FR" sz="1600" i="0">
                <a:solidFill>
                  <a:srgbClr val="000000"/>
                </a:solidFill>
                <a:latin typeface="Comic Sans MS" panose="030F0702030302020204" pitchFamily="66" charset="0"/>
              </a:rPr>
              <a:t>Pourquoi faire pratiquer la danse traditionnelle à l’école ? </a:t>
            </a:r>
          </a:p>
          <a:p>
            <a:pPr>
              <a:buFontTx/>
              <a:buNone/>
            </a:pPr>
            <a:r>
              <a:rPr lang="fr-FR" altLang="fr-FR" sz="1100" i="0">
                <a:latin typeface="Comic Sans MS" panose="030F0702030302020204" pitchFamily="66" charset="0"/>
              </a:rPr>
              <a:t>La danse traditionnelle </a:t>
            </a:r>
            <a:r>
              <a:rPr lang="fr-FR" altLang="fr-FR" sz="1100" b="0" i="0">
                <a:latin typeface="Comic Sans MS" panose="030F0702030302020204" pitchFamily="66" charset="0"/>
              </a:rPr>
              <a:t>est particulièrement formatrice pour l'enfant car on y retrouve l'aspect collectif, ludique, corporel et musical. De plus, c’est un style de danse qui se caractérise par son accessibilité et sa relative facilité à être mise en place. </a:t>
            </a:r>
          </a:p>
          <a:p>
            <a:pPr>
              <a:buFontTx/>
              <a:buNone/>
            </a:pPr>
            <a:r>
              <a:rPr lang="fr-FR" altLang="fr-FR" sz="1100" i="0">
                <a:latin typeface="Comic Sans MS" panose="030F0702030302020204" pitchFamily="66" charset="0"/>
              </a:rPr>
              <a:t>Elle permet de: </a:t>
            </a:r>
            <a:endParaRPr lang="fr-FR" altLang="fr-FR" sz="1100" b="0" i="0">
              <a:latin typeface="Comic Sans MS" panose="030F0702030302020204" pitchFamily="66" charset="0"/>
            </a:endParaRPr>
          </a:p>
          <a:p>
            <a:r>
              <a:rPr lang="fr-FR" altLang="fr-FR" sz="1100" b="0" i="0">
                <a:latin typeface="Comic Sans MS" panose="030F0702030302020204" pitchFamily="66" charset="0"/>
              </a:rPr>
              <a:t> découvrir d’une façon simple et ludique différents mouvements et organisations avec le plaisir de danser</a:t>
            </a:r>
          </a:p>
          <a:p>
            <a:r>
              <a:rPr lang="fr-FR" altLang="fr-FR" sz="1100" b="0" i="0">
                <a:latin typeface="Comic Sans MS" panose="030F0702030302020204" pitchFamily="66" charset="0"/>
              </a:rPr>
              <a:t> favoriser un esprit de groupe et de partage, en développant l'écoute, l'attention à l'autre, le respect, la tolérance, en incitant à l’échange, à la communication et à la collaboration dans un projet commun</a:t>
            </a:r>
          </a:p>
          <a:p>
            <a:pPr>
              <a:buFontTx/>
              <a:buNone/>
            </a:pPr>
            <a:endParaRPr lang="fr-FR" altLang="fr-FR" sz="1100" i="0">
              <a:latin typeface="Comic Sans MS" panose="030F0702030302020204" pitchFamily="66" charset="0"/>
            </a:endParaRPr>
          </a:p>
          <a:p>
            <a:pPr eaLnBrk="1" hangingPunct="1">
              <a:spcBef>
                <a:spcPts val="275"/>
              </a:spcBef>
              <a:buFontTx/>
              <a:buNone/>
            </a:pPr>
            <a:endParaRPr lang="fr-FR" altLang="fr-FR" sz="1800" b="0" i="0">
              <a:solidFill>
                <a:srgbClr val="000000"/>
              </a:solidFill>
              <a:ea typeface="Microsoft YaHei" panose="020B0503020204020204" pitchFamily="34" charset="-122"/>
            </a:endParaRPr>
          </a:p>
        </p:txBody>
      </p:sp>
      <p:sp>
        <p:nvSpPr>
          <p:cNvPr id="3076" name="Rectangle à coins arrondis 1"/>
          <p:cNvSpPr>
            <a:spLocks noChangeArrowheads="1"/>
          </p:cNvSpPr>
          <p:nvPr/>
        </p:nvSpPr>
        <p:spPr bwMode="auto">
          <a:xfrm>
            <a:off x="7885113" y="36513"/>
            <a:ext cx="995362" cy="839787"/>
          </a:xfrm>
          <a:prstGeom prst="roundRect">
            <a:avLst>
              <a:gd name="adj" fmla="val 16667"/>
            </a:avLst>
          </a:prstGeom>
          <a:solidFill>
            <a:srgbClr val="00CC00"/>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fr-FR" sz="2400"/>
              <a:t>EPS 42</a:t>
            </a:r>
          </a:p>
        </p:txBody>
      </p:sp>
      <p:pic>
        <p:nvPicPr>
          <p:cNvPr id="3077" name="Imag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141538" y="3860800"/>
            <a:ext cx="4764087"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advClick="0"/>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117"/>
          <p:cNvSpPr>
            <a:spLocks noChangeArrowheads="1" noChangeShapeType="1" noTextEdit="1"/>
          </p:cNvSpPr>
          <p:nvPr/>
        </p:nvSpPr>
        <p:spPr bwMode="auto">
          <a:xfrm>
            <a:off x="5076825" y="214313"/>
            <a:ext cx="3792538" cy="649287"/>
          </a:xfrm>
          <a:prstGeom prst="rect">
            <a:avLst/>
          </a:prstGeom>
        </p:spPr>
        <p:txBody>
          <a:bodyPr wrap="none" fromWordArt="1">
            <a:prstTxWarp prst="textWave2">
              <a:avLst>
                <a:gd name="adj1" fmla="val 10278"/>
                <a:gd name="adj2" fmla="val 421"/>
              </a:avLst>
            </a:prstTxWarp>
          </a:bodyPr>
          <a:lstStyle/>
          <a:p>
            <a:pPr algn="ctr"/>
            <a:r>
              <a:rPr lang="fr-FR" sz="1600" kern="10">
                <a:ln w="9525">
                  <a:solidFill>
                    <a:srgbClr val="000000"/>
                  </a:solidFill>
                  <a:round/>
                  <a:headEnd/>
                  <a:tailEnd/>
                </a:ln>
                <a:solidFill>
                  <a:srgbClr val="808080"/>
                </a:solidFill>
                <a:latin typeface="Times New Roman" panose="02020603050405020304" pitchFamily="18" charset="0"/>
                <a:cs typeface="Times New Roman" panose="02020603050405020304" pitchFamily="18" charset="0"/>
              </a:rPr>
              <a:t>La chapelloise</a:t>
            </a:r>
          </a:p>
        </p:txBody>
      </p:sp>
      <p:sp>
        <p:nvSpPr>
          <p:cNvPr id="7171" name="Text Box 118"/>
          <p:cNvSpPr txBox="1">
            <a:spLocks noChangeArrowheads="1"/>
          </p:cNvSpPr>
          <p:nvPr/>
        </p:nvSpPr>
        <p:spPr bwMode="auto">
          <a:xfrm>
            <a:off x="157163" y="1773238"/>
            <a:ext cx="8712200"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defRPr/>
            </a:pPr>
            <a:r>
              <a:rPr lang="fr-FR" altLang="fr-FR" sz="1200" i="0" dirty="0" smtClean="0"/>
              <a:t>DISPOSITIF</a:t>
            </a:r>
            <a:r>
              <a:rPr lang="fr-FR" altLang="fr-FR" sz="1200" b="0" i="0" dirty="0" smtClean="0"/>
              <a:t> :</a:t>
            </a:r>
          </a:p>
          <a:p>
            <a:pPr eaLnBrk="1" hangingPunct="1">
              <a:buFontTx/>
              <a:buNone/>
              <a:defRPr/>
            </a:pPr>
            <a:r>
              <a:rPr lang="fr-FR" altLang="fr-FR" sz="1100" b="0" i="0" dirty="0" smtClean="0">
                <a:latin typeface="Comic Sans MS" panose="030F0702030302020204" pitchFamily="66" charset="0"/>
              </a:rPr>
              <a:t>Les élèves sont en cercle dans un espace suffisamment grand </a:t>
            </a:r>
          </a:p>
          <a:p>
            <a:pPr eaLnBrk="1" hangingPunct="1">
              <a:buFontTx/>
              <a:buNone/>
              <a:defRPr/>
            </a:pPr>
            <a:r>
              <a:rPr lang="fr-FR" altLang="fr-FR" sz="1100" b="0" i="0" dirty="0" smtClean="0">
                <a:latin typeface="Comic Sans MS" panose="030F0702030302020204" pitchFamily="66" charset="0"/>
              </a:rPr>
              <a:t>pour accueillir l’ensemble de la classe. Deux groupes sont possibles.</a:t>
            </a:r>
          </a:p>
          <a:p>
            <a:pPr eaLnBrk="1" hangingPunct="1">
              <a:buFontTx/>
              <a:buNone/>
              <a:defRPr/>
            </a:pPr>
            <a:r>
              <a:rPr lang="fr-FR" altLang="fr-FR" sz="1100" b="0" i="0" dirty="0">
                <a:latin typeface="Comic Sans MS" panose="030F0702030302020204" pitchFamily="66" charset="0"/>
              </a:rPr>
              <a:t>La musique utilisée devra respecter les 32 mesures nécessaires (</a:t>
            </a:r>
            <a:r>
              <a:rPr lang="fr-FR" altLang="fr-FR" sz="1100" b="0" i="0" dirty="0" err="1">
                <a:latin typeface="Comic Sans MS" panose="030F0702030302020204" pitchFamily="66" charset="0"/>
              </a:rPr>
              <a:t>reel</a:t>
            </a:r>
            <a:r>
              <a:rPr lang="fr-FR" altLang="fr-FR" sz="1100" b="0" i="0" dirty="0">
                <a:latin typeface="Comic Sans MS" panose="030F0702030302020204" pitchFamily="66" charset="0"/>
              </a:rPr>
              <a:t> ou gigue </a:t>
            </a:r>
            <a:r>
              <a:rPr lang="fr-FR" altLang="fr-FR" sz="1100" b="0" i="0" dirty="0" smtClean="0">
                <a:latin typeface="Comic Sans MS" panose="030F0702030302020204" pitchFamily="66" charset="0"/>
              </a:rPr>
              <a:t>irlandaise plutôt lente) </a:t>
            </a:r>
            <a:r>
              <a:rPr lang="fr-FR" altLang="fr-FR" sz="1100" b="0" i="0" dirty="0">
                <a:latin typeface="Comic Sans MS" panose="030F0702030302020204" pitchFamily="66" charset="0"/>
              </a:rPr>
              <a:t>: </a:t>
            </a:r>
            <a:endParaRPr lang="fr-FR" altLang="fr-FR" sz="1100" b="0" i="0" dirty="0" smtClean="0">
              <a:latin typeface="Comic Sans MS" panose="030F0702030302020204" pitchFamily="66" charset="0"/>
            </a:endParaRPr>
          </a:p>
          <a:p>
            <a:pPr eaLnBrk="1" hangingPunct="1">
              <a:buNone/>
              <a:defRPr/>
            </a:pPr>
            <a:r>
              <a:rPr lang="fr-FR" altLang="fr-FR" sz="1100" b="0" i="0" dirty="0" err="1" smtClean="0">
                <a:latin typeface="Comic Sans MS" panose="030F0702030302020204" pitchFamily="66" charset="0"/>
                <a:hlinkClick r:id="rId2"/>
              </a:rPr>
              <a:t>Chapelloise</a:t>
            </a:r>
            <a:r>
              <a:rPr lang="fr-FR" altLang="fr-FR" sz="1100" b="0" i="0" dirty="0" smtClean="0">
                <a:latin typeface="Comic Sans MS" panose="030F0702030302020204" pitchFamily="66" charset="0"/>
              </a:rPr>
              <a:t> </a:t>
            </a:r>
            <a:r>
              <a:rPr lang="fr-FR" altLang="fr-FR" sz="1100" b="0" i="0" dirty="0">
                <a:latin typeface="Comic Sans MS" panose="030F0702030302020204" pitchFamily="66" charset="0"/>
              </a:rPr>
              <a:t>(</a:t>
            </a:r>
            <a:r>
              <a:rPr lang="fr-FR" altLang="fr-FR" sz="1100" b="0" i="0" dirty="0" err="1">
                <a:latin typeface="Comic Sans MS" panose="030F0702030302020204" pitchFamily="66" charset="0"/>
                <a:hlinkClick r:id="rId3"/>
              </a:rPr>
              <a:t>Youtube</a:t>
            </a:r>
            <a:r>
              <a:rPr lang="fr-FR" altLang="fr-FR" sz="1100" b="0" i="0" dirty="0" smtClean="0">
                <a:latin typeface="Comic Sans MS" panose="030F0702030302020204" pitchFamily="66" charset="0"/>
              </a:rPr>
              <a:t>) [</a:t>
            </a:r>
            <a:r>
              <a:rPr lang="fr-FR" altLang="fr-FR" sz="1100" b="0" i="0" dirty="0" smtClean="0">
                <a:latin typeface="Comic Sans MS" panose="030F0702030302020204" pitchFamily="66" charset="0"/>
                <a:hlinkClick r:id="rId4"/>
              </a:rPr>
              <a:t>piste audio</a:t>
            </a:r>
            <a:r>
              <a:rPr lang="fr-FR" altLang="fr-FR" sz="1100" b="0" i="0" dirty="0" smtClean="0">
                <a:latin typeface="Comic Sans MS" panose="030F0702030302020204" pitchFamily="66" charset="0"/>
              </a:rPr>
              <a:t>]</a:t>
            </a:r>
            <a:endParaRPr lang="fr-FR" altLang="fr-FR" sz="1100" b="0" i="0" dirty="0">
              <a:latin typeface="Comic Sans MS" panose="030F0702030302020204" pitchFamily="66" charset="0"/>
            </a:endParaRPr>
          </a:p>
          <a:p>
            <a:pPr eaLnBrk="1" hangingPunct="1">
              <a:buFontTx/>
              <a:buNone/>
              <a:defRPr/>
            </a:pPr>
            <a:endParaRPr lang="fr-FR" altLang="fr-FR" sz="1200" i="0" dirty="0" smtClean="0"/>
          </a:p>
          <a:p>
            <a:pPr eaLnBrk="1" hangingPunct="1">
              <a:buFontTx/>
              <a:buNone/>
              <a:defRPr/>
            </a:pPr>
            <a:r>
              <a:rPr lang="fr-FR" altLang="fr-FR" sz="1200" i="0" dirty="0" smtClean="0"/>
              <a:t>CONSIGNES</a:t>
            </a:r>
            <a:r>
              <a:rPr lang="fr-FR" altLang="fr-FR" sz="1200" b="0" i="0" dirty="0" smtClean="0"/>
              <a:t> : </a:t>
            </a:r>
          </a:p>
          <a:p>
            <a:pPr marL="0" indent="0">
              <a:spcBef>
                <a:spcPct val="0"/>
              </a:spcBef>
              <a:buFontTx/>
              <a:buNone/>
              <a:defRPr/>
            </a:pPr>
            <a:endParaRPr lang="fr-FR" altLang="fr-FR" sz="1000" b="0" i="0" dirty="0" smtClean="0">
              <a:latin typeface="Comic Sans MS" panose="030F0702030302020204" pitchFamily="66" charset="0"/>
            </a:endParaRPr>
          </a:p>
          <a:p>
            <a:pPr>
              <a:spcBef>
                <a:spcPct val="0"/>
              </a:spcBef>
              <a:defRPr/>
            </a:pPr>
            <a:r>
              <a:rPr lang="fr-FR" altLang="fr-FR" sz="1000" b="0" i="0" dirty="0" smtClean="0">
                <a:latin typeface="Comic Sans MS" panose="030F0702030302020204" pitchFamily="66" charset="0"/>
              </a:rPr>
              <a:t>les danseurs sont positionnés en couple sur le cercle en se donnant la main, les garçons (ou danseurs B) à l’intérieur.</a:t>
            </a:r>
          </a:p>
          <a:p>
            <a:pPr>
              <a:spcBef>
                <a:spcPct val="0"/>
              </a:spcBef>
              <a:defRPr/>
            </a:pPr>
            <a:r>
              <a:rPr lang="fr-FR" altLang="fr-FR" sz="1000" b="0" i="0" dirty="0" smtClean="0">
                <a:latin typeface="Comic Sans MS" panose="030F0702030302020204" pitchFamily="66" charset="0"/>
              </a:rPr>
              <a:t>Les couples ainsi placés avancent de 4 pas (SIAM) , pivotent et reculent de 4 pas (toujours SIAM).</a:t>
            </a:r>
          </a:p>
          <a:p>
            <a:pPr>
              <a:spcBef>
                <a:spcPct val="0"/>
              </a:spcBef>
              <a:defRPr/>
            </a:pPr>
            <a:r>
              <a:rPr lang="fr-FR" altLang="fr-FR" sz="1000" b="0" i="0" dirty="0" smtClean="0">
                <a:latin typeface="Comic Sans MS" panose="030F0702030302020204" pitchFamily="66" charset="0"/>
              </a:rPr>
              <a:t>Cette figure est renouvelée sur 8 temps mais dans l’autre sens (SAM).</a:t>
            </a:r>
          </a:p>
          <a:p>
            <a:pPr>
              <a:spcBef>
                <a:spcPct val="0"/>
              </a:spcBef>
              <a:defRPr/>
            </a:pPr>
            <a:r>
              <a:rPr lang="fr-FR" altLang="fr-FR" sz="1000" b="0" i="0" dirty="0" smtClean="0">
                <a:latin typeface="Comic Sans MS" panose="030F0702030302020204" pitchFamily="66" charset="0"/>
              </a:rPr>
              <a:t>Les deux membres du couple s’approchent côte à côte puis s’écartent sur 4 temps</a:t>
            </a:r>
          </a:p>
          <a:p>
            <a:pPr>
              <a:spcBef>
                <a:spcPct val="0"/>
              </a:spcBef>
              <a:defRPr/>
            </a:pPr>
            <a:r>
              <a:rPr lang="fr-FR" altLang="fr-FR" sz="1000" b="0" i="0" dirty="0" smtClean="0">
                <a:latin typeface="Comic Sans MS" panose="030F0702030302020204" pitchFamily="66" charset="0"/>
              </a:rPr>
              <a:t>Ils échangent de place en se donnant la main sur 4 temps, 2 fois</a:t>
            </a:r>
          </a:p>
          <a:p>
            <a:pPr>
              <a:spcBef>
                <a:spcPct val="0"/>
              </a:spcBef>
              <a:defRPr/>
            </a:pPr>
            <a:r>
              <a:rPr lang="fr-FR" altLang="fr-FR" sz="1000" b="0" i="0" dirty="0" smtClean="0">
                <a:latin typeface="Comic Sans MS" panose="030F0702030302020204" pitchFamily="66" charset="0"/>
              </a:rPr>
              <a:t>Le garçon (ou danseur B) lève son bras, la fille (anseur A) passe dessous en lâchant sa main au dernier moment pour trouver la main du partenaire (B) suivant sur 4 temps</a:t>
            </a:r>
          </a:p>
          <a:p>
            <a:pPr>
              <a:spcBef>
                <a:spcPct val="0"/>
              </a:spcBef>
              <a:defRPr/>
            </a:pPr>
            <a:r>
              <a:rPr lang="fr-FR" altLang="fr-FR" sz="1000" b="0" i="0" dirty="0" smtClean="0">
                <a:latin typeface="Comic Sans MS" panose="030F0702030302020204" pitchFamily="66" charset="0"/>
              </a:rPr>
              <a:t>On se retrouve en position de départ avec un décalage pour la fille (Danseur A), tout le monde a changé de partenaire, les nouveaux couples (A et B) sont prêts pour un nouveau cycle de danse.</a:t>
            </a:r>
          </a:p>
          <a:p>
            <a:pPr>
              <a:spcBef>
                <a:spcPct val="0"/>
              </a:spcBef>
              <a:defRPr/>
            </a:pPr>
            <a:endParaRPr lang="fr-FR" altLang="fr-FR" sz="1000" b="0" i="0" dirty="0" smtClean="0">
              <a:latin typeface="Comic Sans MS" panose="030F0702030302020204" pitchFamily="66" charset="0"/>
            </a:endParaRPr>
          </a:p>
          <a:p>
            <a:pPr eaLnBrk="1" hangingPunct="1">
              <a:buFontTx/>
              <a:buNone/>
              <a:defRPr/>
            </a:pPr>
            <a:endParaRPr lang="fr-FR" altLang="fr-FR" sz="1200" i="0" dirty="0" smtClean="0"/>
          </a:p>
          <a:p>
            <a:pPr eaLnBrk="1" hangingPunct="1">
              <a:buFontTx/>
              <a:buNone/>
              <a:defRPr/>
            </a:pPr>
            <a:r>
              <a:rPr lang="fr-FR" altLang="fr-FR" sz="1200" i="0" dirty="0" smtClean="0"/>
              <a:t>LIEN VIDEO :</a:t>
            </a:r>
            <a:endParaRPr lang="fr-FR" altLang="fr-FR" sz="1200" u="sng" dirty="0" smtClean="0"/>
          </a:p>
          <a:p>
            <a:pPr marL="0" indent="0">
              <a:buNone/>
              <a:defRPr/>
            </a:pPr>
            <a:r>
              <a:rPr lang="fr-FR" sz="1200" b="0" i="0" u="sng" dirty="0" smtClean="0">
                <a:hlinkClick r:id="rId5"/>
              </a:rPr>
              <a:t>apprendre la </a:t>
            </a:r>
            <a:r>
              <a:rPr lang="fr-FR" sz="1200" b="0" i="0" u="sng" dirty="0" err="1" smtClean="0">
                <a:hlinkClick r:id="rId5"/>
              </a:rPr>
              <a:t>Chapelloise</a:t>
            </a:r>
            <a:r>
              <a:rPr lang="fr-FR" sz="1200" b="0" i="0" dirty="0" smtClean="0"/>
              <a:t>  </a:t>
            </a:r>
            <a:r>
              <a:rPr lang="fr-FR" altLang="fr-FR" sz="1200" b="0" i="0" dirty="0" smtClean="0">
                <a:latin typeface="Comic Sans MS" panose="030F0702030302020204" pitchFamily="66" charset="0"/>
              </a:rPr>
              <a:t>(</a:t>
            </a:r>
            <a:r>
              <a:rPr lang="fr-FR" altLang="fr-FR" sz="1200" b="0" i="0" dirty="0" err="1">
                <a:latin typeface="Comic Sans MS" panose="030F0702030302020204" pitchFamily="66" charset="0"/>
                <a:hlinkClick r:id="rId6"/>
              </a:rPr>
              <a:t>Youtube</a:t>
            </a:r>
            <a:r>
              <a:rPr lang="fr-FR" altLang="fr-FR" sz="1200" b="0" i="0" dirty="0" smtClean="0">
                <a:latin typeface="Comic Sans MS" panose="030F0702030302020204" pitchFamily="66" charset="0"/>
              </a:rPr>
              <a:t>)</a:t>
            </a:r>
            <a:endParaRPr lang="fr-FR" sz="1200" b="0" i="0" dirty="0" smtClean="0"/>
          </a:p>
          <a:p>
            <a:pPr marL="0" indent="0">
              <a:buNone/>
              <a:defRPr/>
            </a:pPr>
            <a:r>
              <a:rPr lang="fr-FR" sz="1200" b="0" i="0" u="sng" dirty="0" smtClean="0">
                <a:hlinkClick r:id="rId7"/>
              </a:rPr>
              <a:t>la </a:t>
            </a:r>
            <a:r>
              <a:rPr lang="fr-FR" sz="1200" b="0" i="0" u="sng" dirty="0" err="1" smtClean="0">
                <a:hlinkClick r:id="rId7"/>
              </a:rPr>
              <a:t>chapelloise</a:t>
            </a:r>
            <a:r>
              <a:rPr lang="fr-FR" sz="1200" b="0" i="0" dirty="0" smtClean="0"/>
              <a:t>  </a:t>
            </a:r>
            <a:r>
              <a:rPr lang="fr-FR" altLang="fr-FR" sz="1200" b="0" i="0" dirty="0" smtClean="0">
                <a:latin typeface="Comic Sans MS" panose="030F0702030302020204" pitchFamily="66" charset="0"/>
              </a:rPr>
              <a:t>(</a:t>
            </a:r>
            <a:r>
              <a:rPr lang="fr-FR" altLang="fr-FR" sz="1200" b="0" i="0" dirty="0" err="1">
                <a:latin typeface="Comic Sans MS" panose="030F0702030302020204" pitchFamily="66" charset="0"/>
                <a:hlinkClick r:id="rId8"/>
              </a:rPr>
              <a:t>Youtube</a:t>
            </a:r>
            <a:r>
              <a:rPr lang="fr-FR" altLang="fr-FR" sz="1200" b="0" i="0" dirty="0" smtClean="0">
                <a:latin typeface="Comic Sans MS" panose="030F0702030302020204" pitchFamily="66" charset="0"/>
              </a:rPr>
              <a:t>)</a:t>
            </a:r>
            <a:endParaRPr lang="fr-FR" sz="1200" b="0" i="0" dirty="0" smtClean="0"/>
          </a:p>
          <a:p>
            <a:pPr eaLnBrk="1" hangingPunct="1">
              <a:buFontTx/>
              <a:buNone/>
              <a:defRPr/>
            </a:pPr>
            <a:endParaRPr lang="fr-FR" altLang="fr-FR" sz="2400" dirty="0" smtClean="0"/>
          </a:p>
          <a:p>
            <a:pPr eaLnBrk="1" hangingPunct="1">
              <a:buFontTx/>
              <a:buNone/>
              <a:defRPr/>
            </a:pPr>
            <a:endParaRPr lang="fr-FR" altLang="fr-FR" sz="1200" i="0" dirty="0" smtClean="0"/>
          </a:p>
        </p:txBody>
      </p:sp>
      <p:sp>
        <p:nvSpPr>
          <p:cNvPr id="13316" name="AutoShape 119"/>
          <p:cNvSpPr>
            <a:spLocks noChangeArrowheads="1"/>
          </p:cNvSpPr>
          <p:nvPr/>
        </p:nvSpPr>
        <p:spPr bwMode="auto">
          <a:xfrm>
            <a:off x="179388" y="188913"/>
            <a:ext cx="4638675" cy="935037"/>
          </a:xfrm>
          <a:prstGeom prst="wedgeRoundRectCallout">
            <a:avLst>
              <a:gd name="adj1" fmla="val -36282"/>
              <a:gd name="adj2" fmla="val 76972"/>
              <a:gd name="adj3" fmla="val 16667"/>
            </a:avLst>
          </a:prstGeom>
          <a:solidFill>
            <a:srgbClr val="FF99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fr-FR" sz="1800" i="0">
                <a:solidFill>
                  <a:srgbClr val="FFFFFF"/>
                </a:solidFill>
                <a:latin typeface="Comic Sans MS" panose="030F0702030302020204" pitchFamily="66" charset="0"/>
              </a:rPr>
              <a:t>Situation d’apprentissage </a:t>
            </a:r>
          </a:p>
          <a:p>
            <a:pPr algn="ctr" eaLnBrk="1" hangingPunct="1">
              <a:spcBef>
                <a:spcPct val="0"/>
              </a:spcBef>
              <a:buFontTx/>
              <a:buNone/>
            </a:pPr>
            <a:r>
              <a:rPr lang="fr-FR" altLang="fr-FR" sz="1400" i="0">
                <a:solidFill>
                  <a:srgbClr val="FFFFFF"/>
                </a:solidFill>
                <a:latin typeface="Comic Sans MS" panose="030F0702030302020204" pitchFamily="66" charset="0"/>
              </a:rPr>
              <a:t>« Apprendre à maîtriser un enchaînement de figures codées en adéquation avec une musique »</a:t>
            </a:r>
          </a:p>
          <a:p>
            <a:pPr algn="ctr" eaLnBrk="1" hangingPunct="1">
              <a:spcBef>
                <a:spcPct val="0"/>
              </a:spcBef>
              <a:buFontTx/>
              <a:buNone/>
            </a:pPr>
            <a:r>
              <a:rPr lang="fr-FR" altLang="fr-FR" sz="2400">
                <a:solidFill>
                  <a:srgbClr val="FFFFFF"/>
                </a:solidFill>
                <a:latin typeface="Times New Roman" panose="02020603050405020304" pitchFamily="18" charset="0"/>
              </a:rPr>
              <a:t> </a:t>
            </a:r>
            <a:r>
              <a:rPr lang="fr-FR" altLang="fr-FR" sz="1400" b="0">
                <a:solidFill>
                  <a:srgbClr val="FFFFFF"/>
                </a:solidFill>
                <a:latin typeface="Times New Roman" panose="02020603050405020304" pitchFamily="18" charset="0"/>
              </a:rPr>
              <a:t> </a:t>
            </a:r>
            <a:endParaRPr lang="fr-FR" altLang="fr-FR" sz="2600" b="0" i="0">
              <a:solidFill>
                <a:srgbClr val="FFFFFF"/>
              </a:solidFill>
              <a:latin typeface="Times New Roman" panose="02020603050405020304" pitchFamily="18" charset="0"/>
            </a:endParaRPr>
          </a:p>
          <a:p>
            <a:pPr eaLnBrk="1" hangingPunct="1">
              <a:spcBef>
                <a:spcPct val="0"/>
              </a:spcBef>
              <a:buFontTx/>
              <a:buNone/>
            </a:pPr>
            <a:endParaRPr lang="fr-FR" altLang="fr-FR" sz="1800" b="0" i="0"/>
          </a:p>
        </p:txBody>
      </p:sp>
      <p:sp>
        <p:nvSpPr>
          <p:cNvPr id="13317" name="Text Box 135"/>
          <p:cNvSpPr txBox="1">
            <a:spLocks noChangeArrowheads="1"/>
          </p:cNvSpPr>
          <p:nvPr/>
        </p:nvSpPr>
        <p:spPr bwMode="auto">
          <a:xfrm>
            <a:off x="7429500" y="6375400"/>
            <a:ext cx="1439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800" b="0" i="0">
                <a:solidFill>
                  <a:schemeClr val="folHlink"/>
                </a:solidFill>
                <a:latin typeface="Jokerman" panose="04090605060D06020702" pitchFamily="82" charset="0"/>
                <a:hlinkClick r:id="rId9" action="ppaction://hlinksldjump"/>
              </a:rPr>
              <a:t>RETOUR</a:t>
            </a:r>
            <a:endParaRPr lang="fr-FR" altLang="fr-FR" sz="1800" b="0" i="0">
              <a:solidFill>
                <a:schemeClr val="folHlink"/>
              </a:solidFill>
              <a:latin typeface="Jokerman" panose="04090605060D06020702" pitchFamily="82" charset="0"/>
            </a:endParaRPr>
          </a:p>
        </p:txBody>
      </p:sp>
      <p:sp>
        <p:nvSpPr>
          <p:cNvPr id="13318" name="Text Box 176"/>
          <p:cNvSpPr txBox="1">
            <a:spLocks noChangeArrowheads="1"/>
          </p:cNvSpPr>
          <p:nvPr/>
        </p:nvSpPr>
        <p:spPr bwMode="auto">
          <a:xfrm>
            <a:off x="4932363" y="911225"/>
            <a:ext cx="4103687" cy="13858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fr-FR" altLang="fr-FR" sz="1200" i="0"/>
              <a:t>Intérêt de la situation </a:t>
            </a:r>
            <a:r>
              <a:rPr lang="fr-FR" altLang="fr-FR" sz="1200" b="0" i="0"/>
              <a:t> : </a:t>
            </a:r>
          </a:p>
          <a:p>
            <a:pPr eaLnBrk="1" hangingPunct="1">
              <a:spcBef>
                <a:spcPct val="0"/>
              </a:spcBef>
              <a:buFontTx/>
              <a:buChar char="-"/>
            </a:pPr>
            <a:r>
              <a:rPr lang="fr-FR" altLang="fr-FR" sz="1200" b="0" i="0"/>
              <a:t>Apprentissage d’une danse Mixer sur 32 mesures</a:t>
            </a:r>
          </a:p>
          <a:p>
            <a:pPr eaLnBrk="1" hangingPunct="1">
              <a:spcBef>
                <a:spcPct val="0"/>
              </a:spcBef>
              <a:buFontTx/>
              <a:buChar char="-"/>
            </a:pPr>
            <a:r>
              <a:rPr lang="fr-FR" altLang="fr-FR" sz="1200" b="0" i="0"/>
              <a:t> Intégrer: l’avance/recul sur le cercle, l’approche écarte, le changement de côté intérieur extérieur, le changement de partenaire </a:t>
            </a:r>
          </a:p>
          <a:p>
            <a:pPr eaLnBrk="1" hangingPunct="1">
              <a:spcBef>
                <a:spcPct val="0"/>
              </a:spcBef>
              <a:buFontTx/>
              <a:buChar char="-"/>
            </a:pPr>
            <a:r>
              <a:rPr lang="fr-FR" altLang="fr-FR" sz="1200" b="0" i="0"/>
              <a:t>Danse plus complexe, à travailler après le cercle circassien et le lucky seven</a:t>
            </a:r>
          </a:p>
        </p:txBody>
      </p:sp>
      <p:pic>
        <p:nvPicPr>
          <p:cNvPr id="13319" name="Image 1"/>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7904163" y="666750"/>
            <a:ext cx="30480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Étoile à 5 branches 7"/>
          <p:cNvSpPr/>
          <p:nvPr/>
        </p:nvSpPr>
        <p:spPr bwMode="auto">
          <a:xfrm>
            <a:off x="7596188" y="690563"/>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Tree>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WordArt 117"/>
          <p:cNvSpPr>
            <a:spLocks noChangeArrowheads="1" noChangeShapeType="1" noTextEdit="1"/>
          </p:cNvSpPr>
          <p:nvPr/>
        </p:nvSpPr>
        <p:spPr bwMode="auto">
          <a:xfrm>
            <a:off x="5076825" y="214313"/>
            <a:ext cx="3792538" cy="649287"/>
          </a:xfrm>
          <a:prstGeom prst="rect">
            <a:avLst/>
          </a:prstGeom>
        </p:spPr>
        <p:txBody>
          <a:bodyPr wrap="none" fromWordArt="1">
            <a:prstTxWarp prst="textWave2">
              <a:avLst>
                <a:gd name="adj1" fmla="val 10278"/>
                <a:gd name="adj2" fmla="val 421"/>
              </a:avLst>
            </a:prstTxWarp>
          </a:bodyPr>
          <a:lstStyle/>
          <a:p>
            <a:pPr algn="ctr"/>
            <a:r>
              <a:rPr lang="fr-FR" sz="1600" kern="10">
                <a:ln w="9525">
                  <a:solidFill>
                    <a:srgbClr val="000000"/>
                  </a:solidFill>
                  <a:round/>
                  <a:headEnd/>
                  <a:tailEnd/>
                </a:ln>
                <a:solidFill>
                  <a:srgbClr val="808080"/>
                </a:solidFill>
                <a:latin typeface="Times New Roman" panose="02020603050405020304" pitchFamily="18" charset="0"/>
                <a:cs typeface="Times New Roman" panose="02020603050405020304" pitchFamily="18" charset="0"/>
              </a:rPr>
              <a:t>La galopede</a:t>
            </a:r>
          </a:p>
        </p:txBody>
      </p:sp>
      <p:sp>
        <p:nvSpPr>
          <p:cNvPr id="7171" name="Text Box 118"/>
          <p:cNvSpPr txBox="1">
            <a:spLocks noChangeArrowheads="1"/>
          </p:cNvSpPr>
          <p:nvPr/>
        </p:nvSpPr>
        <p:spPr bwMode="auto">
          <a:xfrm>
            <a:off x="46038" y="1449388"/>
            <a:ext cx="8712200"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defRPr/>
            </a:pPr>
            <a:r>
              <a:rPr lang="fr-FR" altLang="fr-FR" sz="1200" i="0" dirty="0" smtClean="0"/>
              <a:t>DISPOSITIF</a:t>
            </a:r>
            <a:r>
              <a:rPr lang="fr-FR" altLang="fr-FR" sz="1200" b="0" i="0" dirty="0" smtClean="0"/>
              <a:t> :</a:t>
            </a:r>
          </a:p>
          <a:p>
            <a:pPr eaLnBrk="1" hangingPunct="1">
              <a:buFontTx/>
              <a:buNone/>
              <a:defRPr/>
            </a:pPr>
            <a:r>
              <a:rPr lang="fr-FR" altLang="fr-FR" sz="1100" b="0" i="0" dirty="0" smtClean="0">
                <a:latin typeface="Comic Sans MS" panose="030F0702030302020204" pitchFamily="66" charset="0"/>
              </a:rPr>
              <a:t>Les élèves sont en lignes dans un espace suffisamment grand </a:t>
            </a:r>
          </a:p>
          <a:p>
            <a:pPr eaLnBrk="1" hangingPunct="1">
              <a:buFontTx/>
              <a:buNone/>
              <a:defRPr/>
            </a:pPr>
            <a:r>
              <a:rPr lang="fr-FR" altLang="fr-FR" sz="1100" b="0" i="0" dirty="0" smtClean="0">
                <a:latin typeface="Comic Sans MS" panose="030F0702030302020204" pitchFamily="66" charset="0"/>
              </a:rPr>
              <a:t>pour accueillir l’ensemble de la classe. Deux groupes sont possibles.</a:t>
            </a:r>
          </a:p>
          <a:p>
            <a:pPr eaLnBrk="1" hangingPunct="1">
              <a:buNone/>
              <a:defRPr/>
            </a:pPr>
            <a:r>
              <a:rPr lang="fr-FR" altLang="fr-FR" sz="1100" b="0" i="0" dirty="0" smtClean="0">
                <a:latin typeface="Comic Sans MS" panose="030F0702030302020204" pitchFamily="66" charset="0"/>
              </a:rPr>
              <a:t>Une musique spécifique est associée </a:t>
            </a:r>
            <a:r>
              <a:rPr lang="fr-FR" altLang="fr-FR" sz="1100" b="0" i="0" dirty="0">
                <a:latin typeface="Comic Sans MS" panose="030F0702030302020204" pitchFamily="66" charset="0"/>
              </a:rPr>
              <a:t>à cette danse : </a:t>
            </a:r>
            <a:r>
              <a:rPr lang="fr-FR" altLang="fr-FR" sz="1100" b="0" i="0" dirty="0" err="1" smtClean="0">
                <a:latin typeface="Comic Sans MS" panose="030F0702030302020204" pitchFamily="66" charset="0"/>
                <a:hlinkClick r:id="rId2"/>
              </a:rPr>
              <a:t>Galopede</a:t>
            </a:r>
            <a:r>
              <a:rPr lang="fr-FR" altLang="fr-FR" sz="1100" b="0" i="0" dirty="0" smtClean="0">
                <a:latin typeface="Comic Sans MS" panose="030F0702030302020204" pitchFamily="66" charset="0"/>
              </a:rPr>
              <a:t> </a:t>
            </a:r>
            <a:r>
              <a:rPr lang="fr-FR" altLang="fr-FR" sz="1100" b="0" i="0" dirty="0">
                <a:latin typeface="Comic Sans MS" panose="030F0702030302020204" pitchFamily="66" charset="0"/>
              </a:rPr>
              <a:t>(</a:t>
            </a:r>
            <a:r>
              <a:rPr lang="fr-FR" altLang="fr-FR" sz="1100" b="0" i="0" dirty="0" err="1">
                <a:latin typeface="Comic Sans MS" panose="030F0702030302020204" pitchFamily="66" charset="0"/>
                <a:hlinkClick r:id="rId3"/>
              </a:rPr>
              <a:t>Youtube</a:t>
            </a:r>
            <a:r>
              <a:rPr lang="fr-FR" altLang="fr-FR" sz="1100" b="0" i="0" dirty="0" smtClean="0">
                <a:latin typeface="Comic Sans MS" panose="030F0702030302020204" pitchFamily="66" charset="0"/>
              </a:rPr>
              <a:t>) [</a:t>
            </a:r>
            <a:r>
              <a:rPr lang="fr-FR" altLang="fr-FR" sz="1100" b="0" i="0" dirty="0" smtClean="0">
                <a:latin typeface="Comic Sans MS" panose="030F0702030302020204" pitchFamily="66" charset="0"/>
                <a:hlinkClick r:id="rId4"/>
              </a:rPr>
              <a:t>piste audio</a:t>
            </a:r>
            <a:r>
              <a:rPr lang="fr-FR" altLang="fr-FR" sz="1100" b="0" i="0" dirty="0" smtClean="0">
                <a:latin typeface="Comic Sans MS" panose="030F0702030302020204" pitchFamily="66" charset="0"/>
              </a:rPr>
              <a:t>]</a:t>
            </a:r>
          </a:p>
          <a:p>
            <a:pPr eaLnBrk="1" hangingPunct="1">
              <a:buFontTx/>
              <a:buNone/>
              <a:defRPr/>
            </a:pPr>
            <a:endParaRPr lang="fr-FR" altLang="fr-FR" sz="1200" i="0" dirty="0" smtClean="0"/>
          </a:p>
          <a:p>
            <a:pPr eaLnBrk="1" hangingPunct="1">
              <a:buFontTx/>
              <a:buNone/>
              <a:defRPr/>
            </a:pPr>
            <a:r>
              <a:rPr lang="fr-FR" altLang="fr-FR" sz="1200" i="0" dirty="0" smtClean="0"/>
              <a:t>CONSIGNES</a:t>
            </a:r>
            <a:r>
              <a:rPr lang="fr-FR" altLang="fr-FR" sz="1200" b="0" i="0" dirty="0" smtClean="0"/>
              <a:t> : </a:t>
            </a:r>
          </a:p>
          <a:p>
            <a:pPr>
              <a:spcBef>
                <a:spcPct val="0"/>
              </a:spcBef>
              <a:buFontTx/>
              <a:buNone/>
              <a:defRPr/>
            </a:pPr>
            <a:r>
              <a:rPr lang="fr-FR" altLang="fr-FR" sz="1000" dirty="0" smtClean="0">
                <a:latin typeface="Comic Sans MS" panose="030F0702030302020204" pitchFamily="66" charset="0"/>
              </a:rPr>
              <a:t>1ère partie </a:t>
            </a:r>
            <a:endParaRPr lang="fr-FR" altLang="fr-FR" sz="1000" i="0" dirty="0" smtClean="0">
              <a:latin typeface="Comic Sans MS" panose="030F0702030302020204" pitchFamily="66" charset="0"/>
            </a:endParaRPr>
          </a:p>
          <a:p>
            <a:pPr>
              <a:spcBef>
                <a:spcPct val="0"/>
              </a:spcBef>
              <a:defRPr/>
            </a:pPr>
            <a:endParaRPr lang="fr-FR" altLang="fr-FR" sz="1000" b="0" i="0" dirty="0" smtClean="0">
              <a:latin typeface="Comic Sans MS" panose="030F0702030302020204" pitchFamily="66" charset="0"/>
            </a:endParaRPr>
          </a:p>
          <a:p>
            <a:pPr>
              <a:spcBef>
                <a:spcPct val="0"/>
              </a:spcBef>
              <a:defRPr/>
            </a:pPr>
            <a:r>
              <a:rPr lang="fr-FR" altLang="fr-FR" sz="1000" b="0" i="0" dirty="0" smtClean="0">
                <a:latin typeface="Comic Sans MS" panose="030F0702030302020204" pitchFamily="66" charset="0"/>
              </a:rPr>
              <a:t>les danseurs sont positionnés en couple sur deux lignes face à face distantes de 2 à 3 m .</a:t>
            </a:r>
          </a:p>
          <a:p>
            <a:pPr>
              <a:spcBef>
                <a:spcPct val="0"/>
              </a:spcBef>
              <a:defRPr/>
            </a:pPr>
            <a:r>
              <a:rPr lang="fr-FR" altLang="fr-FR" sz="1000" b="0" i="0" dirty="0" smtClean="0">
                <a:latin typeface="Comic Sans MS" panose="030F0702030302020204" pitchFamily="66" charset="0"/>
              </a:rPr>
              <a:t>Les deux lignes avancent et reculent sur 8 temps en se donnant la main</a:t>
            </a:r>
          </a:p>
          <a:p>
            <a:pPr>
              <a:spcBef>
                <a:spcPct val="0"/>
              </a:spcBef>
              <a:defRPr/>
            </a:pPr>
            <a:r>
              <a:rPr lang="fr-FR" altLang="fr-FR" sz="1000" b="0" i="0" dirty="0" smtClean="0">
                <a:latin typeface="Comic Sans MS" panose="030F0702030302020204" pitchFamily="66" charset="0"/>
              </a:rPr>
              <a:t>Les mains sont lâchées et les partenaires de couples échangent de place sur 8 temps</a:t>
            </a:r>
          </a:p>
          <a:p>
            <a:pPr>
              <a:spcBef>
                <a:spcPct val="0"/>
              </a:spcBef>
              <a:defRPr/>
            </a:pPr>
            <a:r>
              <a:rPr lang="fr-FR" altLang="fr-FR" sz="1000" b="0" i="0" dirty="0" smtClean="0">
                <a:latin typeface="Comic Sans MS" panose="030F0702030302020204" pitchFamily="66" charset="0"/>
              </a:rPr>
              <a:t>Répétition de ces deux figures (8 temps X2)</a:t>
            </a:r>
          </a:p>
          <a:p>
            <a:pPr>
              <a:spcBef>
                <a:spcPct val="0"/>
              </a:spcBef>
              <a:defRPr/>
            </a:pPr>
            <a:r>
              <a:rPr lang="fr-FR" altLang="fr-FR" sz="1000" b="0" i="0" dirty="0" smtClean="0">
                <a:latin typeface="Comic Sans MS" panose="030F0702030302020204" pitchFamily="66" charset="0"/>
              </a:rPr>
              <a:t>Les couples dansent en swing (16 temps)</a:t>
            </a:r>
          </a:p>
          <a:p>
            <a:pPr>
              <a:spcBef>
                <a:spcPct val="0"/>
              </a:spcBef>
              <a:defRPr/>
            </a:pPr>
            <a:r>
              <a:rPr lang="fr-FR" altLang="fr-FR" sz="1000" b="0" i="0" dirty="0" smtClean="0">
                <a:latin typeface="Comic Sans MS" panose="030F0702030302020204" pitchFamily="66" charset="0"/>
              </a:rPr>
              <a:t>Les deux lignes se reforment tandis que le couple à l’extrémité traverse le couloir ainsi formé en pas de polka (16 temps)</a:t>
            </a:r>
          </a:p>
          <a:p>
            <a:pPr>
              <a:spcBef>
                <a:spcPct val="0"/>
              </a:spcBef>
              <a:defRPr/>
            </a:pPr>
            <a:r>
              <a:rPr lang="fr-FR" altLang="fr-FR" sz="1000" b="0" i="0" dirty="0" smtClean="0">
                <a:latin typeface="Comic Sans MS" panose="030F0702030302020204" pitchFamily="66" charset="0"/>
              </a:rPr>
              <a:t>Les deux lignes sont à nouveau constituées pour recommencer un autre cycle (un décalage de l’ensemble du groupe est nécessaire pour éviter un tassement en fond de salle)</a:t>
            </a:r>
          </a:p>
          <a:p>
            <a:pPr eaLnBrk="1" hangingPunct="1">
              <a:buFontTx/>
              <a:buNone/>
              <a:defRPr/>
            </a:pPr>
            <a:endParaRPr lang="fr-FR" altLang="fr-FR" sz="1200" i="0" dirty="0" smtClean="0"/>
          </a:p>
          <a:p>
            <a:pPr eaLnBrk="1" hangingPunct="1">
              <a:buFontTx/>
              <a:buNone/>
              <a:defRPr/>
            </a:pPr>
            <a:r>
              <a:rPr lang="fr-FR" altLang="fr-FR" sz="1200" i="0" dirty="0" smtClean="0"/>
              <a:t>LIEN VIDEO : </a:t>
            </a:r>
          </a:p>
          <a:p>
            <a:pPr eaLnBrk="1" hangingPunct="1">
              <a:buNone/>
              <a:defRPr/>
            </a:pPr>
            <a:r>
              <a:rPr lang="fr-FR" sz="1400" b="0" u="sng" dirty="0" err="1" smtClean="0">
                <a:hlinkClick r:id="rId5"/>
              </a:rPr>
              <a:t>Galopede</a:t>
            </a:r>
            <a:r>
              <a:rPr lang="fr-FR" sz="1400" b="0" dirty="0" smtClean="0"/>
              <a:t>  </a:t>
            </a:r>
            <a:r>
              <a:rPr lang="fr-FR" altLang="fr-FR" sz="1400" b="0" i="0" dirty="0" smtClean="0">
                <a:latin typeface="Comic Sans MS" panose="030F0702030302020204" pitchFamily="66" charset="0"/>
              </a:rPr>
              <a:t>(</a:t>
            </a:r>
            <a:r>
              <a:rPr lang="fr-FR" altLang="fr-FR" sz="1400" b="0" i="0" dirty="0" err="1" smtClean="0">
                <a:latin typeface="Comic Sans MS" panose="030F0702030302020204" pitchFamily="66" charset="0"/>
                <a:hlinkClick r:id="rId6"/>
              </a:rPr>
              <a:t>Youtube</a:t>
            </a:r>
            <a:r>
              <a:rPr lang="fr-FR" altLang="fr-FR" sz="1400" b="0" i="0" dirty="0" smtClean="0">
                <a:latin typeface="Comic Sans MS" panose="030F0702030302020204" pitchFamily="66" charset="0"/>
              </a:rPr>
              <a:t>)</a:t>
            </a:r>
            <a:endParaRPr lang="fr-FR" sz="1400" b="0" dirty="0" smtClean="0"/>
          </a:p>
          <a:p>
            <a:pPr marL="0" indent="0">
              <a:buNone/>
              <a:defRPr/>
            </a:pPr>
            <a:r>
              <a:rPr lang="fr-FR" sz="1400" b="0" u="sng" dirty="0" err="1" smtClean="0">
                <a:hlinkClick r:id="rId7"/>
              </a:rPr>
              <a:t>Galopède</a:t>
            </a:r>
            <a:r>
              <a:rPr lang="fr-FR" sz="1400" b="0" dirty="0" smtClean="0"/>
              <a:t>  </a:t>
            </a:r>
            <a:r>
              <a:rPr lang="fr-FR" altLang="fr-FR" sz="1400" b="0" i="0" dirty="0" smtClean="0">
                <a:latin typeface="Comic Sans MS" panose="030F0702030302020204" pitchFamily="66" charset="0"/>
              </a:rPr>
              <a:t>(</a:t>
            </a:r>
            <a:r>
              <a:rPr lang="fr-FR" altLang="fr-FR" sz="1400" b="0" i="0" dirty="0" err="1">
                <a:latin typeface="Comic Sans MS" panose="030F0702030302020204" pitchFamily="66" charset="0"/>
                <a:hlinkClick r:id="rId8"/>
              </a:rPr>
              <a:t>Youtube</a:t>
            </a:r>
            <a:r>
              <a:rPr lang="fr-FR" altLang="fr-FR" sz="1400" b="0" i="0" dirty="0" smtClean="0">
                <a:latin typeface="Comic Sans MS" panose="030F0702030302020204" pitchFamily="66" charset="0"/>
              </a:rPr>
              <a:t>)</a:t>
            </a:r>
            <a:endParaRPr lang="fr-FR" sz="1400" b="0" dirty="0" smtClean="0"/>
          </a:p>
          <a:p>
            <a:pPr marL="0" indent="0">
              <a:buNone/>
              <a:defRPr/>
            </a:pPr>
            <a:r>
              <a:rPr lang="fr-FR" sz="1400" b="0" u="sng" dirty="0" err="1" smtClean="0">
                <a:hlinkClick r:id="rId9"/>
              </a:rPr>
              <a:t>Galopede</a:t>
            </a:r>
            <a:r>
              <a:rPr lang="fr-FR" sz="1400" b="0" dirty="0" smtClean="0"/>
              <a:t>  </a:t>
            </a:r>
            <a:r>
              <a:rPr lang="fr-FR" altLang="fr-FR" sz="1400" b="0" i="0" dirty="0" smtClean="0">
                <a:latin typeface="Comic Sans MS" panose="030F0702030302020204" pitchFamily="66" charset="0"/>
              </a:rPr>
              <a:t>(</a:t>
            </a:r>
            <a:r>
              <a:rPr lang="fr-FR" altLang="fr-FR" sz="1400" b="0" i="0" dirty="0" err="1">
                <a:latin typeface="Comic Sans MS" panose="030F0702030302020204" pitchFamily="66" charset="0"/>
                <a:hlinkClick r:id="rId10"/>
              </a:rPr>
              <a:t>Youtube</a:t>
            </a:r>
            <a:r>
              <a:rPr lang="fr-FR" altLang="fr-FR" sz="1400" b="0" i="0" dirty="0" smtClean="0">
                <a:latin typeface="Comic Sans MS" panose="030F0702030302020204" pitchFamily="66" charset="0"/>
              </a:rPr>
              <a:t>)</a:t>
            </a:r>
            <a:endParaRPr lang="fr-FR" sz="1400" b="0" dirty="0" smtClean="0"/>
          </a:p>
          <a:p>
            <a:pPr marL="0" indent="0" eaLnBrk="1" hangingPunct="1">
              <a:buFontTx/>
              <a:buNone/>
              <a:defRPr/>
            </a:pPr>
            <a:endParaRPr lang="fr-FR" altLang="fr-FR" sz="1200" i="0" dirty="0" smtClean="0"/>
          </a:p>
          <a:p>
            <a:pPr marL="0" indent="0" eaLnBrk="1" hangingPunct="1">
              <a:buFontTx/>
              <a:buNone/>
              <a:defRPr/>
            </a:pPr>
            <a:r>
              <a:rPr lang="fr-FR" altLang="fr-FR" sz="1200" i="0" dirty="0" smtClean="0"/>
              <a:t>VARIANTES :</a:t>
            </a:r>
          </a:p>
          <a:p>
            <a:pPr marL="0" indent="0" eaLnBrk="1" hangingPunct="1">
              <a:buFontTx/>
              <a:buNone/>
              <a:defRPr/>
            </a:pPr>
            <a:r>
              <a:rPr lang="fr-FR" altLang="fr-FR" sz="1100" b="0" i="0" dirty="0" smtClean="0">
                <a:latin typeface="Comic Sans MS" panose="030F0702030302020204" pitchFamily="66" charset="0"/>
              </a:rPr>
              <a:t>D’autres figures dans la partie danse en couple pourront être introduite pour apporter une dimension créative à la danse : ex : dos à dos, moulins, ronde à deux mains …</a:t>
            </a:r>
          </a:p>
          <a:p>
            <a:pPr eaLnBrk="1" hangingPunct="1">
              <a:buFontTx/>
              <a:buNone/>
              <a:defRPr/>
            </a:pPr>
            <a:endParaRPr lang="fr-FR" altLang="fr-FR" sz="1100" i="0" dirty="0" smtClean="0">
              <a:latin typeface="Comic Sans MS" panose="030F0702030302020204" pitchFamily="66" charset="0"/>
            </a:endParaRPr>
          </a:p>
          <a:p>
            <a:pPr eaLnBrk="1" hangingPunct="1">
              <a:buFontTx/>
              <a:buNone/>
              <a:defRPr/>
            </a:pPr>
            <a:endParaRPr lang="fr-FR" altLang="fr-FR" sz="2400" dirty="0" smtClean="0"/>
          </a:p>
          <a:p>
            <a:pPr eaLnBrk="1" hangingPunct="1">
              <a:buFontTx/>
              <a:buNone/>
              <a:defRPr/>
            </a:pPr>
            <a:endParaRPr lang="fr-FR" altLang="fr-FR" sz="1200" i="0" dirty="0" smtClean="0"/>
          </a:p>
        </p:txBody>
      </p:sp>
      <p:sp>
        <p:nvSpPr>
          <p:cNvPr id="14340" name="AutoShape 119"/>
          <p:cNvSpPr>
            <a:spLocks noChangeArrowheads="1"/>
          </p:cNvSpPr>
          <p:nvPr/>
        </p:nvSpPr>
        <p:spPr bwMode="auto">
          <a:xfrm>
            <a:off x="179388" y="188913"/>
            <a:ext cx="4638675" cy="935037"/>
          </a:xfrm>
          <a:prstGeom prst="wedgeRoundRectCallout">
            <a:avLst>
              <a:gd name="adj1" fmla="val -36282"/>
              <a:gd name="adj2" fmla="val 76972"/>
              <a:gd name="adj3" fmla="val 16667"/>
            </a:avLst>
          </a:prstGeom>
          <a:solidFill>
            <a:srgbClr val="FF99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fr-FR" sz="1800" i="0">
                <a:solidFill>
                  <a:srgbClr val="FFFFFF"/>
                </a:solidFill>
                <a:latin typeface="Comic Sans MS" panose="030F0702030302020204" pitchFamily="66" charset="0"/>
              </a:rPr>
              <a:t>Situation d’apprentissage </a:t>
            </a:r>
          </a:p>
          <a:p>
            <a:pPr algn="ctr" eaLnBrk="1" hangingPunct="1">
              <a:spcBef>
                <a:spcPct val="0"/>
              </a:spcBef>
              <a:buFontTx/>
              <a:buNone/>
            </a:pPr>
            <a:r>
              <a:rPr lang="fr-FR" altLang="fr-FR" sz="1400" i="0">
                <a:solidFill>
                  <a:srgbClr val="FFFFFF"/>
                </a:solidFill>
                <a:latin typeface="Comic Sans MS" panose="030F0702030302020204" pitchFamily="66" charset="0"/>
              </a:rPr>
              <a:t>« Apprendre à maîtriser un enchaînement de figures codées en adéquation avec une musique »</a:t>
            </a:r>
          </a:p>
          <a:p>
            <a:pPr algn="ctr" eaLnBrk="1" hangingPunct="1">
              <a:spcBef>
                <a:spcPct val="0"/>
              </a:spcBef>
              <a:buFontTx/>
              <a:buNone/>
            </a:pPr>
            <a:r>
              <a:rPr lang="fr-FR" altLang="fr-FR" sz="2400">
                <a:solidFill>
                  <a:srgbClr val="FFFFFF"/>
                </a:solidFill>
                <a:latin typeface="Times New Roman" panose="02020603050405020304" pitchFamily="18" charset="0"/>
              </a:rPr>
              <a:t> </a:t>
            </a:r>
            <a:r>
              <a:rPr lang="fr-FR" altLang="fr-FR" sz="1400" b="0">
                <a:solidFill>
                  <a:srgbClr val="FFFFFF"/>
                </a:solidFill>
                <a:latin typeface="Times New Roman" panose="02020603050405020304" pitchFamily="18" charset="0"/>
              </a:rPr>
              <a:t> </a:t>
            </a:r>
            <a:endParaRPr lang="fr-FR" altLang="fr-FR" sz="2600" b="0" i="0">
              <a:solidFill>
                <a:srgbClr val="FFFFFF"/>
              </a:solidFill>
              <a:latin typeface="Times New Roman" panose="02020603050405020304" pitchFamily="18" charset="0"/>
            </a:endParaRPr>
          </a:p>
          <a:p>
            <a:pPr eaLnBrk="1" hangingPunct="1">
              <a:spcBef>
                <a:spcPct val="0"/>
              </a:spcBef>
              <a:buFontTx/>
              <a:buNone/>
            </a:pPr>
            <a:endParaRPr lang="fr-FR" altLang="fr-FR" sz="1800" b="0" i="0"/>
          </a:p>
        </p:txBody>
      </p:sp>
      <p:sp>
        <p:nvSpPr>
          <p:cNvPr id="14341" name="Text Box 135"/>
          <p:cNvSpPr txBox="1">
            <a:spLocks noChangeArrowheads="1"/>
          </p:cNvSpPr>
          <p:nvPr/>
        </p:nvSpPr>
        <p:spPr bwMode="auto">
          <a:xfrm>
            <a:off x="7429500" y="6375400"/>
            <a:ext cx="1439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800" b="0" i="0">
                <a:solidFill>
                  <a:schemeClr val="folHlink"/>
                </a:solidFill>
                <a:latin typeface="Jokerman" panose="04090605060D06020702" pitchFamily="82" charset="0"/>
                <a:hlinkClick r:id="rId11" action="ppaction://hlinksldjump"/>
              </a:rPr>
              <a:t>RETOUR</a:t>
            </a:r>
            <a:endParaRPr lang="fr-FR" altLang="fr-FR" sz="1800" b="0" i="0">
              <a:solidFill>
                <a:schemeClr val="folHlink"/>
              </a:solidFill>
              <a:latin typeface="Jokerman" panose="04090605060D06020702" pitchFamily="82" charset="0"/>
            </a:endParaRPr>
          </a:p>
        </p:txBody>
      </p:sp>
      <p:sp>
        <p:nvSpPr>
          <p:cNvPr id="14342" name="Text Box 176"/>
          <p:cNvSpPr txBox="1">
            <a:spLocks noChangeArrowheads="1"/>
          </p:cNvSpPr>
          <p:nvPr/>
        </p:nvSpPr>
        <p:spPr bwMode="auto">
          <a:xfrm>
            <a:off x="4932363" y="911225"/>
            <a:ext cx="4103687" cy="83185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fr-FR" altLang="fr-FR" sz="1200" i="0"/>
              <a:t>Intérêt de la situation </a:t>
            </a:r>
            <a:r>
              <a:rPr lang="fr-FR" altLang="fr-FR" sz="1200" b="0" i="0"/>
              <a:t> : </a:t>
            </a:r>
          </a:p>
          <a:p>
            <a:pPr eaLnBrk="1" hangingPunct="1">
              <a:spcBef>
                <a:spcPct val="0"/>
              </a:spcBef>
              <a:buFontTx/>
              <a:buChar char="-"/>
            </a:pPr>
            <a:r>
              <a:rPr lang="fr-FR" altLang="fr-FR" sz="1200" b="0" i="0"/>
              <a:t>Apprentissage d’une danse sur 32 mesures</a:t>
            </a:r>
          </a:p>
          <a:p>
            <a:pPr eaLnBrk="1" hangingPunct="1">
              <a:spcBef>
                <a:spcPct val="0"/>
              </a:spcBef>
              <a:buFontTx/>
              <a:buChar char="-"/>
            </a:pPr>
            <a:r>
              <a:rPr lang="fr-FR" altLang="fr-FR" sz="1200" b="0" i="0"/>
              <a:t> Intégrer: l’avance/recul sur la ligne, le croisement</a:t>
            </a:r>
          </a:p>
          <a:p>
            <a:pPr eaLnBrk="1" hangingPunct="1">
              <a:spcBef>
                <a:spcPct val="0"/>
              </a:spcBef>
              <a:buFontTx/>
              <a:buChar char="-"/>
            </a:pPr>
            <a:r>
              <a:rPr lang="fr-FR" altLang="fr-FR" sz="1200" b="0" i="0"/>
              <a:t>Danse facile</a:t>
            </a:r>
          </a:p>
        </p:txBody>
      </p:sp>
      <p:sp>
        <p:nvSpPr>
          <p:cNvPr id="7" name="Étoile à 5 branches 6"/>
          <p:cNvSpPr/>
          <p:nvPr/>
        </p:nvSpPr>
        <p:spPr bwMode="auto">
          <a:xfrm>
            <a:off x="8040688" y="714375"/>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8" name="Étoile à 5 branches 7"/>
          <p:cNvSpPr/>
          <p:nvPr/>
        </p:nvSpPr>
        <p:spPr bwMode="auto">
          <a:xfrm>
            <a:off x="7667625" y="714375"/>
            <a:ext cx="258763"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55"/>
          <p:cNvSpPr>
            <a:spLocks noChangeArrowheads="1"/>
          </p:cNvSpPr>
          <p:nvPr/>
        </p:nvSpPr>
        <p:spPr bwMode="auto">
          <a:xfrm>
            <a:off x="250825" y="188913"/>
            <a:ext cx="2665413" cy="546100"/>
          </a:xfrm>
          <a:prstGeom prst="roundRect">
            <a:avLst>
              <a:gd name="adj" fmla="val 24361"/>
            </a:avLst>
          </a:prstGeom>
          <a:solidFill>
            <a:srgbClr val="F02510"/>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400"/>
          </a:p>
        </p:txBody>
      </p:sp>
      <p:sp>
        <p:nvSpPr>
          <p:cNvPr id="15363" name="Text Box 101"/>
          <p:cNvSpPr txBox="1">
            <a:spLocks noChangeArrowheads="1"/>
          </p:cNvSpPr>
          <p:nvPr/>
        </p:nvSpPr>
        <p:spPr bwMode="auto">
          <a:xfrm>
            <a:off x="323850" y="260350"/>
            <a:ext cx="25923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800" b="0" i="0">
                <a:solidFill>
                  <a:schemeClr val="bg1"/>
                </a:solidFill>
              </a:rPr>
              <a:t>Situation de référence</a:t>
            </a:r>
          </a:p>
        </p:txBody>
      </p:sp>
      <p:sp>
        <p:nvSpPr>
          <p:cNvPr id="15364" name="Text Box 104"/>
          <p:cNvSpPr txBox="1">
            <a:spLocks noChangeArrowheads="1"/>
          </p:cNvSpPr>
          <p:nvPr/>
        </p:nvSpPr>
        <p:spPr bwMode="auto">
          <a:xfrm>
            <a:off x="5357813" y="2071688"/>
            <a:ext cx="273685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fr-FR" altLang="fr-FR" sz="2400">
              <a:solidFill>
                <a:srgbClr val="00CC00"/>
              </a:solidFill>
            </a:endParaRPr>
          </a:p>
          <a:p>
            <a:pPr algn="ctr" eaLnBrk="1" hangingPunct="1">
              <a:spcBef>
                <a:spcPct val="50000"/>
              </a:spcBef>
              <a:buFontTx/>
              <a:buNone/>
            </a:pPr>
            <a:endParaRPr lang="fr-FR" altLang="fr-FR" sz="2400">
              <a:solidFill>
                <a:srgbClr val="00CC00"/>
              </a:solidFill>
            </a:endParaRPr>
          </a:p>
          <a:p>
            <a:pPr algn="ctr" eaLnBrk="1" hangingPunct="1">
              <a:spcBef>
                <a:spcPct val="50000"/>
              </a:spcBef>
              <a:buFontTx/>
              <a:buNone/>
            </a:pPr>
            <a:endParaRPr lang="fr-FR" altLang="fr-FR" sz="2400">
              <a:solidFill>
                <a:srgbClr val="00CC00"/>
              </a:solidFill>
            </a:endParaRPr>
          </a:p>
        </p:txBody>
      </p:sp>
      <p:sp>
        <p:nvSpPr>
          <p:cNvPr id="15365" name="WordArt 72"/>
          <p:cNvSpPr>
            <a:spLocks noChangeArrowheads="1" noChangeShapeType="1" noTextEdit="1"/>
          </p:cNvSpPr>
          <p:nvPr/>
        </p:nvSpPr>
        <p:spPr bwMode="auto">
          <a:xfrm>
            <a:off x="4284663" y="214313"/>
            <a:ext cx="4751387" cy="1054100"/>
          </a:xfrm>
          <a:prstGeom prst="rect">
            <a:avLst/>
          </a:prstGeom>
        </p:spPr>
        <p:txBody>
          <a:bodyPr wrap="none" fromWordArt="1">
            <a:prstTxWarp prst="textWave2">
              <a:avLst>
                <a:gd name="adj1" fmla="val 10278"/>
                <a:gd name="adj2" fmla="val 421"/>
              </a:avLst>
            </a:prstTxWarp>
          </a:bodyPr>
          <a:lstStyle/>
          <a:p>
            <a:pPr algn="ctr"/>
            <a:r>
              <a:rPr lang="fr-FR" sz="1600" kern="10">
                <a:ln w="9525">
                  <a:solidFill>
                    <a:srgbClr val="000000"/>
                  </a:solidFill>
                  <a:round/>
                  <a:headEnd/>
                  <a:tailEnd/>
                </a:ln>
                <a:solidFill>
                  <a:srgbClr val="808080"/>
                </a:solidFill>
                <a:latin typeface="Times New Roman" panose="02020603050405020304" pitchFamily="18" charset="0"/>
                <a:cs typeface="Times New Roman" panose="02020603050405020304" pitchFamily="18" charset="0"/>
              </a:rPr>
              <a:t>La danse de la classe</a:t>
            </a:r>
          </a:p>
        </p:txBody>
      </p:sp>
      <p:sp>
        <p:nvSpPr>
          <p:cNvPr id="15366" name="Text Box 13"/>
          <p:cNvSpPr txBox="1">
            <a:spLocks noChangeArrowheads="1"/>
          </p:cNvSpPr>
          <p:nvPr/>
        </p:nvSpPr>
        <p:spPr bwMode="auto">
          <a:xfrm>
            <a:off x="8070850" y="6381750"/>
            <a:ext cx="79216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100" b="0" i="0">
                <a:solidFill>
                  <a:schemeClr val="folHlink"/>
                </a:solidFill>
                <a:latin typeface="Jokerman" panose="04090605060D06020702" pitchFamily="82" charset="0"/>
              </a:rPr>
              <a:t>RETOUR</a:t>
            </a:r>
          </a:p>
        </p:txBody>
      </p:sp>
      <p:sp>
        <p:nvSpPr>
          <p:cNvPr id="15369" name="ZoneTexte 51"/>
          <p:cNvSpPr txBox="1">
            <a:spLocks noChangeArrowheads="1"/>
          </p:cNvSpPr>
          <p:nvPr/>
        </p:nvSpPr>
        <p:spPr bwMode="auto">
          <a:xfrm>
            <a:off x="46038" y="630238"/>
            <a:ext cx="8990012" cy="6386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fr-FR" altLang="fr-FR" sz="1100" i="0" dirty="0" smtClean="0"/>
              <a:t>But : </a:t>
            </a:r>
          </a:p>
          <a:p>
            <a:pPr eaLnBrk="1" hangingPunct="1">
              <a:spcBef>
                <a:spcPct val="0"/>
              </a:spcBef>
              <a:buFontTx/>
              <a:buNone/>
              <a:defRPr/>
            </a:pPr>
            <a:r>
              <a:rPr lang="fr-FR" altLang="fr-FR" sz="1100" b="0" i="0" dirty="0" smtClean="0">
                <a:latin typeface="Comic Sans MS" panose="030F0702030302020204" pitchFamily="66" charset="0"/>
              </a:rPr>
              <a:t>créer une danse personnalisée à la classe</a:t>
            </a:r>
          </a:p>
          <a:p>
            <a:pPr eaLnBrk="1" hangingPunct="1">
              <a:spcBef>
                <a:spcPct val="0"/>
              </a:spcBef>
              <a:buFontTx/>
              <a:buNone/>
              <a:defRPr/>
            </a:pPr>
            <a:endParaRPr lang="fr-FR" altLang="fr-FR" sz="1100" i="0" dirty="0" smtClean="0"/>
          </a:p>
          <a:p>
            <a:pPr eaLnBrk="1" hangingPunct="1">
              <a:spcBef>
                <a:spcPct val="0"/>
              </a:spcBef>
              <a:buFontTx/>
              <a:buNone/>
              <a:defRPr/>
            </a:pPr>
            <a:r>
              <a:rPr lang="fr-FR" altLang="fr-FR" sz="1100" i="0" dirty="0" smtClean="0"/>
              <a:t>Dispositif : </a:t>
            </a:r>
          </a:p>
          <a:p>
            <a:pPr eaLnBrk="1" hangingPunct="1">
              <a:spcBef>
                <a:spcPct val="0"/>
              </a:spcBef>
              <a:buFontTx/>
              <a:buNone/>
              <a:defRPr/>
            </a:pPr>
            <a:r>
              <a:rPr lang="fr-FR" altLang="fr-FR" sz="1100" b="0" i="0" dirty="0">
                <a:latin typeface="Comic Sans MS" panose="030F0702030302020204" pitchFamily="66" charset="0"/>
              </a:rPr>
              <a:t>Se référer à une musique de 32 mesures pour Mixer, </a:t>
            </a:r>
          </a:p>
          <a:p>
            <a:pPr eaLnBrk="1" hangingPunct="1">
              <a:spcBef>
                <a:spcPct val="0"/>
              </a:spcBef>
              <a:buFontTx/>
              <a:buNone/>
              <a:defRPr/>
            </a:pPr>
            <a:r>
              <a:rPr lang="fr-FR" altLang="fr-FR" sz="1100" b="0" i="0" dirty="0">
                <a:latin typeface="Comic Sans MS" panose="030F0702030302020204" pitchFamily="66" charset="0"/>
              </a:rPr>
              <a:t>voir avec les précédentes musiques proposées,</a:t>
            </a:r>
          </a:p>
          <a:p>
            <a:pPr eaLnBrk="1" hangingPunct="1">
              <a:spcBef>
                <a:spcPct val="0"/>
              </a:spcBef>
              <a:buFontTx/>
              <a:buNone/>
              <a:defRPr/>
            </a:pPr>
            <a:r>
              <a:rPr lang="fr-FR" altLang="fr-FR" sz="1100" b="0" i="0" dirty="0">
                <a:latin typeface="Comic Sans MS" panose="030F0702030302020204" pitchFamily="66" charset="0"/>
              </a:rPr>
              <a:t>Ou bien : </a:t>
            </a:r>
          </a:p>
          <a:p>
            <a:pPr eaLnBrk="1" hangingPunct="1">
              <a:spcBef>
                <a:spcPct val="0"/>
              </a:spcBef>
              <a:buNone/>
              <a:defRPr/>
            </a:pPr>
            <a:r>
              <a:rPr lang="fr-FR" altLang="fr-FR" sz="1100" b="0" i="0" dirty="0" smtClean="0">
                <a:hlinkClick r:id="rId2"/>
              </a:rPr>
              <a:t>Cercle circassien - </a:t>
            </a:r>
            <a:r>
              <a:rPr lang="fr-FR" altLang="fr-FR" sz="1100" b="0" i="0" dirty="0" err="1" smtClean="0">
                <a:hlinkClick r:id="rId2"/>
              </a:rPr>
              <a:t>Tara's</a:t>
            </a:r>
            <a:r>
              <a:rPr lang="fr-FR" altLang="fr-FR" sz="1100" b="0" i="0" dirty="0" smtClean="0">
                <a:hlinkClick r:id="rId2"/>
              </a:rPr>
              <a:t> Set</a:t>
            </a:r>
            <a:r>
              <a:rPr lang="fr-FR" altLang="fr-FR" sz="1100" b="0" i="0" dirty="0" smtClean="0"/>
              <a:t> </a:t>
            </a:r>
            <a:r>
              <a:rPr lang="fr-FR" altLang="fr-FR" sz="1100" b="0" i="0" dirty="0">
                <a:latin typeface="Comic Sans MS" panose="030F0702030302020204" pitchFamily="66" charset="0"/>
              </a:rPr>
              <a:t>(</a:t>
            </a:r>
            <a:r>
              <a:rPr lang="fr-FR" altLang="fr-FR" sz="1100" b="0" i="0" dirty="0" err="1">
                <a:latin typeface="Comic Sans MS" panose="030F0702030302020204" pitchFamily="66" charset="0"/>
                <a:hlinkClick r:id="rId3"/>
              </a:rPr>
              <a:t>Youtube</a:t>
            </a:r>
            <a:r>
              <a:rPr lang="fr-FR" altLang="fr-FR" sz="1100" b="0" i="0" dirty="0" smtClean="0">
                <a:latin typeface="Comic Sans MS" panose="030F0702030302020204" pitchFamily="66" charset="0"/>
              </a:rPr>
              <a:t>) [</a:t>
            </a:r>
            <a:r>
              <a:rPr lang="fr-FR" altLang="fr-FR" sz="1100" b="0" i="0" dirty="0" smtClean="0">
                <a:latin typeface="Comic Sans MS" panose="030F0702030302020204" pitchFamily="66" charset="0"/>
                <a:hlinkClick r:id="rId4"/>
              </a:rPr>
              <a:t>piste audio</a:t>
            </a:r>
            <a:r>
              <a:rPr lang="fr-FR" altLang="fr-FR" sz="1100" b="0" i="0" dirty="0" smtClean="0">
                <a:latin typeface="Comic Sans MS" panose="030F0702030302020204" pitchFamily="66" charset="0"/>
              </a:rPr>
              <a:t>]</a:t>
            </a:r>
            <a:endParaRPr lang="fr-FR" altLang="fr-FR" sz="1100" b="0" i="0" dirty="0" smtClean="0"/>
          </a:p>
          <a:p>
            <a:pPr eaLnBrk="1" hangingPunct="1">
              <a:spcBef>
                <a:spcPct val="0"/>
              </a:spcBef>
              <a:buNone/>
              <a:defRPr/>
            </a:pPr>
            <a:r>
              <a:rPr lang="fr-FR" altLang="fr-FR" sz="1100" b="0" i="0" dirty="0" smtClean="0">
                <a:hlinkClick r:id="rId5"/>
              </a:rPr>
              <a:t>Cercle circassien - carré manchot</a:t>
            </a:r>
            <a:r>
              <a:rPr lang="fr-FR" altLang="fr-FR" sz="1100" b="0" i="0" dirty="0" smtClean="0"/>
              <a:t> </a:t>
            </a:r>
            <a:r>
              <a:rPr lang="fr-FR" altLang="fr-FR" sz="1100" b="0" i="0" dirty="0">
                <a:latin typeface="Comic Sans MS" panose="030F0702030302020204" pitchFamily="66" charset="0"/>
              </a:rPr>
              <a:t>(</a:t>
            </a:r>
            <a:r>
              <a:rPr lang="fr-FR" altLang="fr-FR" sz="1100" b="0" i="0" dirty="0" err="1">
                <a:latin typeface="Comic Sans MS" panose="030F0702030302020204" pitchFamily="66" charset="0"/>
                <a:hlinkClick r:id="rId6"/>
              </a:rPr>
              <a:t>Youtube</a:t>
            </a:r>
            <a:r>
              <a:rPr lang="fr-FR" altLang="fr-FR" sz="1100" b="0" i="0" dirty="0">
                <a:latin typeface="Comic Sans MS" panose="030F0702030302020204" pitchFamily="66" charset="0"/>
              </a:rPr>
              <a:t>) [</a:t>
            </a:r>
            <a:r>
              <a:rPr lang="fr-FR" altLang="fr-FR" sz="1100" b="0" i="0" dirty="0">
                <a:latin typeface="Comic Sans MS" panose="030F0702030302020204" pitchFamily="66" charset="0"/>
                <a:hlinkClick r:id="rId7"/>
              </a:rPr>
              <a:t>piste audio</a:t>
            </a:r>
            <a:r>
              <a:rPr lang="fr-FR" altLang="fr-FR" sz="1100" b="0" i="0" dirty="0" smtClean="0">
                <a:latin typeface="Comic Sans MS" panose="030F0702030302020204" pitchFamily="66" charset="0"/>
              </a:rPr>
              <a:t>]</a:t>
            </a:r>
            <a:endParaRPr lang="fr-FR" altLang="fr-FR" sz="1100" b="0" i="0" dirty="0" smtClean="0"/>
          </a:p>
          <a:p>
            <a:pPr eaLnBrk="1" hangingPunct="1">
              <a:spcBef>
                <a:spcPct val="0"/>
              </a:spcBef>
              <a:buNone/>
              <a:defRPr/>
            </a:pPr>
            <a:r>
              <a:rPr lang="fr-FR" altLang="fr-FR" sz="1100" b="0" i="0" dirty="0" err="1" smtClean="0">
                <a:hlinkClick r:id="rId8"/>
              </a:rPr>
              <a:t>Bargainatt</a:t>
            </a:r>
            <a:r>
              <a:rPr lang="fr-FR" altLang="fr-FR" sz="1100" b="0" i="0" dirty="0" smtClean="0">
                <a:hlinkClick r:id="rId8"/>
              </a:rPr>
              <a:t>/</a:t>
            </a:r>
            <a:r>
              <a:rPr lang="fr-FR" altLang="fr-FR" sz="1100" b="0" i="0" dirty="0" err="1" smtClean="0">
                <a:hlinkClick r:id="rId8"/>
              </a:rPr>
              <a:t>Napiello</a:t>
            </a:r>
            <a:r>
              <a:rPr lang="fr-FR" altLang="fr-FR" sz="1100" b="0" i="0" dirty="0" smtClean="0">
                <a:hlinkClick r:id="rId8"/>
              </a:rPr>
              <a:t> (</a:t>
            </a:r>
            <a:r>
              <a:rPr lang="fr-FR" altLang="fr-FR" sz="1100" b="0" i="0" dirty="0" err="1" smtClean="0">
                <a:hlinkClick r:id="rId8"/>
              </a:rPr>
              <a:t>Chapelloise</a:t>
            </a:r>
            <a:r>
              <a:rPr lang="fr-FR" altLang="fr-FR" sz="1100" b="0" i="0" dirty="0" smtClean="0">
                <a:hlinkClick r:id="rId8"/>
              </a:rPr>
              <a:t>)</a:t>
            </a:r>
            <a:r>
              <a:rPr lang="fr-FR" altLang="fr-FR" sz="1100" b="0" i="0" dirty="0" smtClean="0"/>
              <a:t> </a:t>
            </a:r>
            <a:r>
              <a:rPr lang="fr-FR" altLang="fr-FR" sz="1100" b="0" i="0" dirty="0">
                <a:latin typeface="Comic Sans MS" panose="030F0702030302020204" pitchFamily="66" charset="0"/>
              </a:rPr>
              <a:t>(</a:t>
            </a:r>
            <a:r>
              <a:rPr lang="fr-FR" altLang="fr-FR" sz="1100" b="0" i="0" dirty="0" err="1">
                <a:latin typeface="Comic Sans MS" panose="030F0702030302020204" pitchFamily="66" charset="0"/>
                <a:hlinkClick r:id="rId9"/>
              </a:rPr>
              <a:t>Youtube</a:t>
            </a:r>
            <a:r>
              <a:rPr lang="fr-FR" altLang="fr-FR" sz="1100" b="0" i="0" dirty="0">
                <a:latin typeface="Comic Sans MS" panose="030F0702030302020204" pitchFamily="66" charset="0"/>
              </a:rPr>
              <a:t>) [</a:t>
            </a:r>
            <a:r>
              <a:rPr lang="fr-FR" altLang="fr-FR" sz="1100" b="0" i="0" dirty="0">
                <a:latin typeface="Comic Sans MS" panose="030F0702030302020204" pitchFamily="66" charset="0"/>
                <a:hlinkClick r:id="rId10"/>
              </a:rPr>
              <a:t>piste audio</a:t>
            </a:r>
            <a:r>
              <a:rPr lang="fr-FR" altLang="fr-FR" sz="1100" b="0" i="0" dirty="0" smtClean="0">
                <a:latin typeface="Comic Sans MS" panose="030F0702030302020204" pitchFamily="66" charset="0"/>
              </a:rPr>
              <a:t>]</a:t>
            </a:r>
            <a:endParaRPr lang="fr-FR" altLang="fr-FR" sz="1100" b="0" i="0" dirty="0" smtClean="0"/>
          </a:p>
          <a:p>
            <a:pPr eaLnBrk="1" hangingPunct="1">
              <a:spcBef>
                <a:spcPct val="0"/>
              </a:spcBef>
              <a:buNone/>
              <a:defRPr/>
            </a:pPr>
            <a:r>
              <a:rPr lang="fr-FR" altLang="fr-FR" sz="1100" b="0" i="0" dirty="0" smtClean="0">
                <a:hlinkClick r:id="rId11"/>
              </a:rPr>
              <a:t>La marmotte / </a:t>
            </a:r>
            <a:r>
              <a:rPr lang="fr-FR" altLang="fr-FR" sz="1100" b="0" i="0" dirty="0" err="1" smtClean="0">
                <a:hlinkClick r:id="rId11"/>
              </a:rPr>
              <a:t>Chapelloise</a:t>
            </a:r>
            <a:r>
              <a:rPr lang="fr-FR" altLang="fr-FR" sz="1100" b="0" i="0" dirty="0" smtClean="0">
                <a:hlinkClick r:id="rId11"/>
              </a:rPr>
              <a:t> (traditionnel) / Jump at the </a:t>
            </a:r>
            <a:r>
              <a:rPr lang="fr-FR" altLang="fr-FR" sz="1100" b="0" i="0" dirty="0" err="1" smtClean="0">
                <a:hlinkClick r:id="rId11"/>
              </a:rPr>
              <a:t>sun</a:t>
            </a:r>
            <a:r>
              <a:rPr lang="fr-FR" altLang="fr-FR" sz="1100" b="0" i="0" dirty="0" smtClean="0">
                <a:hlinkClick r:id="rId11"/>
              </a:rPr>
              <a:t> / Cercle circassien</a:t>
            </a:r>
            <a:r>
              <a:rPr lang="fr-FR" altLang="fr-FR" sz="1100" b="0" i="0" dirty="0" smtClean="0"/>
              <a:t> </a:t>
            </a:r>
            <a:r>
              <a:rPr lang="fr-FR" altLang="fr-FR" sz="1100" b="0" i="0" dirty="0">
                <a:latin typeface="Comic Sans MS" panose="030F0702030302020204" pitchFamily="66" charset="0"/>
              </a:rPr>
              <a:t>(</a:t>
            </a:r>
            <a:r>
              <a:rPr lang="fr-FR" altLang="fr-FR" sz="1100" b="0" i="0" dirty="0" err="1">
                <a:latin typeface="Comic Sans MS" panose="030F0702030302020204" pitchFamily="66" charset="0"/>
                <a:hlinkClick r:id="rId12"/>
              </a:rPr>
              <a:t>Youtube</a:t>
            </a:r>
            <a:r>
              <a:rPr lang="fr-FR" altLang="fr-FR" sz="1100" b="0" i="0" dirty="0">
                <a:latin typeface="Comic Sans MS" panose="030F0702030302020204" pitchFamily="66" charset="0"/>
              </a:rPr>
              <a:t>) [</a:t>
            </a:r>
            <a:r>
              <a:rPr lang="fr-FR" altLang="fr-FR" sz="1100" b="0" i="0" dirty="0">
                <a:latin typeface="Comic Sans MS" panose="030F0702030302020204" pitchFamily="66" charset="0"/>
                <a:hlinkClick r:id="rId13"/>
              </a:rPr>
              <a:t>piste audio</a:t>
            </a:r>
            <a:r>
              <a:rPr lang="fr-FR" altLang="fr-FR" sz="1100" b="0" i="0" dirty="0" smtClean="0">
                <a:latin typeface="Comic Sans MS" panose="030F0702030302020204" pitchFamily="66" charset="0"/>
              </a:rPr>
              <a:t>]</a:t>
            </a:r>
            <a:endParaRPr lang="fr-FR" altLang="fr-FR" sz="1100" b="0" i="0" dirty="0" smtClean="0"/>
          </a:p>
          <a:p>
            <a:pPr eaLnBrk="1" hangingPunct="1">
              <a:spcBef>
                <a:spcPct val="0"/>
              </a:spcBef>
              <a:buFontTx/>
              <a:buNone/>
              <a:defRPr/>
            </a:pPr>
            <a:r>
              <a:rPr lang="fr-FR" altLang="fr-FR" sz="1100" b="0" i="0" dirty="0">
                <a:latin typeface="Comic Sans MS" panose="030F0702030302020204" pitchFamily="66" charset="0"/>
              </a:rPr>
              <a:t>Les élèves sont disposés, selon les choix effectués :</a:t>
            </a:r>
          </a:p>
          <a:p>
            <a:pPr eaLnBrk="1" hangingPunct="1">
              <a:spcBef>
                <a:spcPct val="0"/>
              </a:spcBef>
              <a:buFontTx/>
              <a:buNone/>
              <a:defRPr/>
            </a:pPr>
            <a:r>
              <a:rPr lang="fr-FR" altLang="fr-FR" sz="1100" b="0" i="0" dirty="0">
                <a:latin typeface="Comic Sans MS" panose="030F0702030302020204" pitchFamily="66" charset="0"/>
              </a:rPr>
              <a:t>En cercle</a:t>
            </a:r>
          </a:p>
          <a:p>
            <a:pPr eaLnBrk="1" hangingPunct="1">
              <a:spcBef>
                <a:spcPct val="0"/>
              </a:spcBef>
              <a:buFontTx/>
              <a:buNone/>
              <a:defRPr/>
            </a:pPr>
            <a:r>
              <a:rPr lang="fr-FR" altLang="fr-FR" sz="1100" b="0" i="0" dirty="0">
                <a:latin typeface="Comic Sans MS" panose="030F0702030302020204" pitchFamily="66" charset="0"/>
              </a:rPr>
              <a:t>En ligne</a:t>
            </a:r>
          </a:p>
          <a:p>
            <a:pPr eaLnBrk="1" hangingPunct="1">
              <a:spcBef>
                <a:spcPct val="0"/>
              </a:spcBef>
              <a:buFontTx/>
              <a:buNone/>
              <a:defRPr/>
            </a:pPr>
            <a:r>
              <a:rPr lang="fr-FR" altLang="fr-FR" sz="1100" b="0" i="0" dirty="0">
                <a:latin typeface="Comic Sans MS" panose="030F0702030302020204" pitchFamily="66" charset="0"/>
              </a:rPr>
              <a:t>En chaîne</a:t>
            </a:r>
          </a:p>
          <a:p>
            <a:pPr eaLnBrk="1" hangingPunct="1">
              <a:spcBef>
                <a:spcPct val="0"/>
              </a:spcBef>
              <a:buFontTx/>
              <a:buNone/>
              <a:defRPr/>
            </a:pPr>
            <a:r>
              <a:rPr lang="fr-FR" altLang="fr-FR" sz="1100" b="0" i="0" dirty="0">
                <a:latin typeface="Comic Sans MS" panose="030F0702030302020204" pitchFamily="66" charset="0"/>
              </a:rPr>
              <a:t>En </a:t>
            </a:r>
            <a:r>
              <a:rPr lang="fr-FR" altLang="fr-FR" sz="1100" b="0" i="0" dirty="0" smtClean="0">
                <a:latin typeface="Comic Sans MS" panose="030F0702030302020204" pitchFamily="66" charset="0"/>
              </a:rPr>
              <a:t>farandole</a:t>
            </a:r>
            <a:endParaRPr lang="fr-FR" altLang="fr-FR" sz="1100" b="0" i="0" dirty="0" smtClean="0"/>
          </a:p>
          <a:p>
            <a:pPr eaLnBrk="1" hangingPunct="1">
              <a:spcBef>
                <a:spcPct val="0"/>
              </a:spcBef>
              <a:buFontTx/>
              <a:buNone/>
              <a:defRPr/>
            </a:pPr>
            <a:r>
              <a:rPr lang="fr-FR" altLang="fr-FR" sz="1100" i="0" dirty="0" smtClean="0"/>
              <a:t>Consigne : </a:t>
            </a:r>
          </a:p>
          <a:p>
            <a:pPr marL="171450" indent="-171450" eaLnBrk="1" hangingPunct="1">
              <a:spcBef>
                <a:spcPct val="0"/>
              </a:spcBef>
              <a:buFontTx/>
              <a:buChar char="-"/>
              <a:defRPr/>
            </a:pPr>
            <a:r>
              <a:rPr lang="fr-FR" altLang="fr-FR" sz="1050" b="0" i="0" dirty="0" smtClean="0">
                <a:latin typeface="Comic Sans MS" panose="030F0702030302020204" pitchFamily="66" charset="0"/>
              </a:rPr>
              <a:t>Constituer un enchaînement de figures sur un total de 32 mesures en jouant sur les multiples :</a:t>
            </a:r>
          </a:p>
          <a:p>
            <a:pPr marL="914400" lvl="1" indent="-171450" eaLnBrk="1" hangingPunct="1">
              <a:spcBef>
                <a:spcPct val="0"/>
              </a:spcBef>
              <a:buFontTx/>
              <a:buChar char="-"/>
              <a:defRPr/>
            </a:pPr>
            <a:r>
              <a:rPr lang="fr-FR" altLang="fr-FR" sz="1050" b="0" i="0" dirty="0" smtClean="0">
                <a:latin typeface="Comic Sans MS" panose="030F0702030302020204" pitchFamily="66" charset="0"/>
              </a:rPr>
              <a:t>2 X 16</a:t>
            </a:r>
          </a:p>
          <a:p>
            <a:pPr marL="914400" lvl="1" indent="-171450" eaLnBrk="1" hangingPunct="1">
              <a:spcBef>
                <a:spcPct val="0"/>
              </a:spcBef>
              <a:buFontTx/>
              <a:buChar char="-"/>
              <a:defRPr/>
            </a:pPr>
            <a:r>
              <a:rPr lang="fr-FR" altLang="fr-FR" sz="1050" b="0" i="0" dirty="0" smtClean="0">
                <a:latin typeface="Comic Sans MS" panose="030F0702030302020204" pitchFamily="66" charset="0"/>
              </a:rPr>
              <a:t>4 X 8</a:t>
            </a:r>
          </a:p>
          <a:p>
            <a:pPr marL="914400" lvl="1" indent="-171450" eaLnBrk="1" hangingPunct="1">
              <a:spcBef>
                <a:spcPct val="0"/>
              </a:spcBef>
              <a:buFontTx/>
              <a:buChar char="-"/>
              <a:defRPr/>
            </a:pPr>
            <a:r>
              <a:rPr lang="fr-FR" altLang="fr-FR" sz="1050" b="0" i="0" dirty="0" smtClean="0">
                <a:latin typeface="Comic Sans MS" panose="030F0702030302020204" pitchFamily="66" charset="0"/>
              </a:rPr>
              <a:t>8 X 4</a:t>
            </a:r>
          </a:p>
          <a:p>
            <a:pPr marL="914400" lvl="1" indent="-171450" eaLnBrk="1" hangingPunct="1">
              <a:spcBef>
                <a:spcPct val="0"/>
              </a:spcBef>
              <a:buFontTx/>
              <a:buChar char="-"/>
              <a:defRPr/>
            </a:pPr>
            <a:r>
              <a:rPr lang="fr-FR" altLang="fr-FR" sz="1050" b="0" i="0" dirty="0" smtClean="0">
                <a:latin typeface="Comic Sans MS" panose="030F0702030302020204" pitchFamily="66" charset="0"/>
              </a:rPr>
              <a:t>16 X 2</a:t>
            </a:r>
          </a:p>
          <a:p>
            <a:pPr marL="914400" lvl="1" indent="-171450" eaLnBrk="1" hangingPunct="1">
              <a:spcBef>
                <a:spcPct val="0"/>
              </a:spcBef>
              <a:buFontTx/>
              <a:buChar char="-"/>
              <a:defRPr/>
            </a:pPr>
            <a:r>
              <a:rPr lang="fr-FR" altLang="fr-FR" sz="1050" b="0" i="0" dirty="0" smtClean="0">
                <a:latin typeface="Comic Sans MS" panose="030F0702030302020204" pitchFamily="66" charset="0"/>
              </a:rPr>
              <a:t>( 4X4 ) + ( 2 X8 )</a:t>
            </a:r>
          </a:p>
          <a:p>
            <a:pPr marL="914400" lvl="1" indent="-171450" eaLnBrk="1" hangingPunct="1">
              <a:spcBef>
                <a:spcPct val="0"/>
              </a:spcBef>
              <a:buFontTx/>
              <a:buChar char="-"/>
              <a:defRPr/>
            </a:pPr>
            <a:r>
              <a:rPr lang="fr-FR" altLang="fr-FR" sz="1050" b="0" i="0" dirty="0" smtClean="0">
                <a:latin typeface="Comic Sans MS" panose="030F0702030302020204" pitchFamily="66" charset="0"/>
              </a:rPr>
              <a:t>…</a:t>
            </a:r>
          </a:p>
          <a:p>
            <a:pPr eaLnBrk="1" hangingPunct="1">
              <a:spcBef>
                <a:spcPct val="0"/>
              </a:spcBef>
              <a:buFontTx/>
              <a:buNone/>
              <a:defRPr/>
            </a:pPr>
            <a:r>
              <a:rPr lang="fr-FR" altLang="fr-FR" sz="1050" b="0" i="0" dirty="0">
                <a:latin typeface="Comic Sans MS" panose="030F0702030302020204" pitchFamily="66" charset="0"/>
              </a:rPr>
              <a:t>Parmi les figures possibles (voir le glossaire et à prélever dans les danses déjà apprises) :</a:t>
            </a:r>
          </a:p>
          <a:p>
            <a:pPr lvl="1" indent="0" eaLnBrk="1" hangingPunct="1">
              <a:spcBef>
                <a:spcPct val="0"/>
              </a:spcBef>
              <a:buFontTx/>
              <a:buNone/>
              <a:defRPr/>
            </a:pPr>
            <a:r>
              <a:rPr lang="fr-FR" altLang="fr-FR" sz="1050" b="0" i="0" dirty="0">
                <a:latin typeface="Comic Sans MS" panose="030F0702030302020204" pitchFamily="66" charset="0"/>
              </a:rPr>
              <a:t>Avance – Recule en cercle</a:t>
            </a:r>
          </a:p>
          <a:p>
            <a:pPr lvl="1" indent="0" eaLnBrk="1" hangingPunct="1">
              <a:spcBef>
                <a:spcPct val="0"/>
              </a:spcBef>
              <a:buFontTx/>
              <a:buNone/>
              <a:defRPr/>
            </a:pPr>
            <a:r>
              <a:rPr lang="fr-FR" altLang="fr-FR" sz="1050" b="0" i="0" dirty="0">
                <a:latin typeface="Comic Sans MS" panose="030F0702030302020204" pitchFamily="66" charset="0"/>
              </a:rPr>
              <a:t>Avance – recule individuel</a:t>
            </a:r>
          </a:p>
          <a:p>
            <a:pPr lvl="1" indent="0" eaLnBrk="1" hangingPunct="1">
              <a:spcBef>
                <a:spcPct val="0"/>
              </a:spcBef>
              <a:buFontTx/>
              <a:buNone/>
              <a:defRPr/>
            </a:pPr>
            <a:r>
              <a:rPr lang="fr-FR" altLang="fr-FR" sz="1050" b="0" i="0" dirty="0">
                <a:latin typeface="Comic Sans MS" panose="030F0702030302020204" pitchFamily="66" charset="0"/>
              </a:rPr>
              <a:t>Avance – Retour de face</a:t>
            </a:r>
          </a:p>
          <a:p>
            <a:pPr lvl="1" indent="0" eaLnBrk="1" hangingPunct="1">
              <a:spcBef>
                <a:spcPct val="0"/>
              </a:spcBef>
              <a:buFontTx/>
              <a:buNone/>
              <a:defRPr/>
            </a:pPr>
            <a:r>
              <a:rPr lang="fr-FR" altLang="fr-FR" sz="1050" b="0" i="0" dirty="0">
                <a:latin typeface="Comic Sans MS" panose="030F0702030302020204" pitchFamily="66" charset="0"/>
              </a:rPr>
              <a:t>Swing</a:t>
            </a:r>
          </a:p>
          <a:p>
            <a:pPr lvl="1" indent="0" eaLnBrk="1" hangingPunct="1">
              <a:spcBef>
                <a:spcPct val="0"/>
              </a:spcBef>
              <a:buFontTx/>
              <a:buNone/>
              <a:defRPr/>
            </a:pPr>
            <a:r>
              <a:rPr lang="fr-FR" altLang="fr-FR" sz="1050" b="0" i="0" dirty="0">
                <a:latin typeface="Comic Sans MS" panose="030F0702030302020204" pitchFamily="66" charset="0"/>
              </a:rPr>
              <a:t>Promenade</a:t>
            </a:r>
          </a:p>
          <a:p>
            <a:pPr lvl="1" indent="0" eaLnBrk="1" hangingPunct="1">
              <a:spcBef>
                <a:spcPct val="0"/>
              </a:spcBef>
              <a:buFontTx/>
              <a:buNone/>
              <a:defRPr/>
            </a:pPr>
            <a:r>
              <a:rPr lang="fr-FR" altLang="fr-FR" sz="1050" b="0" i="0" dirty="0">
                <a:latin typeface="Comic Sans MS" panose="030F0702030302020204" pitchFamily="66" charset="0"/>
              </a:rPr>
              <a:t>Dos à dos</a:t>
            </a:r>
          </a:p>
          <a:p>
            <a:pPr lvl="1" indent="0" eaLnBrk="1" hangingPunct="1">
              <a:spcBef>
                <a:spcPct val="0"/>
              </a:spcBef>
              <a:buFontTx/>
              <a:buNone/>
              <a:defRPr/>
            </a:pPr>
            <a:r>
              <a:rPr lang="fr-FR" altLang="fr-FR" sz="1050" b="0" i="0" dirty="0">
                <a:latin typeface="Comic Sans MS" panose="030F0702030302020204" pitchFamily="66" charset="0"/>
              </a:rPr>
              <a:t>Croise épaule gauche / croise épaule droite</a:t>
            </a:r>
          </a:p>
          <a:p>
            <a:pPr lvl="1" indent="0" eaLnBrk="1" hangingPunct="1">
              <a:spcBef>
                <a:spcPct val="0"/>
              </a:spcBef>
              <a:buFontTx/>
              <a:buNone/>
              <a:defRPr/>
            </a:pPr>
            <a:r>
              <a:rPr lang="fr-FR" altLang="fr-FR" sz="1050" b="0" i="0" dirty="0">
                <a:latin typeface="Comic Sans MS" panose="030F0702030302020204" pitchFamily="66" charset="0"/>
              </a:rPr>
              <a:t>Chaîne anglaise ou grande chaîne (</a:t>
            </a:r>
            <a:r>
              <a:rPr lang="fr-FR" altLang="fr-FR" sz="1050" b="0" i="0" dirty="0" err="1">
                <a:latin typeface="Comic Sans MS" panose="030F0702030302020204" pitchFamily="66" charset="0"/>
              </a:rPr>
              <a:t>lucky</a:t>
            </a:r>
            <a:r>
              <a:rPr lang="fr-FR" altLang="fr-FR" sz="1050" b="0" i="0" dirty="0">
                <a:latin typeface="Comic Sans MS" panose="030F0702030302020204" pitchFamily="66" charset="0"/>
              </a:rPr>
              <a:t> </a:t>
            </a:r>
            <a:r>
              <a:rPr lang="fr-FR" altLang="fr-FR" sz="1050" b="0" i="0" dirty="0" err="1">
                <a:latin typeface="Comic Sans MS" panose="030F0702030302020204" pitchFamily="66" charset="0"/>
              </a:rPr>
              <a:t>seven</a:t>
            </a:r>
            <a:r>
              <a:rPr lang="fr-FR" altLang="fr-FR" sz="1050" b="0" i="0" dirty="0">
                <a:latin typeface="Comic Sans MS" panose="030F0702030302020204" pitchFamily="66" charset="0"/>
              </a:rPr>
              <a:t>)</a:t>
            </a:r>
          </a:p>
          <a:p>
            <a:pPr lvl="1" indent="0" eaLnBrk="1" hangingPunct="1">
              <a:spcBef>
                <a:spcPct val="0"/>
              </a:spcBef>
              <a:buFontTx/>
              <a:buNone/>
              <a:defRPr/>
            </a:pPr>
            <a:r>
              <a:rPr lang="fr-FR" altLang="fr-FR" sz="1050" b="0" i="0" dirty="0">
                <a:latin typeface="Comic Sans MS" panose="030F0702030302020204" pitchFamily="66" charset="0"/>
              </a:rPr>
              <a:t>Moulin main gauche / main droite</a:t>
            </a:r>
          </a:p>
          <a:p>
            <a:pPr lvl="1" indent="0" eaLnBrk="1" hangingPunct="1">
              <a:spcBef>
                <a:spcPct val="0"/>
              </a:spcBef>
              <a:buFontTx/>
              <a:buNone/>
              <a:defRPr/>
            </a:pPr>
            <a:r>
              <a:rPr lang="fr-FR" altLang="fr-FR" sz="1050" b="0" i="0" dirty="0" err="1" smtClean="0">
                <a:latin typeface="Comic Sans MS" panose="030F0702030302020204" pitchFamily="66" charset="0"/>
              </a:rPr>
              <a:t>Etc</a:t>
            </a:r>
            <a:r>
              <a:rPr lang="fr-FR" altLang="fr-FR" sz="1050" b="0" i="0" dirty="0" smtClean="0">
                <a:latin typeface="Comic Sans MS" panose="030F0702030302020204" pitchFamily="66" charset="0"/>
              </a:rPr>
              <a:t> </a:t>
            </a:r>
            <a:r>
              <a:rPr lang="fr-FR" altLang="fr-FR" sz="1050" b="0" i="0" dirty="0">
                <a:latin typeface="Comic Sans MS" panose="030F0702030302020204" pitchFamily="66" charset="0"/>
              </a:rPr>
              <a:t>….</a:t>
            </a:r>
          </a:p>
          <a:p>
            <a:pPr eaLnBrk="1" hangingPunct="1">
              <a:spcBef>
                <a:spcPct val="0"/>
              </a:spcBef>
              <a:buFontTx/>
              <a:buNone/>
              <a:defRPr/>
            </a:pPr>
            <a:r>
              <a:rPr lang="fr-FR" altLang="fr-FR" sz="1100" i="0" dirty="0" smtClean="0"/>
              <a:t>Variante :</a:t>
            </a:r>
          </a:p>
          <a:p>
            <a:pPr eaLnBrk="1" hangingPunct="1">
              <a:spcBef>
                <a:spcPct val="0"/>
              </a:spcBef>
              <a:buFontTx/>
              <a:buNone/>
              <a:defRPr/>
            </a:pPr>
            <a:r>
              <a:rPr lang="fr-FR" altLang="fr-FR" sz="1100" b="0" i="0" dirty="0" smtClean="0"/>
              <a:t>- </a:t>
            </a:r>
            <a:r>
              <a:rPr lang="fr-FR" altLang="fr-FR" sz="1100" b="0" i="0" dirty="0">
                <a:latin typeface="Comic Sans MS" panose="030F0702030302020204" pitchFamily="66" charset="0"/>
              </a:rPr>
              <a:t>Plus difficile : Toute autre musique peut être utilisée en s’appuyant sur les figures de bourrée, an </a:t>
            </a:r>
            <a:r>
              <a:rPr lang="fr-FR" altLang="fr-FR" sz="1100" b="0" i="0" dirty="0" err="1">
                <a:latin typeface="Comic Sans MS" panose="030F0702030302020204" pitchFamily="66" charset="0"/>
              </a:rPr>
              <a:t>dro</a:t>
            </a:r>
            <a:r>
              <a:rPr lang="fr-FR" altLang="fr-FR" sz="1100" b="0" i="0" dirty="0">
                <a:latin typeface="Comic Sans MS" panose="030F0702030302020204" pitchFamily="66" charset="0"/>
              </a:rPr>
              <a:t>, branle</a:t>
            </a:r>
          </a:p>
        </p:txBody>
      </p:sp>
      <p:sp>
        <p:nvSpPr>
          <p:cNvPr id="15368" name="Rectangle 19"/>
          <p:cNvSpPr>
            <a:spLocks noChangeArrowheads="1"/>
          </p:cNvSpPr>
          <p:nvPr/>
        </p:nvSpPr>
        <p:spPr bwMode="auto">
          <a:xfrm>
            <a:off x="3851921" y="1384300"/>
            <a:ext cx="4896792" cy="964580"/>
          </a:xfrm>
          <a:prstGeom prst="rect">
            <a:avLst/>
          </a:prstGeom>
          <a:solidFill>
            <a:srgbClr val="FFFF66"/>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fr-FR" altLang="fr-FR" sz="1200" dirty="0"/>
              <a:t>Intérêt de la situation :</a:t>
            </a:r>
          </a:p>
          <a:p>
            <a:pPr eaLnBrk="1" hangingPunct="1">
              <a:spcBef>
                <a:spcPct val="0"/>
              </a:spcBef>
              <a:buFontTx/>
              <a:buNone/>
            </a:pPr>
            <a:r>
              <a:rPr lang="fr-FR" altLang="fr-FR" sz="1200" b="0" dirty="0"/>
              <a:t>Cette danse créée permettra de synthétiser les apprentissages du module</a:t>
            </a:r>
          </a:p>
          <a:p>
            <a:pPr eaLnBrk="1" hangingPunct="1">
              <a:spcBef>
                <a:spcPct val="0"/>
              </a:spcBef>
              <a:buFontTx/>
              <a:buNone/>
            </a:pPr>
            <a:r>
              <a:rPr lang="fr-FR" altLang="fr-FR" sz="1200" b="0" dirty="0"/>
              <a:t>Les élèves et leur enseignant vont pouvoir composer une création personnalisée : la danse de la classe</a:t>
            </a:r>
          </a:p>
        </p:txBody>
      </p:sp>
    </p:spTree>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117"/>
          <p:cNvSpPr>
            <a:spLocks noChangeArrowheads="1" noChangeShapeType="1" noTextEdit="1"/>
          </p:cNvSpPr>
          <p:nvPr/>
        </p:nvSpPr>
        <p:spPr bwMode="auto">
          <a:xfrm>
            <a:off x="5724525" y="188913"/>
            <a:ext cx="2819400" cy="649287"/>
          </a:xfrm>
          <a:prstGeom prst="rect">
            <a:avLst/>
          </a:prstGeom>
        </p:spPr>
        <p:txBody>
          <a:bodyPr wrap="none" fromWordArt="1">
            <a:prstTxWarp prst="textWave2">
              <a:avLst>
                <a:gd name="adj1" fmla="val 10278"/>
                <a:gd name="adj2" fmla="val 421"/>
              </a:avLst>
            </a:prstTxWarp>
          </a:bodyPr>
          <a:lstStyle/>
          <a:p>
            <a:pPr algn="ctr"/>
            <a:r>
              <a:rPr lang="fr-FR" sz="1600" kern="10">
                <a:ln w="9525">
                  <a:solidFill>
                    <a:srgbClr val="000000"/>
                  </a:solidFill>
                  <a:round/>
                  <a:headEnd/>
                  <a:tailEnd/>
                </a:ln>
                <a:solidFill>
                  <a:srgbClr val="808080"/>
                </a:solidFill>
                <a:latin typeface="Times New Roman" panose="02020603050405020304" pitchFamily="18" charset="0"/>
                <a:cs typeface="Times New Roman" panose="02020603050405020304" pitchFamily="18" charset="0"/>
              </a:rPr>
              <a:t>Atelier Le pas de bourrée</a:t>
            </a:r>
          </a:p>
        </p:txBody>
      </p:sp>
      <p:sp>
        <p:nvSpPr>
          <p:cNvPr id="14339" name="Text Box 118"/>
          <p:cNvSpPr txBox="1">
            <a:spLocks noChangeArrowheads="1"/>
          </p:cNvSpPr>
          <p:nvPr/>
        </p:nvSpPr>
        <p:spPr bwMode="auto">
          <a:xfrm>
            <a:off x="107950" y="1557338"/>
            <a:ext cx="8640763" cy="516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defRPr/>
            </a:pPr>
            <a:r>
              <a:rPr lang="fr-FR" altLang="fr-FR" sz="1100" i="0" dirty="0" smtClean="0">
                <a:latin typeface="Comic Sans MS" panose="030F0702030302020204" pitchFamily="66" charset="0"/>
              </a:rPr>
              <a:t>BUT</a:t>
            </a:r>
            <a:r>
              <a:rPr lang="fr-FR" altLang="fr-FR" sz="1100" b="0" i="0" dirty="0" smtClean="0">
                <a:latin typeface="Comic Sans MS" panose="030F0702030302020204" pitchFamily="66" charset="0"/>
              </a:rPr>
              <a:t> : </a:t>
            </a:r>
          </a:p>
          <a:p>
            <a:pPr eaLnBrk="1" hangingPunct="1">
              <a:buFontTx/>
              <a:buNone/>
              <a:defRPr/>
            </a:pPr>
            <a:r>
              <a:rPr lang="fr-FR" altLang="fr-FR" sz="1100" b="0" i="0" dirty="0" smtClean="0">
                <a:latin typeface="Comic Sans MS" panose="030F0702030302020204" pitchFamily="66" charset="0"/>
              </a:rPr>
              <a:t>Maîtriser le pas de base nécessaire à l’apprentissage de tous types de bourrées</a:t>
            </a:r>
          </a:p>
          <a:p>
            <a:pPr eaLnBrk="1" hangingPunct="1">
              <a:buFontTx/>
              <a:buNone/>
              <a:defRPr/>
            </a:pPr>
            <a:r>
              <a:rPr lang="fr-FR" altLang="fr-FR" sz="1100" i="0" dirty="0" smtClean="0">
                <a:latin typeface="Comic Sans MS" panose="030F0702030302020204" pitchFamily="66" charset="0"/>
              </a:rPr>
              <a:t>DISPOSITIF</a:t>
            </a:r>
            <a:r>
              <a:rPr lang="fr-FR" altLang="fr-FR" sz="1100" b="0" i="0" dirty="0" smtClean="0">
                <a:latin typeface="Comic Sans MS" panose="030F0702030302020204" pitchFamily="66" charset="0"/>
              </a:rPr>
              <a:t> :</a:t>
            </a:r>
            <a:r>
              <a:rPr lang="fr-FR" altLang="fr-FR" sz="1100" i="0" dirty="0" smtClean="0">
                <a:latin typeface="Comic Sans MS" panose="030F0702030302020204" pitchFamily="66" charset="0"/>
              </a:rPr>
              <a:t> </a:t>
            </a:r>
          </a:p>
          <a:p>
            <a:pPr eaLnBrk="1" hangingPunct="1">
              <a:buFontTx/>
              <a:buNone/>
              <a:defRPr/>
            </a:pPr>
            <a:r>
              <a:rPr lang="fr-FR" altLang="fr-FR" sz="1100" b="0" i="0" dirty="0" smtClean="0">
                <a:latin typeface="Comic Sans MS" panose="030F0702030302020204" pitchFamily="66" charset="0"/>
              </a:rPr>
              <a:t>Les élèves sont en lignes, indifféremment filles ou garçons</a:t>
            </a:r>
          </a:p>
          <a:p>
            <a:pPr eaLnBrk="1" hangingPunct="1">
              <a:buFontTx/>
              <a:buNone/>
              <a:defRPr/>
            </a:pPr>
            <a:r>
              <a:rPr lang="fr-FR" altLang="fr-FR" sz="1100" i="0" dirty="0" smtClean="0">
                <a:latin typeface="Comic Sans MS" panose="030F0702030302020204" pitchFamily="66" charset="0"/>
              </a:rPr>
              <a:t>CONSIGNES</a:t>
            </a:r>
            <a:r>
              <a:rPr lang="fr-FR" altLang="fr-FR" sz="1100" b="0" i="0" dirty="0" smtClean="0">
                <a:latin typeface="Comic Sans MS" panose="030F0702030302020204" pitchFamily="66" charset="0"/>
              </a:rPr>
              <a:t> : </a:t>
            </a:r>
          </a:p>
          <a:p>
            <a:pPr eaLnBrk="1" hangingPunct="1">
              <a:buFontTx/>
              <a:buNone/>
              <a:defRPr/>
            </a:pPr>
            <a:r>
              <a:rPr lang="fr-FR" altLang="fr-FR" sz="1100" i="0" dirty="0" smtClean="0">
                <a:latin typeface="Comic Sans MS" panose="030F0702030302020204" pitchFamily="66" charset="0"/>
              </a:rPr>
              <a:t>1 : </a:t>
            </a:r>
            <a:r>
              <a:rPr lang="fr-FR" altLang="fr-FR" sz="1100" b="0" i="0" dirty="0" smtClean="0">
                <a:latin typeface="Comic Sans MS" panose="030F0702030302020204" pitchFamily="66" charset="0"/>
              </a:rPr>
              <a:t>Sur trois temps :</a:t>
            </a:r>
          </a:p>
          <a:p>
            <a:pPr eaLnBrk="1" hangingPunct="1">
              <a:buFontTx/>
              <a:buChar char="-"/>
              <a:defRPr/>
            </a:pPr>
            <a:r>
              <a:rPr lang="fr-FR" altLang="fr-FR" sz="1100" b="0" i="0" dirty="0" smtClean="0">
                <a:latin typeface="Comic Sans MS" panose="030F0702030302020204" pitchFamily="66" charset="0"/>
              </a:rPr>
              <a:t>Avancer légèrement le pied gauche vers la gauche</a:t>
            </a:r>
          </a:p>
          <a:p>
            <a:pPr eaLnBrk="1" hangingPunct="1">
              <a:buFontTx/>
              <a:buChar char="-"/>
              <a:defRPr/>
            </a:pPr>
            <a:r>
              <a:rPr lang="fr-FR" altLang="fr-FR" sz="1100" b="0" i="0" dirty="0" smtClean="0">
                <a:latin typeface="Comic Sans MS" panose="030F0702030302020204" pitchFamily="66" charset="0"/>
              </a:rPr>
              <a:t>Le pied droit vient immédiatement derrière</a:t>
            </a:r>
          </a:p>
          <a:p>
            <a:pPr eaLnBrk="1" hangingPunct="1">
              <a:buFontTx/>
              <a:buChar char="-"/>
              <a:defRPr/>
            </a:pPr>
            <a:r>
              <a:rPr lang="fr-FR" altLang="fr-FR" sz="1100" b="0" i="0" dirty="0" smtClean="0">
                <a:latin typeface="Comic Sans MS" panose="030F0702030302020204" pitchFamily="66" charset="0"/>
              </a:rPr>
              <a:t>Le pied gauche se soulève et retombe tandis que le pied droit se soulève</a:t>
            </a:r>
          </a:p>
          <a:p>
            <a:pPr marL="0" indent="0" eaLnBrk="1" hangingPunct="1">
              <a:buFontTx/>
              <a:buNone/>
              <a:defRPr/>
            </a:pPr>
            <a:r>
              <a:rPr lang="fr-FR" altLang="fr-FR" sz="1100" i="0" dirty="0" smtClean="0">
                <a:latin typeface="Comic Sans MS" panose="030F0702030302020204" pitchFamily="66" charset="0"/>
              </a:rPr>
              <a:t>2 : </a:t>
            </a:r>
            <a:r>
              <a:rPr lang="fr-FR" altLang="fr-FR" sz="1100" b="0" i="0" dirty="0" smtClean="0">
                <a:latin typeface="Comic Sans MS" panose="030F0702030302020204" pitchFamily="66" charset="0"/>
              </a:rPr>
              <a:t>Sur trois temps :</a:t>
            </a:r>
          </a:p>
          <a:p>
            <a:pPr marL="0" indent="0" eaLnBrk="1" hangingPunct="1">
              <a:buFontTx/>
              <a:buNone/>
              <a:defRPr/>
            </a:pPr>
            <a:r>
              <a:rPr lang="fr-FR" altLang="fr-FR" sz="1100" b="0" i="0" dirty="0" smtClean="0">
                <a:latin typeface="Comic Sans MS" panose="030F0702030302020204" pitchFamily="66" charset="0"/>
              </a:rPr>
              <a:t>A partir de la nouvelle position 1 : </a:t>
            </a:r>
          </a:p>
          <a:p>
            <a:pPr eaLnBrk="1" hangingPunct="1">
              <a:buFontTx/>
              <a:buChar char="-"/>
              <a:defRPr/>
            </a:pPr>
            <a:r>
              <a:rPr lang="fr-FR" altLang="fr-FR" sz="1100" b="0" i="0" dirty="0" smtClean="0">
                <a:latin typeface="Comic Sans MS" panose="030F0702030302020204" pitchFamily="66" charset="0"/>
              </a:rPr>
              <a:t>Avancer légèrement le pied droit vers la droite</a:t>
            </a:r>
          </a:p>
          <a:p>
            <a:pPr eaLnBrk="1" hangingPunct="1">
              <a:buFontTx/>
              <a:buChar char="-"/>
              <a:defRPr/>
            </a:pPr>
            <a:r>
              <a:rPr lang="fr-FR" altLang="fr-FR" sz="1100" b="0" i="0" dirty="0" smtClean="0">
                <a:latin typeface="Comic Sans MS" panose="030F0702030302020204" pitchFamily="66" charset="0"/>
              </a:rPr>
              <a:t>Le pied gauche vient immédiatement derrière</a:t>
            </a:r>
          </a:p>
          <a:p>
            <a:pPr eaLnBrk="1" hangingPunct="1">
              <a:buFontTx/>
              <a:buChar char="-"/>
              <a:defRPr/>
            </a:pPr>
            <a:r>
              <a:rPr lang="fr-FR" altLang="fr-FR" sz="1100" b="0" i="0" dirty="0" smtClean="0">
                <a:latin typeface="Comic Sans MS" panose="030F0702030302020204" pitchFamily="66" charset="0"/>
              </a:rPr>
              <a:t>Le pied droit se soulève et retombe tandis que le pied gauche se soulève</a:t>
            </a:r>
          </a:p>
          <a:p>
            <a:pPr marL="0" indent="0" eaLnBrk="1" hangingPunct="1">
              <a:buFontTx/>
              <a:buNone/>
              <a:defRPr/>
            </a:pPr>
            <a:r>
              <a:rPr lang="fr-FR" altLang="fr-FR" sz="1100" i="0" dirty="0" smtClean="0">
                <a:latin typeface="Comic Sans MS" panose="030F0702030302020204" pitchFamily="66" charset="0"/>
              </a:rPr>
              <a:t>3 :</a:t>
            </a:r>
            <a:r>
              <a:rPr lang="fr-FR" altLang="fr-FR" sz="1100" b="0" i="0" dirty="0" smtClean="0">
                <a:latin typeface="Comic Sans MS" panose="030F0702030302020204" pitchFamily="66" charset="0"/>
              </a:rPr>
              <a:t> Sur trois temps </a:t>
            </a:r>
          </a:p>
          <a:p>
            <a:pPr marL="0" indent="0" eaLnBrk="1" hangingPunct="1">
              <a:buFontTx/>
              <a:buNone/>
              <a:defRPr/>
            </a:pPr>
            <a:r>
              <a:rPr lang="fr-FR" altLang="fr-FR" sz="1100" b="0" i="0" dirty="0" smtClean="0">
                <a:latin typeface="Comic Sans MS" panose="030F0702030302020204" pitchFamily="66" charset="0"/>
              </a:rPr>
              <a:t>A partir de la nouvelle position 2 :</a:t>
            </a:r>
          </a:p>
          <a:p>
            <a:pPr eaLnBrk="1" hangingPunct="1">
              <a:buFontTx/>
              <a:buChar char="-"/>
              <a:defRPr/>
            </a:pPr>
            <a:r>
              <a:rPr lang="fr-FR" altLang="fr-FR" sz="1100" b="0" i="0" dirty="0" smtClean="0">
                <a:latin typeface="Comic Sans MS" panose="030F0702030302020204" pitchFamily="66" charset="0"/>
              </a:rPr>
              <a:t>Reculer légèrement le pied gauche vers la gauche</a:t>
            </a:r>
          </a:p>
          <a:p>
            <a:pPr eaLnBrk="1" hangingPunct="1">
              <a:buFontTx/>
              <a:buChar char="-"/>
              <a:defRPr/>
            </a:pPr>
            <a:r>
              <a:rPr lang="fr-FR" altLang="fr-FR" sz="1100" b="0" i="0" dirty="0" smtClean="0">
                <a:latin typeface="Comic Sans MS" panose="030F0702030302020204" pitchFamily="66" charset="0"/>
              </a:rPr>
              <a:t>Le pied droit vient immédiatement devant</a:t>
            </a:r>
          </a:p>
          <a:p>
            <a:pPr eaLnBrk="1" hangingPunct="1">
              <a:buFontTx/>
              <a:buChar char="-"/>
              <a:defRPr/>
            </a:pPr>
            <a:r>
              <a:rPr lang="fr-FR" altLang="fr-FR" sz="1100" b="0" i="0" dirty="0" smtClean="0">
                <a:latin typeface="Comic Sans MS" panose="030F0702030302020204" pitchFamily="66" charset="0"/>
              </a:rPr>
              <a:t>Le pied gauche se soulève et retombe tandis que le pied droit se soulève</a:t>
            </a:r>
          </a:p>
          <a:p>
            <a:pPr marL="0" indent="0" eaLnBrk="1" hangingPunct="1">
              <a:buFontTx/>
              <a:buNone/>
              <a:defRPr/>
            </a:pPr>
            <a:r>
              <a:rPr lang="fr-FR" altLang="fr-FR" sz="1100" i="0" dirty="0" smtClean="0">
                <a:latin typeface="Comic Sans MS" panose="030F0702030302020204" pitchFamily="66" charset="0"/>
              </a:rPr>
              <a:t>4 : </a:t>
            </a:r>
            <a:r>
              <a:rPr lang="fr-FR" altLang="fr-FR" sz="1100" b="0" i="0" dirty="0" smtClean="0">
                <a:latin typeface="Comic Sans MS" panose="030F0702030302020204" pitchFamily="66" charset="0"/>
              </a:rPr>
              <a:t>Sur trois temps :</a:t>
            </a:r>
          </a:p>
          <a:p>
            <a:pPr marL="0" indent="0" eaLnBrk="1" hangingPunct="1">
              <a:buFontTx/>
              <a:buNone/>
              <a:defRPr/>
            </a:pPr>
            <a:r>
              <a:rPr lang="fr-FR" altLang="fr-FR" sz="1100" b="0" i="0" dirty="0" smtClean="0">
                <a:latin typeface="Comic Sans MS" panose="030F0702030302020204" pitchFamily="66" charset="0"/>
              </a:rPr>
              <a:t>A partir de la nouvelle position 3 :</a:t>
            </a:r>
          </a:p>
          <a:p>
            <a:pPr eaLnBrk="1" hangingPunct="1">
              <a:buFontTx/>
              <a:buChar char="-"/>
              <a:defRPr/>
            </a:pPr>
            <a:r>
              <a:rPr lang="fr-FR" altLang="fr-FR" sz="1100" b="0" i="0" dirty="0" smtClean="0">
                <a:latin typeface="Comic Sans MS" panose="030F0702030302020204" pitchFamily="66" charset="0"/>
              </a:rPr>
              <a:t>Reculer légèrement le pied droit vers la droite</a:t>
            </a:r>
          </a:p>
          <a:p>
            <a:pPr eaLnBrk="1" hangingPunct="1">
              <a:buFontTx/>
              <a:buChar char="-"/>
              <a:defRPr/>
            </a:pPr>
            <a:r>
              <a:rPr lang="fr-FR" altLang="fr-FR" sz="1100" b="0" i="0" dirty="0" smtClean="0">
                <a:latin typeface="Comic Sans MS" panose="030F0702030302020204" pitchFamily="66" charset="0"/>
              </a:rPr>
              <a:t>Le pied gauche vient immédiatement devant</a:t>
            </a:r>
          </a:p>
          <a:p>
            <a:pPr eaLnBrk="1" hangingPunct="1">
              <a:buFontTx/>
              <a:buChar char="-"/>
              <a:defRPr/>
            </a:pPr>
            <a:r>
              <a:rPr lang="fr-FR" altLang="fr-FR" sz="1100" b="0" i="0" dirty="0" smtClean="0">
                <a:latin typeface="Comic Sans MS" panose="030F0702030302020204" pitchFamily="66" charset="0"/>
              </a:rPr>
              <a:t>Le pied droit se soulève et retombe tandis que le pied gauche se soulève près en enchainer avec un nouveau cycle</a:t>
            </a:r>
          </a:p>
          <a:p>
            <a:pPr eaLnBrk="1" hangingPunct="1">
              <a:buNone/>
              <a:defRPr/>
            </a:pPr>
            <a:r>
              <a:rPr lang="fr-FR" altLang="fr-FR" sz="1100" i="0" dirty="0" smtClean="0">
                <a:latin typeface="Comic Sans MS" panose="030F0702030302020204" pitchFamily="66" charset="0"/>
              </a:rPr>
              <a:t>LIENS VIDEO</a:t>
            </a:r>
            <a:r>
              <a:rPr lang="fr-FR" altLang="fr-FR" sz="1100" b="0" i="0" dirty="0" smtClean="0">
                <a:latin typeface="Comic Sans MS" panose="030F0702030302020204" pitchFamily="66" charset="0"/>
              </a:rPr>
              <a:t> : se contenter d’observer la première partie de la danse, avant le croisement : </a:t>
            </a:r>
            <a:r>
              <a:rPr lang="fr-FR" altLang="fr-FR" sz="1100" b="0" i="0" dirty="0" smtClean="0">
                <a:hlinkClick r:id="rId2"/>
              </a:rPr>
              <a:t>Bourrée à deux temps</a:t>
            </a:r>
            <a:r>
              <a:rPr lang="fr-FR" altLang="fr-FR" sz="1100" b="0" i="0" dirty="0" smtClean="0"/>
              <a:t> </a:t>
            </a:r>
            <a:r>
              <a:rPr lang="fr-FR" altLang="fr-FR" sz="1100" b="0" i="0" dirty="0" smtClean="0">
                <a:latin typeface="Comic Sans MS" panose="030F0702030302020204" pitchFamily="66" charset="0"/>
              </a:rPr>
              <a:t>(</a:t>
            </a:r>
            <a:r>
              <a:rPr lang="fr-FR" altLang="fr-FR" sz="1100" b="0" i="0" dirty="0" smtClean="0">
                <a:latin typeface="Comic Sans MS" panose="030F0702030302020204" pitchFamily="66" charset="0"/>
                <a:hlinkClick r:id="rId3"/>
              </a:rPr>
              <a:t>YouTube</a:t>
            </a:r>
            <a:r>
              <a:rPr lang="fr-FR" altLang="fr-FR" sz="1100" b="0" i="0" dirty="0" smtClean="0">
                <a:latin typeface="Comic Sans MS" panose="030F0702030302020204" pitchFamily="66" charset="0"/>
              </a:rPr>
              <a:t>)</a:t>
            </a:r>
            <a:endParaRPr lang="fr-FR" altLang="fr-FR" sz="1100" b="0" i="0" dirty="0">
              <a:latin typeface="Comic Sans MS" panose="030F0702030302020204" pitchFamily="66" charset="0"/>
            </a:endParaRPr>
          </a:p>
        </p:txBody>
      </p:sp>
      <p:sp>
        <p:nvSpPr>
          <p:cNvPr id="16388" name="AutoShape 119"/>
          <p:cNvSpPr>
            <a:spLocks noChangeArrowheads="1"/>
          </p:cNvSpPr>
          <p:nvPr/>
        </p:nvSpPr>
        <p:spPr bwMode="auto">
          <a:xfrm>
            <a:off x="323850" y="188913"/>
            <a:ext cx="4429125" cy="765175"/>
          </a:xfrm>
          <a:prstGeom prst="wedgeRoundRectCallout">
            <a:avLst>
              <a:gd name="adj1" fmla="val -36282"/>
              <a:gd name="adj2" fmla="val 76972"/>
              <a:gd name="adj3" fmla="val 16667"/>
            </a:avLst>
          </a:prstGeom>
          <a:solidFill>
            <a:srgbClr val="FFCC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fr-FR" sz="1800" i="0">
                <a:solidFill>
                  <a:srgbClr val="FFFFFF"/>
                </a:solidFill>
                <a:latin typeface="Comic Sans MS" panose="030F0702030302020204" pitchFamily="66" charset="0"/>
              </a:rPr>
              <a:t>Atelier</a:t>
            </a:r>
          </a:p>
          <a:p>
            <a:pPr algn="ctr" eaLnBrk="1" hangingPunct="1">
              <a:spcBef>
                <a:spcPct val="0"/>
              </a:spcBef>
              <a:buFontTx/>
              <a:buNone/>
            </a:pPr>
            <a:r>
              <a:rPr lang="fr-FR" altLang="fr-FR" sz="1800">
                <a:solidFill>
                  <a:srgbClr val="FFFFFF"/>
                </a:solidFill>
                <a:latin typeface="Times New Roman" panose="02020603050405020304" pitchFamily="18" charset="0"/>
              </a:rPr>
              <a:t>« le pas de bourrée » </a:t>
            </a:r>
            <a:r>
              <a:rPr lang="fr-FR" altLang="fr-FR" sz="1400" b="0">
                <a:solidFill>
                  <a:srgbClr val="FFFFFF"/>
                </a:solidFill>
                <a:latin typeface="Times New Roman" panose="02020603050405020304" pitchFamily="18" charset="0"/>
              </a:rPr>
              <a:t> </a:t>
            </a:r>
            <a:endParaRPr lang="fr-FR" altLang="fr-FR" sz="2600" b="0" i="0">
              <a:solidFill>
                <a:srgbClr val="FFFFFF"/>
              </a:solidFill>
              <a:latin typeface="Times New Roman" panose="02020603050405020304" pitchFamily="18" charset="0"/>
            </a:endParaRPr>
          </a:p>
          <a:p>
            <a:pPr eaLnBrk="1" hangingPunct="1">
              <a:spcBef>
                <a:spcPct val="0"/>
              </a:spcBef>
              <a:buFontTx/>
              <a:buNone/>
            </a:pPr>
            <a:endParaRPr lang="fr-FR" altLang="fr-FR" sz="1800" b="0" i="0"/>
          </a:p>
        </p:txBody>
      </p:sp>
      <p:sp>
        <p:nvSpPr>
          <p:cNvPr id="16389" name="Text Box 135"/>
          <p:cNvSpPr txBox="1">
            <a:spLocks noChangeArrowheads="1"/>
          </p:cNvSpPr>
          <p:nvPr/>
        </p:nvSpPr>
        <p:spPr bwMode="auto">
          <a:xfrm>
            <a:off x="7896225" y="6021288"/>
            <a:ext cx="1295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800" b="0" i="0" dirty="0">
                <a:solidFill>
                  <a:schemeClr val="folHlink"/>
                </a:solidFill>
                <a:latin typeface="Jokerman" panose="04090605060D06020702" pitchFamily="82" charset="0"/>
                <a:hlinkClick r:id="rId4" action="ppaction://hlinksldjump"/>
              </a:rPr>
              <a:t>RETOUR</a:t>
            </a:r>
            <a:endParaRPr lang="fr-FR" altLang="fr-FR" sz="1800" b="0" i="0" dirty="0">
              <a:solidFill>
                <a:schemeClr val="folHlink"/>
              </a:solidFill>
              <a:latin typeface="Jokerman" panose="04090605060D06020702" pitchFamily="82" charset="0"/>
            </a:endParaRPr>
          </a:p>
        </p:txBody>
      </p:sp>
      <p:sp>
        <p:nvSpPr>
          <p:cNvPr id="16390" name="Text Box 176"/>
          <p:cNvSpPr txBox="1">
            <a:spLocks noChangeArrowheads="1"/>
          </p:cNvSpPr>
          <p:nvPr/>
        </p:nvSpPr>
        <p:spPr bwMode="auto">
          <a:xfrm>
            <a:off x="4284663" y="1082675"/>
            <a:ext cx="4464050" cy="646113"/>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fr-FR" altLang="fr-FR" sz="1200" i="0"/>
              <a:t>Intérêt de la situation</a:t>
            </a:r>
            <a:r>
              <a:rPr lang="fr-FR" altLang="fr-FR" sz="1200" b="0" i="0"/>
              <a:t>:</a:t>
            </a:r>
          </a:p>
          <a:p>
            <a:pPr eaLnBrk="1" hangingPunct="1">
              <a:spcBef>
                <a:spcPct val="0"/>
              </a:spcBef>
            </a:pPr>
            <a:r>
              <a:rPr lang="fr-FR" altLang="fr-FR" sz="1200" b="0" i="0"/>
              <a:t>Maîtriser le pas de base nécessaire à la danse</a:t>
            </a:r>
          </a:p>
          <a:p>
            <a:pPr eaLnBrk="1" hangingPunct="1">
              <a:spcBef>
                <a:spcPct val="0"/>
              </a:spcBef>
              <a:buFontTx/>
              <a:buNone/>
            </a:pPr>
            <a:endParaRPr lang="fr-FR" altLang="fr-FR" sz="1200" b="0" i="0"/>
          </a:p>
        </p:txBody>
      </p:sp>
      <p:cxnSp>
        <p:nvCxnSpPr>
          <p:cNvPr id="16391" name="Connecteur droit avec flèche 2"/>
          <p:cNvCxnSpPr>
            <a:cxnSpLocks noChangeShapeType="1"/>
          </p:cNvCxnSpPr>
          <p:nvPr/>
        </p:nvCxnSpPr>
        <p:spPr bwMode="auto">
          <a:xfrm flipH="1" flipV="1">
            <a:off x="5435600" y="2814638"/>
            <a:ext cx="360363" cy="431800"/>
          </a:xfrm>
          <a:prstGeom prst="straightConnector1">
            <a:avLst/>
          </a:prstGeom>
          <a:noFill/>
          <a:ln w="9525" algn="ctr">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16392" name="Connecteur droit avec flèche 11"/>
          <p:cNvCxnSpPr>
            <a:cxnSpLocks noChangeShapeType="1"/>
          </p:cNvCxnSpPr>
          <p:nvPr/>
        </p:nvCxnSpPr>
        <p:spPr bwMode="auto">
          <a:xfrm>
            <a:off x="5207000" y="5781675"/>
            <a:ext cx="419100" cy="357188"/>
          </a:xfrm>
          <a:prstGeom prst="straightConnector1">
            <a:avLst/>
          </a:prstGeom>
          <a:noFill/>
          <a:ln w="9525" algn="ctr">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16393" name="Connecteur droit avec flèche 12"/>
          <p:cNvCxnSpPr>
            <a:cxnSpLocks noChangeShapeType="1"/>
          </p:cNvCxnSpPr>
          <p:nvPr/>
        </p:nvCxnSpPr>
        <p:spPr bwMode="auto">
          <a:xfrm flipH="1">
            <a:off x="5148263" y="5300663"/>
            <a:ext cx="431800" cy="481012"/>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6394" name="Connecteur droit avec flèche 13"/>
          <p:cNvCxnSpPr>
            <a:cxnSpLocks noChangeShapeType="1"/>
          </p:cNvCxnSpPr>
          <p:nvPr/>
        </p:nvCxnSpPr>
        <p:spPr bwMode="auto">
          <a:xfrm flipH="1">
            <a:off x="5148263" y="4621213"/>
            <a:ext cx="358775" cy="446087"/>
          </a:xfrm>
          <a:prstGeom prst="straightConnector1">
            <a:avLst/>
          </a:prstGeom>
          <a:noFill/>
          <a:ln w="9525" algn="ctr">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16395" name="Connecteur droit avec flèche 14"/>
          <p:cNvCxnSpPr>
            <a:cxnSpLocks noChangeShapeType="1"/>
          </p:cNvCxnSpPr>
          <p:nvPr/>
        </p:nvCxnSpPr>
        <p:spPr bwMode="auto">
          <a:xfrm flipH="1" flipV="1">
            <a:off x="5265738" y="3940175"/>
            <a:ext cx="360362" cy="433388"/>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6396" name="Connecteur droit avec flèche 15"/>
          <p:cNvCxnSpPr>
            <a:cxnSpLocks noChangeShapeType="1"/>
          </p:cNvCxnSpPr>
          <p:nvPr/>
        </p:nvCxnSpPr>
        <p:spPr bwMode="auto">
          <a:xfrm flipV="1">
            <a:off x="5265738" y="3487738"/>
            <a:ext cx="314325" cy="452437"/>
          </a:xfrm>
          <a:prstGeom prst="straightConnector1">
            <a:avLst/>
          </a:prstGeom>
          <a:noFill/>
          <a:ln w="9525" algn="ctr">
            <a:solidFill>
              <a:srgbClr val="FF0000"/>
            </a:solidFill>
            <a:round/>
            <a:headEnd/>
            <a:tailEnd type="triangle" w="med" len="med"/>
          </a:ln>
          <a:extLst>
            <a:ext uri="{909E8E84-426E-40DD-AFC4-6F175D3DCCD1}">
              <a14:hiddenFill xmlns:a14="http://schemas.microsoft.com/office/drawing/2010/main">
                <a:noFill/>
              </a14:hiddenFill>
            </a:ext>
          </a:extLst>
        </p:spPr>
      </p:cxnSp>
    </p:spTree>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WordArt 117"/>
          <p:cNvSpPr>
            <a:spLocks noChangeArrowheads="1" noChangeShapeType="1" noTextEdit="1"/>
          </p:cNvSpPr>
          <p:nvPr/>
        </p:nvSpPr>
        <p:spPr bwMode="auto">
          <a:xfrm>
            <a:off x="5508625" y="214313"/>
            <a:ext cx="2819400" cy="649287"/>
          </a:xfrm>
          <a:prstGeom prst="rect">
            <a:avLst/>
          </a:prstGeom>
        </p:spPr>
        <p:txBody>
          <a:bodyPr wrap="none" fromWordArt="1">
            <a:prstTxWarp prst="textWave2">
              <a:avLst>
                <a:gd name="adj1" fmla="val 10278"/>
                <a:gd name="adj2" fmla="val 421"/>
              </a:avLst>
            </a:prstTxWarp>
          </a:bodyPr>
          <a:lstStyle/>
          <a:p>
            <a:pPr algn="ctr"/>
            <a:r>
              <a:rPr lang="fr-FR" sz="1600" kern="10">
                <a:ln w="9525">
                  <a:solidFill>
                    <a:srgbClr val="000000"/>
                  </a:solidFill>
                  <a:round/>
                  <a:headEnd/>
                  <a:tailEnd/>
                </a:ln>
                <a:solidFill>
                  <a:srgbClr val="808080"/>
                </a:solidFill>
                <a:latin typeface="Times New Roman" panose="02020603050405020304" pitchFamily="18" charset="0"/>
                <a:cs typeface="Times New Roman" panose="02020603050405020304" pitchFamily="18" charset="0"/>
              </a:rPr>
              <a:t>La bourrée deux temps</a:t>
            </a:r>
          </a:p>
        </p:txBody>
      </p:sp>
      <p:sp>
        <p:nvSpPr>
          <p:cNvPr id="13315" name="Text Box 118"/>
          <p:cNvSpPr txBox="1">
            <a:spLocks noChangeArrowheads="1"/>
          </p:cNvSpPr>
          <p:nvPr/>
        </p:nvSpPr>
        <p:spPr bwMode="auto">
          <a:xfrm>
            <a:off x="0" y="1592263"/>
            <a:ext cx="8821738"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defRPr/>
            </a:pPr>
            <a:r>
              <a:rPr lang="fr-FR" altLang="fr-FR" sz="1200" i="0" dirty="0" smtClean="0">
                <a:latin typeface="Comic Sans MS" panose="030F0702030302020204" pitchFamily="66" charset="0"/>
              </a:rPr>
              <a:t>DISPOSITIF</a:t>
            </a:r>
            <a:r>
              <a:rPr lang="fr-FR" altLang="fr-FR" sz="1200" b="0" i="0" dirty="0" smtClean="0">
                <a:latin typeface="Comic Sans MS" panose="030F0702030302020204" pitchFamily="66" charset="0"/>
              </a:rPr>
              <a:t> :</a:t>
            </a:r>
            <a:r>
              <a:rPr lang="fr-FR" altLang="fr-FR" sz="1200" i="0" dirty="0" smtClean="0">
                <a:latin typeface="Comic Sans MS" panose="030F0702030302020204" pitchFamily="66" charset="0"/>
              </a:rPr>
              <a:t> </a:t>
            </a:r>
          </a:p>
          <a:p>
            <a:pPr eaLnBrk="1" hangingPunct="1">
              <a:buFontTx/>
              <a:buNone/>
              <a:defRPr/>
            </a:pPr>
            <a:r>
              <a:rPr lang="fr-FR" altLang="fr-FR" sz="1100" b="0" i="0" dirty="0" smtClean="0">
                <a:latin typeface="Comic Sans MS" panose="030F0702030302020204" pitchFamily="66" charset="0"/>
              </a:rPr>
              <a:t>Les couples sont face à face sur deux lignes </a:t>
            </a:r>
            <a:r>
              <a:rPr lang="fr-FR" altLang="fr-FR" sz="1100" i="0" dirty="0" smtClean="0">
                <a:latin typeface="Comic Sans MS" panose="030F0702030302020204" pitchFamily="66" charset="0"/>
              </a:rPr>
              <a:t>:   </a:t>
            </a:r>
            <a:r>
              <a:rPr lang="fr-FR" altLang="fr-FR" sz="1200" i="0" dirty="0" smtClean="0">
                <a:latin typeface="+mj-lt"/>
              </a:rPr>
              <a:t>O </a:t>
            </a:r>
            <a:r>
              <a:rPr lang="fr-FR" altLang="fr-FR" sz="1200" i="0" dirty="0" err="1" smtClean="0">
                <a:latin typeface="+mj-lt"/>
              </a:rPr>
              <a:t>O</a:t>
            </a:r>
            <a:r>
              <a:rPr lang="fr-FR" altLang="fr-FR" sz="1200" i="0" dirty="0" smtClean="0">
                <a:latin typeface="+mj-lt"/>
              </a:rPr>
              <a:t> </a:t>
            </a:r>
            <a:r>
              <a:rPr lang="fr-FR" altLang="fr-FR" sz="1200" i="0" dirty="0" err="1" smtClean="0">
                <a:latin typeface="+mj-lt"/>
              </a:rPr>
              <a:t>O</a:t>
            </a:r>
            <a:r>
              <a:rPr lang="fr-FR" altLang="fr-FR" sz="1200" i="0" dirty="0" smtClean="0">
                <a:latin typeface="+mj-lt"/>
              </a:rPr>
              <a:t> </a:t>
            </a:r>
            <a:r>
              <a:rPr lang="fr-FR" altLang="fr-FR" sz="1200" i="0" dirty="0" err="1" smtClean="0">
                <a:latin typeface="+mj-lt"/>
              </a:rPr>
              <a:t>O</a:t>
            </a:r>
            <a:r>
              <a:rPr lang="fr-FR" altLang="fr-FR" sz="1200" i="0" dirty="0" smtClean="0">
                <a:latin typeface="+mj-lt"/>
              </a:rPr>
              <a:t> </a:t>
            </a:r>
            <a:r>
              <a:rPr lang="fr-FR" altLang="fr-FR" sz="1200" i="0" dirty="0" err="1" smtClean="0">
                <a:latin typeface="+mj-lt"/>
              </a:rPr>
              <a:t>O</a:t>
            </a:r>
            <a:r>
              <a:rPr lang="fr-FR" altLang="fr-FR" sz="1200" i="0" dirty="0" smtClean="0">
                <a:latin typeface="+mj-lt"/>
              </a:rPr>
              <a:t> </a:t>
            </a:r>
            <a:r>
              <a:rPr lang="fr-FR" altLang="fr-FR" sz="1200" i="0" dirty="0" err="1" smtClean="0">
                <a:latin typeface="+mj-lt"/>
              </a:rPr>
              <a:t>O</a:t>
            </a:r>
            <a:endParaRPr lang="fr-FR" altLang="fr-FR" sz="1200" i="0" dirty="0" smtClean="0">
              <a:latin typeface="+mj-lt"/>
            </a:endParaRPr>
          </a:p>
          <a:p>
            <a:pPr eaLnBrk="1" hangingPunct="1">
              <a:buFontTx/>
              <a:buNone/>
              <a:defRPr/>
            </a:pPr>
            <a:r>
              <a:rPr lang="fr-FR" altLang="fr-FR" sz="1200" i="0" dirty="0" smtClean="0">
                <a:latin typeface="+mj-lt"/>
              </a:rPr>
              <a:t>				         X  </a:t>
            </a:r>
            <a:r>
              <a:rPr lang="fr-FR" altLang="fr-FR" sz="1200" i="0" dirty="0" err="1" smtClean="0">
                <a:latin typeface="+mj-lt"/>
              </a:rPr>
              <a:t>X</a:t>
            </a:r>
            <a:r>
              <a:rPr lang="fr-FR" altLang="fr-FR" sz="1200" i="0" dirty="0" smtClean="0">
                <a:latin typeface="+mj-lt"/>
              </a:rPr>
              <a:t> </a:t>
            </a:r>
            <a:r>
              <a:rPr lang="fr-FR" altLang="fr-FR" sz="1200" i="0" dirty="0" err="1" smtClean="0">
                <a:latin typeface="+mj-lt"/>
              </a:rPr>
              <a:t>X</a:t>
            </a:r>
            <a:r>
              <a:rPr lang="fr-FR" altLang="fr-FR" sz="1200" i="0" dirty="0" smtClean="0">
                <a:latin typeface="+mj-lt"/>
              </a:rPr>
              <a:t>  </a:t>
            </a:r>
            <a:r>
              <a:rPr lang="fr-FR" altLang="fr-FR" sz="1200" i="0" dirty="0" err="1" smtClean="0">
                <a:latin typeface="+mj-lt"/>
              </a:rPr>
              <a:t>X</a:t>
            </a:r>
            <a:r>
              <a:rPr lang="fr-FR" altLang="fr-FR" sz="1200" i="0" dirty="0" smtClean="0">
                <a:latin typeface="+mj-lt"/>
              </a:rPr>
              <a:t> </a:t>
            </a:r>
            <a:r>
              <a:rPr lang="fr-FR" altLang="fr-FR" sz="1200" i="0" dirty="0" err="1" smtClean="0">
                <a:latin typeface="+mj-lt"/>
              </a:rPr>
              <a:t>X</a:t>
            </a:r>
            <a:r>
              <a:rPr lang="fr-FR" altLang="fr-FR" sz="1200" i="0" dirty="0" smtClean="0">
                <a:latin typeface="+mj-lt"/>
              </a:rPr>
              <a:t>  </a:t>
            </a:r>
            <a:r>
              <a:rPr lang="fr-FR" altLang="fr-FR" sz="1200" i="0" dirty="0" err="1" smtClean="0">
                <a:latin typeface="+mj-lt"/>
              </a:rPr>
              <a:t>X</a:t>
            </a:r>
            <a:endParaRPr lang="fr-FR" altLang="fr-FR" sz="1200" i="0" dirty="0" smtClean="0">
              <a:latin typeface="+mj-lt"/>
            </a:endParaRPr>
          </a:p>
          <a:p>
            <a:pPr eaLnBrk="1" hangingPunct="1">
              <a:buFontTx/>
              <a:buNone/>
              <a:defRPr/>
            </a:pPr>
            <a:r>
              <a:rPr lang="fr-FR" altLang="fr-FR" sz="1200" b="0" i="0" dirty="0" smtClean="0">
                <a:latin typeface="Comic Sans MS" panose="030F0702030302020204" pitchFamily="66" charset="0"/>
              </a:rPr>
              <a:t>Musiques possibles : </a:t>
            </a:r>
          </a:p>
          <a:p>
            <a:pPr eaLnBrk="1" hangingPunct="1">
              <a:buNone/>
              <a:defRPr/>
            </a:pPr>
            <a:r>
              <a:rPr lang="fr-FR" altLang="fr-FR" sz="1200" b="0" i="0" dirty="0" smtClean="0">
                <a:latin typeface="Comic Sans MS" panose="030F0702030302020204" pitchFamily="66" charset="0"/>
                <a:hlinkClick r:id="rId2"/>
              </a:rPr>
              <a:t>L'heure d'hiver - bourrée à 2 temps par La Grand Bête</a:t>
            </a:r>
            <a:r>
              <a:rPr lang="fr-FR" altLang="fr-FR" sz="1200" b="0" i="0" dirty="0" smtClean="0">
                <a:latin typeface="Comic Sans MS" panose="030F0702030302020204" pitchFamily="66" charset="0"/>
              </a:rPr>
              <a:t> </a:t>
            </a:r>
            <a:r>
              <a:rPr lang="fr-FR" altLang="fr-FR" sz="1200" b="0" i="0" dirty="0">
                <a:latin typeface="Comic Sans MS" panose="030F0702030302020204" pitchFamily="66" charset="0"/>
              </a:rPr>
              <a:t>(</a:t>
            </a:r>
            <a:r>
              <a:rPr lang="fr-FR" altLang="fr-FR" sz="1200" b="0" i="0" dirty="0" err="1">
                <a:latin typeface="Comic Sans MS" panose="030F0702030302020204" pitchFamily="66" charset="0"/>
                <a:hlinkClick r:id="rId3"/>
              </a:rPr>
              <a:t>Youtube</a:t>
            </a:r>
            <a:r>
              <a:rPr lang="fr-FR" altLang="fr-FR" sz="1200" b="0" i="0" dirty="0" smtClean="0">
                <a:latin typeface="Comic Sans MS" panose="030F0702030302020204" pitchFamily="66" charset="0"/>
              </a:rPr>
              <a:t>) [</a:t>
            </a:r>
            <a:r>
              <a:rPr lang="fr-FR" altLang="fr-FR" sz="1200" b="0" i="0" dirty="0" smtClean="0">
                <a:latin typeface="Comic Sans MS" panose="030F0702030302020204" pitchFamily="66" charset="0"/>
                <a:hlinkClick r:id="rId4"/>
              </a:rPr>
              <a:t>piste audio</a:t>
            </a:r>
            <a:r>
              <a:rPr lang="fr-FR" altLang="fr-FR" sz="1200" b="0" i="0" dirty="0" smtClean="0">
                <a:latin typeface="Comic Sans MS" panose="030F0702030302020204" pitchFamily="66" charset="0"/>
              </a:rPr>
              <a:t>]</a:t>
            </a:r>
          </a:p>
          <a:p>
            <a:pPr eaLnBrk="1" hangingPunct="1">
              <a:buNone/>
              <a:defRPr/>
            </a:pPr>
            <a:r>
              <a:rPr lang="fr-FR" altLang="fr-FR" sz="1200" b="0" i="0" dirty="0" err="1" smtClean="0">
                <a:latin typeface="Comic Sans MS" panose="030F0702030302020204" pitchFamily="66" charset="0"/>
                <a:hlinkClick r:id="rId5"/>
              </a:rPr>
              <a:t>Dansarem</a:t>
            </a:r>
            <a:r>
              <a:rPr lang="fr-FR" altLang="fr-FR" sz="1200" b="0" i="0" dirty="0" smtClean="0">
                <a:latin typeface="Comic Sans MS" panose="030F0702030302020204" pitchFamily="66" charset="0"/>
                <a:hlinkClick r:id="rId5"/>
              </a:rPr>
              <a:t> - bourrée à 2 temps</a:t>
            </a:r>
            <a:r>
              <a:rPr lang="fr-FR" altLang="fr-FR" sz="1200" b="0" i="0" dirty="0" smtClean="0">
                <a:latin typeface="Comic Sans MS" panose="030F0702030302020204" pitchFamily="66" charset="0"/>
              </a:rPr>
              <a:t> </a:t>
            </a:r>
            <a:r>
              <a:rPr lang="fr-FR" altLang="fr-FR" sz="1200" b="0" i="0" dirty="0">
                <a:latin typeface="Comic Sans MS" panose="030F0702030302020204" pitchFamily="66" charset="0"/>
              </a:rPr>
              <a:t>(</a:t>
            </a:r>
            <a:r>
              <a:rPr lang="fr-FR" altLang="fr-FR" sz="1200" b="0" i="0" dirty="0" err="1">
                <a:latin typeface="Comic Sans MS" panose="030F0702030302020204" pitchFamily="66" charset="0"/>
                <a:hlinkClick r:id="rId6"/>
              </a:rPr>
              <a:t>Youtube</a:t>
            </a:r>
            <a:r>
              <a:rPr lang="fr-FR" altLang="fr-FR" sz="1200" b="0" i="0" dirty="0" smtClean="0">
                <a:latin typeface="Comic Sans MS" panose="030F0702030302020204" pitchFamily="66" charset="0"/>
              </a:rPr>
              <a:t>) [</a:t>
            </a:r>
            <a:r>
              <a:rPr lang="fr-FR" altLang="fr-FR" sz="1200" b="0" i="0" dirty="0" smtClean="0">
                <a:latin typeface="Comic Sans MS" panose="030F0702030302020204" pitchFamily="66" charset="0"/>
                <a:hlinkClick r:id="rId7"/>
              </a:rPr>
              <a:t>piste audio</a:t>
            </a:r>
            <a:r>
              <a:rPr lang="fr-FR" altLang="fr-FR" sz="1200" b="0" i="0" dirty="0" smtClean="0">
                <a:latin typeface="Comic Sans MS" panose="030F0702030302020204" pitchFamily="66" charset="0"/>
              </a:rPr>
              <a:t>]</a:t>
            </a:r>
          </a:p>
          <a:p>
            <a:pPr eaLnBrk="1" hangingPunct="1">
              <a:buFontTx/>
              <a:buNone/>
              <a:defRPr/>
            </a:pPr>
            <a:r>
              <a:rPr lang="fr-FR" altLang="fr-FR" sz="1200" i="0" dirty="0" smtClean="0">
                <a:latin typeface="Comic Sans MS" panose="030F0702030302020204" pitchFamily="66" charset="0"/>
              </a:rPr>
              <a:t>CONSIGNES</a:t>
            </a:r>
            <a:r>
              <a:rPr lang="fr-FR" altLang="fr-FR" sz="1200" b="0" i="0" dirty="0" smtClean="0">
                <a:latin typeface="Comic Sans MS" panose="030F0702030302020204" pitchFamily="66" charset="0"/>
              </a:rPr>
              <a:t> : </a:t>
            </a:r>
          </a:p>
          <a:p>
            <a:pPr eaLnBrk="1" hangingPunct="1">
              <a:buFontTx/>
              <a:buNone/>
              <a:defRPr/>
            </a:pPr>
            <a:r>
              <a:rPr lang="fr-FR" altLang="fr-FR" sz="1100" b="0" i="0" dirty="0" smtClean="0">
                <a:latin typeface="Comic Sans MS" panose="030F0702030302020204" pitchFamily="66" charset="0"/>
              </a:rPr>
              <a:t>1</a:t>
            </a:r>
            <a:r>
              <a:rPr lang="fr-FR" altLang="fr-FR" sz="1100" b="0" i="0" baseline="30000" dirty="0" smtClean="0">
                <a:latin typeface="Comic Sans MS" panose="030F0702030302020204" pitchFamily="66" charset="0"/>
              </a:rPr>
              <a:t>ère</a:t>
            </a:r>
            <a:r>
              <a:rPr lang="fr-FR" altLang="fr-FR" sz="1100" b="0" i="0" dirty="0" smtClean="0">
                <a:latin typeface="Comic Sans MS" panose="030F0702030302020204" pitchFamily="66" charset="0"/>
              </a:rPr>
              <a:t> partie :</a:t>
            </a:r>
          </a:p>
          <a:p>
            <a:pPr eaLnBrk="1" hangingPunct="1">
              <a:buFontTx/>
              <a:buChar char="-"/>
              <a:defRPr/>
            </a:pPr>
            <a:r>
              <a:rPr lang="fr-FR" altLang="fr-FR" sz="1100" b="0" i="0" dirty="0" smtClean="0">
                <a:latin typeface="Comic Sans MS" panose="030F0702030302020204" pitchFamily="66" charset="0"/>
              </a:rPr>
              <a:t>Les danseurs effectuent face à face le pas de bourrée (voir atelier pas de bourrée) en se regardant, autant de fois que se répète le cycle 1 de la musique</a:t>
            </a:r>
          </a:p>
          <a:p>
            <a:pPr marL="0" indent="0" eaLnBrk="1" hangingPunct="1">
              <a:buFontTx/>
              <a:buNone/>
              <a:defRPr/>
            </a:pPr>
            <a:r>
              <a:rPr lang="fr-FR" altLang="fr-FR" sz="1100" b="0" i="0" dirty="0" smtClean="0">
                <a:latin typeface="Comic Sans MS" panose="030F0702030302020204" pitchFamily="66" charset="0"/>
              </a:rPr>
              <a:t>2</a:t>
            </a:r>
            <a:r>
              <a:rPr lang="fr-FR" altLang="fr-FR" sz="1100" b="0" i="0" baseline="30000" dirty="0" smtClean="0">
                <a:latin typeface="Comic Sans MS" panose="030F0702030302020204" pitchFamily="66" charset="0"/>
              </a:rPr>
              <a:t>ème</a:t>
            </a:r>
            <a:r>
              <a:rPr lang="fr-FR" altLang="fr-FR" sz="1100" b="0" i="0" dirty="0" smtClean="0">
                <a:latin typeface="Comic Sans MS" panose="030F0702030302020204" pitchFamily="66" charset="0"/>
              </a:rPr>
              <a:t> partie :</a:t>
            </a:r>
          </a:p>
          <a:p>
            <a:pPr marL="0" indent="0" eaLnBrk="1" hangingPunct="1">
              <a:buFontTx/>
              <a:buNone/>
              <a:defRPr/>
            </a:pPr>
            <a:r>
              <a:rPr lang="fr-FR" altLang="fr-FR" sz="1100" b="0" i="0" dirty="0" smtClean="0">
                <a:latin typeface="Comic Sans MS" panose="030F0702030302020204" pitchFamily="66" charset="0"/>
              </a:rPr>
              <a:t>Toujours sur le pas de bourrée, sur le cycle 2 de la musique </a:t>
            </a:r>
          </a:p>
          <a:p>
            <a:pPr eaLnBrk="1" hangingPunct="1">
              <a:buFontTx/>
              <a:buChar char="-"/>
              <a:defRPr/>
            </a:pPr>
            <a:r>
              <a:rPr lang="fr-FR" altLang="fr-FR" sz="1100" b="0" i="0" dirty="0" smtClean="0">
                <a:latin typeface="Comic Sans MS" panose="030F0702030302020204" pitchFamily="66" charset="0"/>
              </a:rPr>
              <a:t>les danseurs effectuent la première partie (avancée)</a:t>
            </a:r>
          </a:p>
          <a:p>
            <a:pPr eaLnBrk="1" hangingPunct="1">
              <a:buFontTx/>
              <a:buChar char="-"/>
              <a:defRPr/>
            </a:pPr>
            <a:r>
              <a:rPr lang="fr-FR" altLang="fr-FR" sz="1100" b="0" i="0" dirty="0" smtClean="0">
                <a:latin typeface="Comic Sans MS" panose="030F0702030302020204" pitchFamily="66" charset="0"/>
              </a:rPr>
              <a:t>Puis au lieu de reculer, se croisent en se faisant face</a:t>
            </a:r>
          </a:p>
          <a:p>
            <a:pPr eaLnBrk="1" hangingPunct="1">
              <a:buFontTx/>
              <a:buChar char="-"/>
              <a:defRPr/>
            </a:pPr>
            <a:r>
              <a:rPr lang="fr-FR" altLang="fr-FR" sz="1100" b="0" i="0" dirty="0" smtClean="0">
                <a:latin typeface="Comic Sans MS" panose="030F0702030302020204" pitchFamily="66" charset="0"/>
              </a:rPr>
              <a:t>L’opération est répétée deux fois pour retrouver la position de départ de la danse (partie 1)</a:t>
            </a:r>
          </a:p>
          <a:p>
            <a:pPr marL="0" indent="0" eaLnBrk="1" hangingPunct="1">
              <a:buFontTx/>
              <a:buNone/>
              <a:defRPr/>
            </a:pPr>
            <a:r>
              <a:rPr lang="fr-FR" altLang="fr-FR" sz="1100" b="0" i="0" dirty="0" smtClean="0">
                <a:latin typeface="Comic Sans MS" panose="030F0702030302020204" pitchFamily="66" charset="0"/>
              </a:rPr>
              <a:t>Et on recommence</a:t>
            </a:r>
          </a:p>
          <a:p>
            <a:pPr marL="0" indent="0" eaLnBrk="1" hangingPunct="1">
              <a:buFontTx/>
              <a:buNone/>
              <a:defRPr/>
            </a:pPr>
            <a:endParaRPr lang="fr-FR" altLang="fr-FR" sz="1200" b="0" i="0" dirty="0" smtClean="0">
              <a:latin typeface="Comic Sans MS" panose="030F0702030302020204" pitchFamily="66" charset="0"/>
            </a:endParaRPr>
          </a:p>
          <a:p>
            <a:pPr marL="0" indent="0" eaLnBrk="1" hangingPunct="1">
              <a:buFontTx/>
              <a:buNone/>
              <a:defRPr/>
            </a:pPr>
            <a:r>
              <a:rPr lang="fr-FR" altLang="fr-FR" sz="1200" i="0" dirty="0" smtClean="0">
                <a:latin typeface="Comic Sans MS" panose="030F0702030302020204" pitchFamily="66" charset="0"/>
              </a:rPr>
              <a:t>VARIANTES :</a:t>
            </a:r>
          </a:p>
          <a:p>
            <a:pPr eaLnBrk="1" hangingPunct="1">
              <a:buFontTx/>
              <a:buChar char="-"/>
              <a:defRPr/>
            </a:pPr>
            <a:r>
              <a:rPr lang="fr-FR" altLang="fr-FR" sz="1050" b="0" i="0" dirty="0" smtClean="0">
                <a:latin typeface="Comic Sans MS" panose="030F0702030302020204" pitchFamily="66" charset="0"/>
              </a:rPr>
              <a:t>Les mains peuvent rester croisées dans le dos</a:t>
            </a:r>
          </a:p>
          <a:p>
            <a:pPr eaLnBrk="1" hangingPunct="1">
              <a:buFontTx/>
              <a:buChar char="-"/>
              <a:defRPr/>
            </a:pPr>
            <a:r>
              <a:rPr lang="fr-FR" altLang="fr-FR" sz="1050" b="0" i="0" dirty="0" smtClean="0">
                <a:latin typeface="Comic Sans MS" panose="030F0702030302020204" pitchFamily="66" charset="0"/>
              </a:rPr>
              <a:t>Les bras peuvent aussi être utilisés en improvisation pour apporter un peu de gaité à la danse</a:t>
            </a:r>
          </a:p>
          <a:p>
            <a:pPr marL="0" indent="0" eaLnBrk="1" hangingPunct="1">
              <a:buFontTx/>
              <a:buNone/>
              <a:defRPr/>
            </a:pPr>
            <a:endParaRPr lang="fr-FR" altLang="fr-FR" sz="1200" i="0" dirty="0" smtClean="0">
              <a:latin typeface="Comic Sans MS" panose="030F0702030302020204" pitchFamily="66" charset="0"/>
            </a:endParaRPr>
          </a:p>
          <a:p>
            <a:pPr marL="0" indent="0" eaLnBrk="1" hangingPunct="1">
              <a:buFontTx/>
              <a:buNone/>
              <a:defRPr/>
            </a:pPr>
            <a:r>
              <a:rPr lang="fr-FR" altLang="fr-FR" sz="1200" i="0" dirty="0" smtClean="0">
                <a:latin typeface="Comic Sans MS" panose="030F0702030302020204" pitchFamily="66" charset="0"/>
              </a:rPr>
              <a:t>LIENS VIDEO : </a:t>
            </a:r>
          </a:p>
          <a:p>
            <a:pPr marL="0" indent="0" eaLnBrk="1" hangingPunct="1">
              <a:buNone/>
              <a:defRPr/>
            </a:pPr>
            <a:r>
              <a:rPr lang="fr-FR" altLang="fr-FR" sz="1200" b="0" i="0" dirty="0" smtClean="0">
                <a:hlinkClick r:id="rId8"/>
              </a:rPr>
              <a:t>une bourrée à 2 temps</a:t>
            </a:r>
            <a:r>
              <a:rPr lang="fr-FR" altLang="fr-FR" sz="1200" b="0" i="0" dirty="0" smtClean="0"/>
              <a:t> </a:t>
            </a:r>
            <a:r>
              <a:rPr lang="fr-FR" altLang="fr-FR" sz="1200" b="0" i="0" dirty="0">
                <a:latin typeface="Comic Sans MS" panose="030F0702030302020204" pitchFamily="66" charset="0"/>
              </a:rPr>
              <a:t>(</a:t>
            </a:r>
            <a:r>
              <a:rPr lang="fr-FR" altLang="fr-FR" sz="1200" b="0" i="0" dirty="0" err="1">
                <a:latin typeface="Comic Sans MS" panose="030F0702030302020204" pitchFamily="66" charset="0"/>
                <a:hlinkClick r:id="rId9"/>
              </a:rPr>
              <a:t>Youtube</a:t>
            </a:r>
            <a:r>
              <a:rPr lang="fr-FR" altLang="fr-FR" sz="1200" b="0" i="0" dirty="0" smtClean="0">
                <a:latin typeface="Comic Sans MS" panose="030F0702030302020204" pitchFamily="66" charset="0"/>
              </a:rPr>
              <a:t>)</a:t>
            </a:r>
            <a:endParaRPr lang="fr-FR" altLang="fr-FR" sz="1200" b="0" i="0" dirty="0" smtClean="0"/>
          </a:p>
          <a:p>
            <a:pPr marL="0" indent="0" eaLnBrk="1" hangingPunct="1">
              <a:buNone/>
              <a:defRPr/>
            </a:pPr>
            <a:r>
              <a:rPr lang="fr-FR" sz="1200" b="0" dirty="0">
                <a:hlinkClick r:id="rId10"/>
              </a:rPr>
              <a:t>Bourrée à deux temps</a:t>
            </a:r>
            <a:r>
              <a:rPr lang="fr-FR" altLang="fr-FR" sz="1200" b="0" i="0" dirty="0" smtClean="0">
                <a:latin typeface="Comic Sans MS" panose="030F0702030302020204" pitchFamily="66" charset="0"/>
              </a:rPr>
              <a:t>  (</a:t>
            </a:r>
            <a:r>
              <a:rPr lang="fr-FR" altLang="fr-FR" sz="1200" b="0" i="0" dirty="0" err="1">
                <a:latin typeface="Comic Sans MS" panose="030F0702030302020204" pitchFamily="66" charset="0"/>
                <a:hlinkClick r:id="rId11"/>
              </a:rPr>
              <a:t>Youtube</a:t>
            </a:r>
            <a:r>
              <a:rPr lang="fr-FR" altLang="fr-FR" sz="1200" b="0" i="0" dirty="0" smtClean="0">
                <a:latin typeface="Comic Sans MS" panose="030F0702030302020204" pitchFamily="66" charset="0"/>
              </a:rPr>
              <a:t>)</a:t>
            </a:r>
            <a:endParaRPr lang="fr-FR" altLang="fr-FR" sz="1200" b="0" i="0" dirty="0" smtClean="0"/>
          </a:p>
          <a:p>
            <a:pPr marL="0" indent="0" eaLnBrk="1" hangingPunct="1">
              <a:buNone/>
              <a:defRPr/>
            </a:pPr>
            <a:r>
              <a:rPr lang="fr-FR" altLang="fr-FR" sz="1200" b="0" i="0" dirty="0" smtClean="0">
                <a:hlinkClick r:id="rId12"/>
              </a:rPr>
              <a:t>Ethno France 2012 - Bourrée à deux temps</a:t>
            </a:r>
            <a:r>
              <a:rPr lang="fr-FR" altLang="fr-FR" sz="1200" b="0" i="0" dirty="0" smtClean="0"/>
              <a:t>  </a:t>
            </a:r>
            <a:r>
              <a:rPr lang="fr-FR" altLang="fr-FR" sz="1200" b="0" i="0" dirty="0" smtClean="0">
                <a:latin typeface="Comic Sans MS" panose="030F0702030302020204" pitchFamily="66" charset="0"/>
              </a:rPr>
              <a:t>(</a:t>
            </a:r>
            <a:r>
              <a:rPr lang="fr-FR" altLang="fr-FR" sz="1200" b="0" i="0" dirty="0" err="1">
                <a:latin typeface="Comic Sans MS" panose="030F0702030302020204" pitchFamily="66" charset="0"/>
                <a:hlinkClick r:id="rId13"/>
              </a:rPr>
              <a:t>Youtube</a:t>
            </a:r>
            <a:r>
              <a:rPr lang="fr-FR" altLang="fr-FR" sz="1200" b="0" i="0" dirty="0" smtClean="0">
                <a:latin typeface="Comic Sans MS" panose="030F0702030302020204" pitchFamily="66" charset="0"/>
              </a:rPr>
              <a:t>)</a:t>
            </a:r>
            <a:endParaRPr lang="fr-FR" altLang="fr-FR" sz="1200" b="0" i="0" dirty="0" smtClean="0"/>
          </a:p>
          <a:p>
            <a:pPr marL="0" indent="0" eaLnBrk="1" hangingPunct="1">
              <a:buFontTx/>
              <a:buNone/>
              <a:defRPr/>
            </a:pPr>
            <a:r>
              <a:rPr lang="fr-FR" altLang="fr-FR" sz="1200" b="0" i="0" dirty="0" smtClean="0"/>
              <a:t>: </a:t>
            </a:r>
          </a:p>
        </p:txBody>
      </p:sp>
      <p:sp>
        <p:nvSpPr>
          <p:cNvPr id="17412" name="AutoShape 119"/>
          <p:cNvSpPr>
            <a:spLocks noChangeArrowheads="1"/>
          </p:cNvSpPr>
          <p:nvPr/>
        </p:nvSpPr>
        <p:spPr bwMode="auto">
          <a:xfrm>
            <a:off x="179388" y="188913"/>
            <a:ext cx="4638675" cy="935037"/>
          </a:xfrm>
          <a:prstGeom prst="wedgeRoundRectCallout">
            <a:avLst>
              <a:gd name="adj1" fmla="val -36282"/>
              <a:gd name="adj2" fmla="val 76972"/>
              <a:gd name="adj3" fmla="val 16667"/>
            </a:avLst>
          </a:prstGeom>
          <a:solidFill>
            <a:srgbClr val="FF99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fr-FR" sz="1800" i="0">
                <a:solidFill>
                  <a:srgbClr val="FFFFFF"/>
                </a:solidFill>
                <a:latin typeface="Comic Sans MS" panose="030F0702030302020204" pitchFamily="66" charset="0"/>
              </a:rPr>
              <a:t>Situation d’apprentissage </a:t>
            </a:r>
          </a:p>
          <a:p>
            <a:pPr algn="ctr" eaLnBrk="1" hangingPunct="1">
              <a:spcBef>
                <a:spcPct val="0"/>
              </a:spcBef>
              <a:buFontTx/>
              <a:buNone/>
            </a:pPr>
            <a:r>
              <a:rPr lang="fr-FR" altLang="fr-FR" sz="1400" i="0">
                <a:solidFill>
                  <a:srgbClr val="FFFFFF"/>
                </a:solidFill>
                <a:latin typeface="Comic Sans MS" panose="030F0702030302020204" pitchFamily="66" charset="0"/>
              </a:rPr>
              <a:t>« Apprendre à maîtriser un enchaînement de figures codées en adéquation avec une musique »</a:t>
            </a:r>
          </a:p>
          <a:p>
            <a:pPr algn="ctr" eaLnBrk="1" hangingPunct="1">
              <a:spcBef>
                <a:spcPct val="0"/>
              </a:spcBef>
              <a:buFontTx/>
              <a:buNone/>
            </a:pPr>
            <a:r>
              <a:rPr lang="fr-FR" altLang="fr-FR" sz="2400">
                <a:solidFill>
                  <a:srgbClr val="FFFFFF"/>
                </a:solidFill>
                <a:latin typeface="Times New Roman" panose="02020603050405020304" pitchFamily="18" charset="0"/>
              </a:rPr>
              <a:t> </a:t>
            </a:r>
            <a:r>
              <a:rPr lang="fr-FR" altLang="fr-FR" sz="1400" b="0">
                <a:solidFill>
                  <a:srgbClr val="FFFFFF"/>
                </a:solidFill>
                <a:latin typeface="Times New Roman" panose="02020603050405020304" pitchFamily="18" charset="0"/>
              </a:rPr>
              <a:t> </a:t>
            </a:r>
            <a:endParaRPr lang="fr-FR" altLang="fr-FR" sz="2600" b="0" i="0">
              <a:solidFill>
                <a:srgbClr val="FFFFFF"/>
              </a:solidFill>
              <a:latin typeface="Times New Roman" panose="02020603050405020304" pitchFamily="18" charset="0"/>
            </a:endParaRPr>
          </a:p>
          <a:p>
            <a:pPr eaLnBrk="1" hangingPunct="1">
              <a:spcBef>
                <a:spcPct val="0"/>
              </a:spcBef>
              <a:buFontTx/>
              <a:buNone/>
            </a:pPr>
            <a:endParaRPr lang="fr-FR" altLang="fr-FR" sz="1800" b="0" i="0"/>
          </a:p>
        </p:txBody>
      </p:sp>
      <p:sp>
        <p:nvSpPr>
          <p:cNvPr id="17413" name="Text Box 135"/>
          <p:cNvSpPr txBox="1">
            <a:spLocks noChangeArrowheads="1"/>
          </p:cNvSpPr>
          <p:nvPr/>
        </p:nvSpPr>
        <p:spPr bwMode="auto">
          <a:xfrm>
            <a:off x="7429500" y="6375400"/>
            <a:ext cx="1439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800" b="0" i="0">
                <a:solidFill>
                  <a:schemeClr val="folHlink"/>
                </a:solidFill>
                <a:latin typeface="Jokerman" panose="04090605060D06020702" pitchFamily="82" charset="0"/>
                <a:hlinkClick r:id="rId14" action="ppaction://hlinksldjump"/>
              </a:rPr>
              <a:t>RETOUR</a:t>
            </a:r>
            <a:endParaRPr lang="fr-FR" altLang="fr-FR" sz="1800" b="0" i="0">
              <a:solidFill>
                <a:schemeClr val="folHlink"/>
              </a:solidFill>
              <a:latin typeface="Jokerman" panose="04090605060D06020702" pitchFamily="82" charset="0"/>
            </a:endParaRPr>
          </a:p>
        </p:txBody>
      </p:sp>
      <p:sp>
        <p:nvSpPr>
          <p:cNvPr id="13333" name="Text Box 176"/>
          <p:cNvSpPr txBox="1">
            <a:spLocks noChangeArrowheads="1"/>
          </p:cNvSpPr>
          <p:nvPr/>
        </p:nvSpPr>
        <p:spPr bwMode="auto">
          <a:xfrm>
            <a:off x="4902200" y="876300"/>
            <a:ext cx="4133850" cy="120015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fr-FR" altLang="fr-FR" sz="1200" i="0" dirty="0" smtClean="0"/>
              <a:t>Intérêt de la situation </a:t>
            </a:r>
            <a:r>
              <a:rPr lang="fr-FR" altLang="fr-FR" sz="1200" b="0" i="0" dirty="0" smtClean="0"/>
              <a:t>:</a:t>
            </a:r>
          </a:p>
          <a:p>
            <a:pPr eaLnBrk="1" hangingPunct="1">
              <a:spcBef>
                <a:spcPct val="0"/>
              </a:spcBef>
              <a:buFontTx/>
              <a:buChar char="-"/>
              <a:defRPr/>
            </a:pPr>
            <a:r>
              <a:rPr lang="fr-FR" altLang="fr-FR" sz="1200" b="0" i="0" dirty="0" smtClean="0"/>
              <a:t>Apprentissage d’une danse traditionnelle locale du</a:t>
            </a:r>
          </a:p>
          <a:p>
            <a:pPr marL="0" indent="0" eaLnBrk="1" hangingPunct="1">
              <a:spcBef>
                <a:spcPct val="0"/>
              </a:spcBef>
              <a:buFontTx/>
              <a:buNone/>
              <a:defRPr/>
            </a:pPr>
            <a:r>
              <a:rPr lang="fr-FR" altLang="fr-FR" sz="1200" b="0" i="0" dirty="0" smtClean="0"/>
              <a:t>massif central</a:t>
            </a:r>
          </a:p>
          <a:p>
            <a:pPr eaLnBrk="1" hangingPunct="1">
              <a:spcBef>
                <a:spcPct val="0"/>
              </a:spcBef>
              <a:buFontTx/>
              <a:buChar char="-"/>
              <a:defRPr/>
            </a:pPr>
            <a:r>
              <a:rPr lang="fr-FR" altLang="fr-FR" sz="1200" b="0" i="0" dirty="0" smtClean="0"/>
              <a:t>Danse de couple sur une chaîne.</a:t>
            </a:r>
          </a:p>
          <a:p>
            <a:pPr eaLnBrk="1" hangingPunct="1">
              <a:spcBef>
                <a:spcPct val="0"/>
              </a:spcBef>
              <a:buFontTx/>
              <a:buChar char="-"/>
              <a:defRPr/>
            </a:pPr>
            <a:r>
              <a:rPr lang="fr-FR" altLang="fr-FR" sz="1200" b="0" i="0" dirty="0" smtClean="0"/>
              <a:t>Les figures (avance/recul </a:t>
            </a:r>
            <a:r>
              <a:rPr lang="fr-FR" altLang="fr-FR" sz="1200" b="0" i="0" dirty="0" err="1" smtClean="0"/>
              <a:t>etcroisement</a:t>
            </a:r>
            <a:r>
              <a:rPr lang="fr-FR" altLang="fr-FR" sz="1200" b="0" i="0" dirty="0" smtClean="0"/>
              <a:t>) pourront être exploités pour une future danse de création</a:t>
            </a:r>
          </a:p>
        </p:txBody>
      </p:sp>
      <p:sp>
        <p:nvSpPr>
          <p:cNvPr id="17415" name="Rectangle 1"/>
          <p:cNvSpPr>
            <a:spLocks noChangeArrowheads="1"/>
          </p:cNvSpPr>
          <p:nvPr/>
        </p:nvSpPr>
        <p:spPr bwMode="auto">
          <a:xfrm>
            <a:off x="2195513" y="3933825"/>
            <a:ext cx="4572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fr-FR" altLang="fr-FR" sz="2400"/>
          </a:p>
        </p:txBody>
      </p:sp>
      <p:sp>
        <p:nvSpPr>
          <p:cNvPr id="8" name="Étoile à 5 branches 7"/>
          <p:cNvSpPr/>
          <p:nvPr/>
        </p:nvSpPr>
        <p:spPr bwMode="auto">
          <a:xfrm>
            <a:off x="7429500" y="679450"/>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Tree>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WordArt 117"/>
          <p:cNvSpPr>
            <a:spLocks noChangeArrowheads="1" noChangeShapeType="1" noTextEdit="1"/>
          </p:cNvSpPr>
          <p:nvPr/>
        </p:nvSpPr>
        <p:spPr bwMode="auto">
          <a:xfrm>
            <a:off x="4902200" y="214313"/>
            <a:ext cx="4133850" cy="649287"/>
          </a:xfrm>
          <a:prstGeom prst="rect">
            <a:avLst/>
          </a:prstGeom>
        </p:spPr>
        <p:txBody>
          <a:bodyPr wrap="none" fromWordArt="1">
            <a:prstTxWarp prst="textWave2">
              <a:avLst>
                <a:gd name="adj1" fmla="val 10278"/>
                <a:gd name="adj2" fmla="val 421"/>
              </a:avLst>
            </a:prstTxWarp>
          </a:bodyPr>
          <a:lstStyle/>
          <a:p>
            <a:pPr algn="ctr"/>
            <a:r>
              <a:rPr lang="fr-FR" sz="1600" kern="10">
                <a:ln w="9525">
                  <a:solidFill>
                    <a:srgbClr val="000000"/>
                  </a:solidFill>
                  <a:round/>
                  <a:headEnd/>
                  <a:tailEnd/>
                </a:ln>
                <a:solidFill>
                  <a:srgbClr val="808080"/>
                </a:solidFill>
                <a:latin typeface="Times New Roman" panose="02020603050405020304" pitchFamily="18" charset="0"/>
                <a:cs typeface="Times New Roman" panose="02020603050405020304" pitchFamily="18" charset="0"/>
              </a:rPr>
              <a:t>Le branle de la montarde</a:t>
            </a:r>
          </a:p>
        </p:txBody>
      </p:sp>
      <p:sp>
        <p:nvSpPr>
          <p:cNvPr id="13315" name="Text Box 118"/>
          <p:cNvSpPr txBox="1">
            <a:spLocks noChangeArrowheads="1"/>
          </p:cNvSpPr>
          <p:nvPr/>
        </p:nvSpPr>
        <p:spPr bwMode="auto">
          <a:xfrm>
            <a:off x="0" y="1592263"/>
            <a:ext cx="8821738"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defRPr/>
            </a:pPr>
            <a:r>
              <a:rPr lang="fr-FR" altLang="fr-FR" sz="1200" i="0" dirty="0" smtClean="0">
                <a:latin typeface="Comic Sans MS" panose="030F0702030302020204" pitchFamily="66" charset="0"/>
              </a:rPr>
              <a:t>DISPOSITIF</a:t>
            </a:r>
            <a:r>
              <a:rPr lang="fr-FR" altLang="fr-FR" sz="1200" b="0" i="0" dirty="0" smtClean="0">
                <a:latin typeface="Comic Sans MS" panose="030F0702030302020204" pitchFamily="66" charset="0"/>
              </a:rPr>
              <a:t> :</a:t>
            </a:r>
            <a:r>
              <a:rPr lang="fr-FR" altLang="fr-FR" sz="1200" i="0" dirty="0" smtClean="0">
                <a:latin typeface="Comic Sans MS" panose="030F0702030302020204" pitchFamily="66" charset="0"/>
              </a:rPr>
              <a:t> </a:t>
            </a:r>
          </a:p>
          <a:p>
            <a:pPr eaLnBrk="1" hangingPunct="1">
              <a:buFontTx/>
              <a:buNone/>
              <a:defRPr/>
            </a:pPr>
            <a:r>
              <a:rPr lang="fr-FR" altLang="fr-FR" sz="1200" b="0" i="0" dirty="0" smtClean="0">
                <a:latin typeface="Comic Sans MS" panose="030F0702030302020204" pitchFamily="66" charset="0"/>
              </a:rPr>
              <a:t>Les danseurs forment une chaîne, indifféremment filles ou garçons</a:t>
            </a:r>
            <a:endParaRPr lang="fr-FR" altLang="fr-FR" sz="1200" i="0" dirty="0" smtClean="0">
              <a:latin typeface="Comic Sans MS" panose="030F0702030302020204" pitchFamily="66" charset="0"/>
            </a:endParaRPr>
          </a:p>
          <a:p>
            <a:pPr eaLnBrk="1" hangingPunct="1">
              <a:buFontTx/>
              <a:buNone/>
              <a:defRPr/>
            </a:pPr>
            <a:r>
              <a:rPr lang="fr-FR" altLang="fr-FR" sz="1200" i="0" dirty="0" smtClean="0">
                <a:latin typeface="Comic Sans MS" panose="030F0702030302020204" pitchFamily="66" charset="0"/>
              </a:rPr>
              <a:t>CONSIGNES</a:t>
            </a:r>
            <a:r>
              <a:rPr lang="fr-FR" altLang="fr-FR" sz="1200" b="0" i="0" dirty="0" smtClean="0">
                <a:latin typeface="Comic Sans MS" panose="030F0702030302020204" pitchFamily="66" charset="0"/>
              </a:rPr>
              <a:t> : </a:t>
            </a:r>
          </a:p>
          <a:p>
            <a:pPr eaLnBrk="1" hangingPunct="1">
              <a:buNone/>
              <a:defRPr/>
            </a:pPr>
            <a:r>
              <a:rPr lang="fr-FR" altLang="fr-FR" sz="1200" b="0" i="0" dirty="0" smtClean="0">
                <a:latin typeface="Comic Sans MS" panose="030F0702030302020204" pitchFamily="66" charset="0"/>
              </a:rPr>
              <a:t>Une seule musique convient pour cette danse : </a:t>
            </a:r>
            <a:r>
              <a:rPr lang="fr-FR" altLang="fr-FR" sz="1200" b="0" i="0" dirty="0" smtClean="0">
                <a:latin typeface="Comic Sans MS" panose="030F0702030302020204" pitchFamily="66" charset="0"/>
                <a:hlinkClick r:id="rId2"/>
              </a:rPr>
              <a:t>Branle de la </a:t>
            </a:r>
            <a:r>
              <a:rPr lang="fr-FR" altLang="fr-FR" sz="1200" b="0" i="0" dirty="0" err="1" smtClean="0">
                <a:latin typeface="Comic Sans MS" panose="030F0702030302020204" pitchFamily="66" charset="0"/>
                <a:hlinkClick r:id="rId2"/>
              </a:rPr>
              <a:t>Montarde</a:t>
            </a:r>
            <a:r>
              <a:rPr lang="fr-FR" altLang="fr-FR" sz="1200" b="0" i="0" dirty="0" smtClean="0">
                <a:latin typeface="Comic Sans MS" panose="030F0702030302020204" pitchFamily="66" charset="0"/>
              </a:rPr>
              <a:t> </a:t>
            </a:r>
            <a:r>
              <a:rPr lang="fr-FR" altLang="fr-FR" sz="1200" b="0" i="0" dirty="0">
                <a:latin typeface="Comic Sans MS" panose="030F0702030302020204" pitchFamily="66" charset="0"/>
              </a:rPr>
              <a:t>(</a:t>
            </a:r>
            <a:r>
              <a:rPr lang="fr-FR" altLang="fr-FR" sz="1200" b="0" i="0" dirty="0" err="1">
                <a:latin typeface="Comic Sans MS" panose="030F0702030302020204" pitchFamily="66" charset="0"/>
                <a:hlinkClick r:id="rId3"/>
              </a:rPr>
              <a:t>Youtube</a:t>
            </a:r>
            <a:r>
              <a:rPr lang="fr-FR" altLang="fr-FR" sz="1200" b="0" i="0" dirty="0" smtClean="0">
                <a:latin typeface="Comic Sans MS" panose="030F0702030302020204" pitchFamily="66" charset="0"/>
              </a:rPr>
              <a:t>) [p</a:t>
            </a:r>
            <a:r>
              <a:rPr lang="fr-FR" altLang="fr-FR" sz="1200" b="0" i="0" dirty="0" smtClean="0">
                <a:latin typeface="Comic Sans MS" panose="030F0702030302020204" pitchFamily="66" charset="0"/>
                <a:hlinkClick r:id="rId4"/>
              </a:rPr>
              <a:t>iste audio</a:t>
            </a:r>
            <a:r>
              <a:rPr lang="fr-FR" altLang="fr-FR" sz="1200" b="0" i="0" dirty="0" smtClean="0">
                <a:latin typeface="Comic Sans MS" panose="030F0702030302020204" pitchFamily="66" charset="0"/>
              </a:rPr>
              <a:t>]</a:t>
            </a:r>
          </a:p>
          <a:p>
            <a:pPr eaLnBrk="1" hangingPunct="1">
              <a:buFontTx/>
              <a:buNone/>
              <a:defRPr/>
            </a:pPr>
            <a:r>
              <a:rPr lang="fr-FR" altLang="fr-FR" sz="1200" b="0" i="0" dirty="0" smtClean="0">
                <a:latin typeface="Comic Sans MS" panose="030F0702030302020204" pitchFamily="66" charset="0"/>
              </a:rPr>
              <a:t>En chaine de 5 danseurs (farandole).</a:t>
            </a:r>
          </a:p>
          <a:p>
            <a:pPr eaLnBrk="1" hangingPunct="1">
              <a:buFontTx/>
              <a:buNone/>
              <a:defRPr/>
            </a:pPr>
            <a:r>
              <a:rPr lang="fr-FR" altLang="fr-FR" sz="1200" b="0" i="0" dirty="0" smtClean="0">
                <a:latin typeface="Comic Sans MS" panose="030F0702030302020204" pitchFamily="66" charset="0"/>
              </a:rPr>
              <a:t>1 : première partie de la musique :Les danseurs avancent sur le rythme de la musique en faisant des pas sautillés ou en soulevant un pied. Le premier danseur de la farandole est le meneur</a:t>
            </a:r>
          </a:p>
          <a:p>
            <a:pPr eaLnBrk="1" hangingPunct="1">
              <a:buFontTx/>
              <a:buNone/>
              <a:defRPr/>
            </a:pPr>
            <a:r>
              <a:rPr lang="fr-FR" altLang="fr-FR" sz="1200" b="0" i="0" dirty="0" smtClean="0">
                <a:latin typeface="Comic Sans MS" panose="030F0702030302020204" pitchFamily="66" charset="0"/>
              </a:rPr>
              <a:t>2 : deuxième partie de la musique : individuellement, chacun son tour, chaque danseur fait un tour sur lui-même en finissant par un sautillé sur place</a:t>
            </a:r>
          </a:p>
          <a:p>
            <a:pPr eaLnBrk="1" hangingPunct="1">
              <a:buFontTx/>
              <a:buNone/>
              <a:defRPr/>
            </a:pPr>
            <a:r>
              <a:rPr lang="fr-FR" altLang="fr-FR" sz="1200" b="0" i="0" dirty="0" smtClean="0">
                <a:latin typeface="Comic Sans MS" panose="030F0702030302020204" pitchFamily="66" charset="0"/>
              </a:rPr>
              <a:t>3 : reprise de la première partie de la musique : le danseur en bout de chaîne contourne chaque danseur de la chaîne  en slalom sur le rythme de la musique pour se retrouver à l’autre bout de la chaîne. Les autres peuvent à ce moment là marquer le rythme en frappant dans les mains</a:t>
            </a:r>
          </a:p>
          <a:p>
            <a:pPr marL="0" indent="0" eaLnBrk="1" hangingPunct="1">
              <a:buFontTx/>
              <a:buNone/>
              <a:defRPr/>
            </a:pPr>
            <a:r>
              <a:rPr lang="fr-FR" altLang="fr-FR" sz="1200" b="0" i="0" dirty="0" smtClean="0">
                <a:latin typeface="Comic Sans MS" panose="030F0702030302020204" pitchFamily="66" charset="0"/>
              </a:rPr>
              <a:t>Et on recommence la danse avec un décalage : le danseur meneur en début de chaîne a changé, </a:t>
            </a:r>
          </a:p>
          <a:p>
            <a:pPr marL="0" indent="0" eaLnBrk="1" hangingPunct="1">
              <a:buFontTx/>
              <a:buNone/>
              <a:defRPr/>
            </a:pPr>
            <a:endParaRPr lang="fr-FR" altLang="fr-FR" sz="1200" b="0" i="0" dirty="0" smtClean="0">
              <a:latin typeface="Comic Sans MS" panose="030F0702030302020204" pitchFamily="66" charset="0"/>
            </a:endParaRPr>
          </a:p>
          <a:p>
            <a:pPr marL="0" indent="0" eaLnBrk="1" hangingPunct="1">
              <a:buFontTx/>
              <a:buNone/>
              <a:defRPr/>
            </a:pPr>
            <a:r>
              <a:rPr lang="fr-FR" altLang="fr-FR" sz="1200" i="0" dirty="0" smtClean="0">
                <a:latin typeface="Comic Sans MS" panose="030F0702030302020204" pitchFamily="66" charset="0"/>
              </a:rPr>
              <a:t>VARIANTES :</a:t>
            </a:r>
          </a:p>
          <a:p>
            <a:pPr eaLnBrk="1" hangingPunct="1">
              <a:buFontTx/>
              <a:buChar char="-"/>
              <a:defRPr/>
            </a:pPr>
            <a:r>
              <a:rPr lang="fr-FR" altLang="fr-FR" sz="1200" b="0" i="0" dirty="0" smtClean="0">
                <a:latin typeface="Comic Sans MS" panose="030F0702030302020204" pitchFamily="66" charset="0"/>
              </a:rPr>
              <a:t>On peut simplifier la danse en faisant un simple déplacement marché sur la première partie ou complexifier avec un pas couru, sautillé …</a:t>
            </a:r>
          </a:p>
          <a:p>
            <a:pPr eaLnBrk="1" hangingPunct="1">
              <a:buFontTx/>
              <a:buChar char="-"/>
              <a:defRPr/>
            </a:pPr>
            <a:r>
              <a:rPr lang="fr-FR" altLang="fr-FR" sz="1200" b="0" i="0" dirty="0" smtClean="0">
                <a:latin typeface="Comic Sans MS" panose="030F0702030302020204" pitchFamily="66" charset="0"/>
              </a:rPr>
              <a:t>Sur la troisième partie, les danseurs qui sont contournés peuvent effectuer de petit mouvements (comme flexion des genoux par exemple) plutôt que de frapper dans les mains, mais toujours sur le rythme de la musique</a:t>
            </a:r>
          </a:p>
          <a:p>
            <a:pPr marL="0" indent="0" eaLnBrk="1" hangingPunct="1">
              <a:buFontTx/>
              <a:buNone/>
              <a:defRPr/>
            </a:pPr>
            <a:endParaRPr lang="fr-FR" altLang="fr-FR" sz="1200" b="0" i="0" dirty="0" smtClean="0">
              <a:latin typeface="Comic Sans MS" panose="030F0702030302020204" pitchFamily="66" charset="0"/>
            </a:endParaRPr>
          </a:p>
          <a:p>
            <a:pPr marL="0" indent="0" eaLnBrk="1" hangingPunct="1">
              <a:buFontTx/>
              <a:buNone/>
              <a:defRPr/>
            </a:pPr>
            <a:endParaRPr lang="fr-FR" altLang="fr-FR" sz="1200" b="0" i="0" dirty="0" smtClean="0">
              <a:latin typeface="Comic Sans MS" panose="030F0702030302020204" pitchFamily="66" charset="0"/>
            </a:endParaRPr>
          </a:p>
          <a:p>
            <a:pPr marL="0" indent="0" eaLnBrk="1" hangingPunct="1">
              <a:buFontTx/>
              <a:buNone/>
              <a:defRPr/>
            </a:pPr>
            <a:r>
              <a:rPr lang="fr-FR" altLang="fr-FR" sz="1200" i="0" dirty="0" smtClean="0">
                <a:latin typeface="Comic Sans MS" panose="030F0702030302020204" pitchFamily="66" charset="0"/>
              </a:rPr>
              <a:t>LIENS VIDEO : </a:t>
            </a:r>
          </a:p>
          <a:p>
            <a:pPr marL="0" indent="0" eaLnBrk="1" hangingPunct="1">
              <a:buNone/>
              <a:defRPr/>
            </a:pPr>
            <a:r>
              <a:rPr lang="fr-FR" altLang="fr-FR" sz="1200" b="0" i="0" dirty="0" smtClean="0">
                <a:hlinkClick r:id="rId5"/>
              </a:rPr>
              <a:t>Branle de la </a:t>
            </a:r>
            <a:r>
              <a:rPr lang="fr-FR" altLang="fr-FR" sz="1200" b="0" i="0" dirty="0" err="1" smtClean="0">
                <a:hlinkClick r:id="rId5"/>
              </a:rPr>
              <a:t>montarde</a:t>
            </a:r>
            <a:r>
              <a:rPr lang="fr-FR" altLang="fr-FR" sz="1200" b="0" i="0" dirty="0" smtClean="0">
                <a:hlinkClick r:id="rId5"/>
              </a:rPr>
              <a:t> par EQF (les écoles qui </a:t>
            </a:r>
            <a:r>
              <a:rPr lang="fr-FR" altLang="fr-FR" sz="1200" b="0" i="0" dirty="0" err="1" smtClean="0">
                <a:hlinkClick r:id="rId5"/>
              </a:rPr>
              <a:t>folkent</a:t>
            </a:r>
            <a:r>
              <a:rPr lang="fr-FR" altLang="fr-FR" sz="1200" b="0" i="0" dirty="0" smtClean="0">
                <a:hlinkClick r:id="rId5"/>
              </a:rPr>
              <a:t>)</a:t>
            </a:r>
            <a:r>
              <a:rPr lang="fr-FR" altLang="fr-FR" sz="1200" b="0" i="0" dirty="0" smtClean="0"/>
              <a:t> </a:t>
            </a:r>
            <a:r>
              <a:rPr lang="fr-FR" altLang="fr-FR" sz="1200" b="0" i="0" dirty="0">
                <a:latin typeface="Comic Sans MS" panose="030F0702030302020204" pitchFamily="66" charset="0"/>
              </a:rPr>
              <a:t>(</a:t>
            </a:r>
            <a:r>
              <a:rPr lang="fr-FR" altLang="fr-FR" sz="1200" b="0" i="0" dirty="0" err="1">
                <a:latin typeface="Comic Sans MS" panose="030F0702030302020204" pitchFamily="66" charset="0"/>
                <a:hlinkClick r:id="rId6"/>
              </a:rPr>
              <a:t>Youtube</a:t>
            </a:r>
            <a:r>
              <a:rPr lang="fr-FR" altLang="fr-FR" sz="1200" b="0" i="0" dirty="0" smtClean="0">
                <a:latin typeface="Comic Sans MS" panose="030F0702030302020204" pitchFamily="66" charset="0"/>
              </a:rPr>
              <a:t>)</a:t>
            </a:r>
            <a:endParaRPr lang="fr-FR" altLang="fr-FR" sz="1200" b="0" i="0" dirty="0" smtClean="0"/>
          </a:p>
          <a:p>
            <a:pPr marL="0" indent="0" eaLnBrk="1" hangingPunct="1">
              <a:buFontTx/>
              <a:buNone/>
              <a:defRPr/>
            </a:pPr>
            <a:endParaRPr lang="fr-FR" altLang="fr-FR" sz="1200" b="0" i="0" dirty="0" smtClean="0"/>
          </a:p>
          <a:p>
            <a:pPr marL="0" indent="0" eaLnBrk="1" hangingPunct="1">
              <a:buFontTx/>
              <a:buNone/>
              <a:defRPr/>
            </a:pPr>
            <a:endParaRPr lang="fr-FR" altLang="fr-FR" sz="1200" b="0" i="0" dirty="0" smtClean="0"/>
          </a:p>
        </p:txBody>
      </p:sp>
      <p:sp>
        <p:nvSpPr>
          <p:cNvPr id="18436" name="AutoShape 119"/>
          <p:cNvSpPr>
            <a:spLocks noChangeArrowheads="1"/>
          </p:cNvSpPr>
          <p:nvPr/>
        </p:nvSpPr>
        <p:spPr bwMode="auto">
          <a:xfrm>
            <a:off x="179388" y="188913"/>
            <a:ext cx="4638675" cy="935037"/>
          </a:xfrm>
          <a:prstGeom prst="wedgeRoundRectCallout">
            <a:avLst>
              <a:gd name="adj1" fmla="val -36282"/>
              <a:gd name="adj2" fmla="val 76972"/>
              <a:gd name="adj3" fmla="val 16667"/>
            </a:avLst>
          </a:prstGeom>
          <a:solidFill>
            <a:srgbClr val="FF99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fr-FR" sz="1800" i="0">
                <a:solidFill>
                  <a:srgbClr val="FFFFFF"/>
                </a:solidFill>
                <a:latin typeface="Comic Sans MS" panose="030F0702030302020204" pitchFamily="66" charset="0"/>
              </a:rPr>
              <a:t>Situation d’apprentissage </a:t>
            </a:r>
          </a:p>
          <a:p>
            <a:pPr algn="ctr" eaLnBrk="1" hangingPunct="1">
              <a:spcBef>
                <a:spcPct val="0"/>
              </a:spcBef>
              <a:buFontTx/>
              <a:buNone/>
            </a:pPr>
            <a:r>
              <a:rPr lang="fr-FR" altLang="fr-FR" sz="1400" i="0">
                <a:solidFill>
                  <a:srgbClr val="FFFFFF"/>
                </a:solidFill>
                <a:latin typeface="Comic Sans MS" panose="030F0702030302020204" pitchFamily="66" charset="0"/>
              </a:rPr>
              <a:t>« Apprendre à maîtriser un enchaînement de figures codées en adéquation avec une musique »</a:t>
            </a:r>
          </a:p>
          <a:p>
            <a:pPr algn="ctr" eaLnBrk="1" hangingPunct="1">
              <a:spcBef>
                <a:spcPct val="0"/>
              </a:spcBef>
              <a:buFontTx/>
              <a:buNone/>
            </a:pPr>
            <a:r>
              <a:rPr lang="fr-FR" altLang="fr-FR" sz="2400">
                <a:solidFill>
                  <a:srgbClr val="FFFFFF"/>
                </a:solidFill>
                <a:latin typeface="Times New Roman" panose="02020603050405020304" pitchFamily="18" charset="0"/>
              </a:rPr>
              <a:t> </a:t>
            </a:r>
            <a:r>
              <a:rPr lang="fr-FR" altLang="fr-FR" sz="1400" b="0">
                <a:solidFill>
                  <a:srgbClr val="FFFFFF"/>
                </a:solidFill>
                <a:latin typeface="Times New Roman" panose="02020603050405020304" pitchFamily="18" charset="0"/>
              </a:rPr>
              <a:t> </a:t>
            </a:r>
            <a:endParaRPr lang="fr-FR" altLang="fr-FR" sz="2600" b="0" i="0">
              <a:solidFill>
                <a:srgbClr val="FFFFFF"/>
              </a:solidFill>
              <a:latin typeface="Times New Roman" panose="02020603050405020304" pitchFamily="18" charset="0"/>
            </a:endParaRPr>
          </a:p>
          <a:p>
            <a:pPr eaLnBrk="1" hangingPunct="1">
              <a:spcBef>
                <a:spcPct val="0"/>
              </a:spcBef>
              <a:buFontTx/>
              <a:buNone/>
            </a:pPr>
            <a:endParaRPr lang="fr-FR" altLang="fr-FR" sz="1800" b="0" i="0"/>
          </a:p>
        </p:txBody>
      </p:sp>
      <p:sp>
        <p:nvSpPr>
          <p:cNvPr id="18437" name="Text Box 135"/>
          <p:cNvSpPr txBox="1">
            <a:spLocks noChangeArrowheads="1"/>
          </p:cNvSpPr>
          <p:nvPr/>
        </p:nvSpPr>
        <p:spPr bwMode="auto">
          <a:xfrm>
            <a:off x="7429500" y="6375400"/>
            <a:ext cx="1439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800" b="0" i="0">
                <a:solidFill>
                  <a:schemeClr val="folHlink"/>
                </a:solidFill>
                <a:latin typeface="Jokerman" panose="04090605060D06020702" pitchFamily="82" charset="0"/>
                <a:hlinkClick r:id="rId7" action="ppaction://hlinksldjump"/>
              </a:rPr>
              <a:t>RETOUR</a:t>
            </a:r>
            <a:endParaRPr lang="fr-FR" altLang="fr-FR" sz="1800" b="0" i="0">
              <a:solidFill>
                <a:schemeClr val="folHlink"/>
              </a:solidFill>
              <a:latin typeface="Jokerman" panose="04090605060D06020702" pitchFamily="82" charset="0"/>
            </a:endParaRPr>
          </a:p>
        </p:txBody>
      </p:sp>
      <p:sp>
        <p:nvSpPr>
          <p:cNvPr id="18438" name="Text Box 176"/>
          <p:cNvSpPr txBox="1">
            <a:spLocks noChangeArrowheads="1"/>
          </p:cNvSpPr>
          <p:nvPr/>
        </p:nvSpPr>
        <p:spPr bwMode="auto">
          <a:xfrm>
            <a:off x="4902200" y="876300"/>
            <a:ext cx="4133850" cy="120015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fr-FR" altLang="fr-FR" sz="1200" i="0"/>
              <a:t>Intérêt de la situation </a:t>
            </a:r>
            <a:r>
              <a:rPr lang="fr-FR" altLang="fr-FR" sz="1200" b="0" i="0"/>
              <a:t>:</a:t>
            </a:r>
          </a:p>
          <a:p>
            <a:pPr eaLnBrk="1" hangingPunct="1">
              <a:spcBef>
                <a:spcPct val="0"/>
              </a:spcBef>
              <a:buFontTx/>
              <a:buChar char="-"/>
            </a:pPr>
            <a:r>
              <a:rPr lang="fr-FR" altLang="fr-FR" sz="1200" b="0" i="0"/>
              <a:t>Apprentissage d’une danse du moyen âge (Xvème siècle)</a:t>
            </a:r>
          </a:p>
          <a:p>
            <a:pPr eaLnBrk="1" hangingPunct="1">
              <a:spcBef>
                <a:spcPct val="0"/>
              </a:spcBef>
              <a:buFontTx/>
              <a:buChar char="-"/>
            </a:pPr>
            <a:r>
              <a:rPr lang="fr-FR" altLang="fr-FR" sz="1200" b="0" i="0"/>
              <a:t>Danse en chaîne.</a:t>
            </a:r>
          </a:p>
          <a:p>
            <a:pPr eaLnBrk="1" hangingPunct="1">
              <a:spcBef>
                <a:spcPct val="0"/>
              </a:spcBef>
              <a:buFontTx/>
              <a:buChar char="-"/>
            </a:pPr>
            <a:r>
              <a:rPr lang="fr-FR" altLang="fr-FR" sz="1200" b="0" i="0"/>
              <a:t>Les figures (sautillés ou tour sur soi même) pourront être exploités pour une future danse de création</a:t>
            </a:r>
          </a:p>
        </p:txBody>
      </p:sp>
      <p:sp>
        <p:nvSpPr>
          <p:cNvPr id="18439" name="Rectangle 1"/>
          <p:cNvSpPr>
            <a:spLocks noChangeArrowheads="1"/>
          </p:cNvSpPr>
          <p:nvPr/>
        </p:nvSpPr>
        <p:spPr bwMode="auto">
          <a:xfrm>
            <a:off x="2195513" y="3933825"/>
            <a:ext cx="4572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fr-FR" altLang="fr-FR" sz="2400"/>
          </a:p>
        </p:txBody>
      </p:sp>
      <p:sp>
        <p:nvSpPr>
          <p:cNvPr id="8" name="Étoile à 5 branches 7"/>
          <p:cNvSpPr/>
          <p:nvPr/>
        </p:nvSpPr>
        <p:spPr bwMode="auto">
          <a:xfrm>
            <a:off x="7937500" y="771525"/>
            <a:ext cx="258763"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9" name="Étoile à 5 branches 8"/>
          <p:cNvSpPr/>
          <p:nvPr/>
        </p:nvSpPr>
        <p:spPr bwMode="auto">
          <a:xfrm>
            <a:off x="7596188" y="771525"/>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WordArt 117"/>
          <p:cNvSpPr>
            <a:spLocks noChangeArrowheads="1" noChangeShapeType="1" noTextEdit="1"/>
          </p:cNvSpPr>
          <p:nvPr/>
        </p:nvSpPr>
        <p:spPr bwMode="auto">
          <a:xfrm>
            <a:off x="5508625" y="214313"/>
            <a:ext cx="2819400" cy="649287"/>
          </a:xfrm>
          <a:prstGeom prst="rect">
            <a:avLst/>
          </a:prstGeom>
        </p:spPr>
        <p:txBody>
          <a:bodyPr wrap="none" fromWordArt="1">
            <a:prstTxWarp prst="textWave2">
              <a:avLst>
                <a:gd name="adj1" fmla="val 10278"/>
                <a:gd name="adj2" fmla="val 421"/>
              </a:avLst>
            </a:prstTxWarp>
          </a:bodyPr>
          <a:lstStyle/>
          <a:p>
            <a:pPr algn="ctr"/>
            <a:r>
              <a:rPr lang="fr-FR" sz="1600" kern="10">
                <a:ln w="9525">
                  <a:solidFill>
                    <a:srgbClr val="000000"/>
                  </a:solidFill>
                  <a:round/>
                  <a:headEnd/>
                  <a:tailEnd/>
                </a:ln>
                <a:solidFill>
                  <a:srgbClr val="808080"/>
                </a:solidFill>
                <a:latin typeface="Times New Roman" panose="02020603050405020304" pitchFamily="18" charset="0"/>
                <a:cs typeface="Times New Roman" panose="02020603050405020304" pitchFamily="18" charset="0"/>
              </a:rPr>
              <a:t>L’andro</a:t>
            </a:r>
          </a:p>
        </p:txBody>
      </p:sp>
      <p:sp>
        <p:nvSpPr>
          <p:cNvPr id="13315" name="Text Box 118"/>
          <p:cNvSpPr txBox="1">
            <a:spLocks noChangeArrowheads="1"/>
          </p:cNvSpPr>
          <p:nvPr/>
        </p:nvSpPr>
        <p:spPr bwMode="auto">
          <a:xfrm>
            <a:off x="0" y="1592263"/>
            <a:ext cx="8821738" cy="543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defRPr/>
            </a:pPr>
            <a:r>
              <a:rPr lang="fr-FR" altLang="fr-FR" sz="1200" i="0" dirty="0" smtClean="0">
                <a:latin typeface="Comic Sans MS" panose="030F0702030302020204" pitchFamily="66" charset="0"/>
              </a:rPr>
              <a:t>DISPOSITIF</a:t>
            </a:r>
            <a:r>
              <a:rPr lang="fr-FR" altLang="fr-FR" sz="1200" b="0" i="0" dirty="0" smtClean="0">
                <a:latin typeface="Comic Sans MS" panose="030F0702030302020204" pitchFamily="66" charset="0"/>
              </a:rPr>
              <a:t> :</a:t>
            </a:r>
            <a:r>
              <a:rPr lang="fr-FR" altLang="fr-FR" sz="1200" i="0" dirty="0" smtClean="0">
                <a:latin typeface="Comic Sans MS" panose="030F0702030302020204" pitchFamily="66" charset="0"/>
              </a:rPr>
              <a:t> </a:t>
            </a:r>
          </a:p>
          <a:p>
            <a:pPr eaLnBrk="1" hangingPunct="1">
              <a:buFontTx/>
              <a:buNone/>
              <a:defRPr/>
            </a:pPr>
            <a:r>
              <a:rPr lang="fr-FR" altLang="fr-FR" sz="1100" b="0" i="0" dirty="0" smtClean="0">
                <a:latin typeface="Comic Sans MS" panose="030F0702030302020204" pitchFamily="66" charset="0"/>
              </a:rPr>
              <a:t>Les danseurs forment une chaîne, indifféremment filles ou garçons</a:t>
            </a:r>
          </a:p>
          <a:p>
            <a:pPr eaLnBrk="1" hangingPunct="1">
              <a:buFontTx/>
              <a:buNone/>
              <a:defRPr/>
            </a:pPr>
            <a:r>
              <a:rPr lang="fr-FR" altLang="fr-FR" sz="1100" b="0" i="0" dirty="0" smtClean="0">
                <a:latin typeface="Comic Sans MS" panose="030F0702030302020204" pitchFamily="66" charset="0"/>
              </a:rPr>
              <a:t>et se tiennent par la main</a:t>
            </a:r>
          </a:p>
          <a:p>
            <a:pPr eaLnBrk="1" hangingPunct="1">
              <a:buFontTx/>
              <a:buNone/>
              <a:defRPr/>
            </a:pPr>
            <a:r>
              <a:rPr lang="fr-FR" altLang="fr-FR" sz="1100" b="0" i="0" dirty="0" smtClean="0">
                <a:latin typeface="Comic Sans MS" panose="030F0702030302020204" pitchFamily="66" charset="0"/>
              </a:rPr>
              <a:t>Musiques possibles : </a:t>
            </a:r>
          </a:p>
          <a:p>
            <a:pPr eaLnBrk="1" hangingPunct="1">
              <a:buNone/>
              <a:defRPr/>
            </a:pPr>
            <a:r>
              <a:rPr lang="fr-FR" altLang="fr-FR" sz="1100" b="0" i="0" dirty="0" smtClean="0">
                <a:latin typeface="Comic Sans MS" panose="030F0702030302020204" pitchFamily="66" charset="0"/>
              </a:rPr>
              <a:t>on peut danser un An </a:t>
            </a:r>
            <a:r>
              <a:rPr lang="fr-FR" altLang="fr-FR" sz="1100" b="0" i="0" dirty="0" err="1" smtClean="0">
                <a:latin typeface="Comic Sans MS" panose="030F0702030302020204" pitchFamily="66" charset="0"/>
              </a:rPr>
              <a:t>Dro</a:t>
            </a:r>
            <a:r>
              <a:rPr lang="fr-FR" altLang="fr-FR" sz="1100" b="0" i="0" dirty="0" smtClean="0">
                <a:latin typeface="Comic Sans MS" panose="030F0702030302020204" pitchFamily="66" charset="0"/>
              </a:rPr>
              <a:t> sur la chanson « La jument de </a:t>
            </a:r>
            <a:r>
              <a:rPr lang="fr-FR" altLang="fr-FR" sz="1100" b="0" i="0" dirty="0" err="1" smtClean="0">
                <a:latin typeface="Comic Sans MS" panose="030F0702030302020204" pitchFamily="66" charset="0"/>
              </a:rPr>
              <a:t>Michao</a:t>
            </a:r>
            <a:r>
              <a:rPr lang="fr-FR" altLang="fr-FR" sz="1100" b="0" i="0" dirty="0" smtClean="0">
                <a:latin typeface="Comic Sans MS" panose="030F0702030302020204" pitchFamily="66" charset="0"/>
              </a:rPr>
              <a:t> » </a:t>
            </a:r>
            <a:r>
              <a:rPr lang="fr-FR" altLang="fr-FR" sz="1100" b="0" i="0" dirty="0">
                <a:latin typeface="Comic Sans MS" panose="030F0702030302020204" pitchFamily="66" charset="0"/>
              </a:rPr>
              <a:t>: </a:t>
            </a:r>
            <a:r>
              <a:rPr lang="fr-FR" altLang="fr-FR" sz="1100" b="0" i="0" dirty="0" smtClean="0">
                <a:latin typeface="Comic Sans MS" panose="030F0702030302020204" pitchFamily="66" charset="0"/>
                <a:hlinkClick r:id="rId2"/>
              </a:rPr>
              <a:t>chanson en vidéo</a:t>
            </a:r>
            <a:r>
              <a:rPr lang="fr-FR" altLang="fr-FR" sz="1100" b="0" i="0" dirty="0" smtClean="0">
                <a:latin typeface="Comic Sans MS" panose="030F0702030302020204" pitchFamily="66" charset="0"/>
              </a:rPr>
              <a:t>   </a:t>
            </a:r>
            <a:r>
              <a:rPr lang="fr-FR" altLang="fr-FR" sz="1100" b="0" i="0" dirty="0">
                <a:latin typeface="Comic Sans MS" panose="030F0702030302020204" pitchFamily="66" charset="0"/>
              </a:rPr>
              <a:t>(</a:t>
            </a:r>
            <a:r>
              <a:rPr lang="fr-FR" altLang="fr-FR" sz="1100" b="0" i="0" dirty="0" err="1">
                <a:latin typeface="Comic Sans MS" panose="030F0702030302020204" pitchFamily="66" charset="0"/>
                <a:hlinkClick r:id="rId3"/>
              </a:rPr>
              <a:t>Youtube</a:t>
            </a:r>
            <a:r>
              <a:rPr lang="fr-FR" altLang="fr-FR" sz="1100" b="0" i="0" dirty="0" smtClean="0">
                <a:latin typeface="Comic Sans MS" panose="030F0702030302020204" pitchFamily="66" charset="0"/>
              </a:rPr>
              <a:t>) [</a:t>
            </a:r>
            <a:r>
              <a:rPr lang="fr-FR" altLang="fr-FR" sz="1100" b="0" i="0" dirty="0" smtClean="0">
                <a:latin typeface="Comic Sans MS" panose="030F0702030302020204" pitchFamily="66" charset="0"/>
                <a:hlinkClick r:id="rId4"/>
              </a:rPr>
              <a:t>piste audio</a:t>
            </a:r>
            <a:r>
              <a:rPr lang="fr-FR" altLang="fr-FR" sz="1100" b="0" i="0" dirty="0" smtClean="0">
                <a:latin typeface="Comic Sans MS" panose="030F0702030302020204" pitchFamily="66" charset="0"/>
              </a:rPr>
              <a:t>]</a:t>
            </a:r>
          </a:p>
          <a:p>
            <a:pPr eaLnBrk="1" hangingPunct="1">
              <a:buNone/>
              <a:defRPr/>
            </a:pPr>
            <a:r>
              <a:rPr lang="fr-FR" altLang="fr-FR" sz="1100" b="0" i="0" dirty="0" smtClean="0">
                <a:latin typeface="Comic Sans MS" panose="030F0702030302020204" pitchFamily="66" charset="0"/>
              </a:rPr>
              <a:t>Ou bien : </a:t>
            </a:r>
            <a:r>
              <a:rPr lang="fr-FR" altLang="fr-FR" sz="1100" b="0" i="0" dirty="0" smtClean="0">
                <a:latin typeface="Comic Sans MS" panose="030F0702030302020204" pitchFamily="66" charset="0"/>
                <a:hlinkClick r:id="rId5"/>
              </a:rPr>
              <a:t>𝕰𝖑𝖙𝖍𝖎𝖓 - An </a:t>
            </a:r>
            <a:r>
              <a:rPr lang="fr-FR" altLang="fr-FR" sz="1100" b="0" i="0" dirty="0" err="1" smtClean="0">
                <a:latin typeface="Comic Sans MS" panose="030F0702030302020204" pitchFamily="66" charset="0"/>
                <a:hlinkClick r:id="rId5"/>
              </a:rPr>
              <a:t>Dro</a:t>
            </a:r>
            <a:r>
              <a:rPr lang="fr-FR" altLang="fr-FR" sz="1100" b="0" i="0" dirty="0" smtClean="0">
                <a:latin typeface="Comic Sans MS" panose="030F0702030302020204" pitchFamily="66" charset="0"/>
              </a:rPr>
              <a:t>  (</a:t>
            </a:r>
            <a:r>
              <a:rPr lang="fr-FR" altLang="fr-FR" sz="1100" b="0" i="0" dirty="0" err="1">
                <a:latin typeface="Comic Sans MS" panose="030F0702030302020204" pitchFamily="66" charset="0"/>
                <a:hlinkClick r:id="rId6"/>
              </a:rPr>
              <a:t>Youtube</a:t>
            </a:r>
            <a:r>
              <a:rPr lang="fr-FR" altLang="fr-FR" sz="1100" b="0" i="0" dirty="0">
                <a:latin typeface="Comic Sans MS" panose="030F0702030302020204" pitchFamily="66" charset="0"/>
              </a:rPr>
              <a:t>) [</a:t>
            </a:r>
            <a:r>
              <a:rPr lang="fr-FR" altLang="fr-FR" sz="1100" b="0" i="0" dirty="0">
                <a:latin typeface="Comic Sans MS" panose="030F0702030302020204" pitchFamily="66" charset="0"/>
                <a:hlinkClick r:id="rId7"/>
              </a:rPr>
              <a:t>piste audio</a:t>
            </a:r>
            <a:r>
              <a:rPr lang="fr-FR" altLang="fr-FR" sz="1100" b="0" i="0" dirty="0" smtClean="0">
                <a:latin typeface="Comic Sans MS" panose="030F0702030302020204" pitchFamily="66" charset="0"/>
              </a:rPr>
              <a:t>]</a:t>
            </a:r>
          </a:p>
          <a:p>
            <a:pPr eaLnBrk="1" hangingPunct="1">
              <a:buNone/>
              <a:defRPr/>
            </a:pPr>
            <a:r>
              <a:rPr lang="fr-FR" altLang="fr-FR" sz="1100" b="0" i="0" dirty="0" smtClean="0">
                <a:latin typeface="Comic Sans MS" panose="030F0702030302020204" pitchFamily="66" charset="0"/>
              </a:rPr>
              <a:t>Ou encore : </a:t>
            </a:r>
            <a:r>
              <a:rPr lang="fr-FR" altLang="fr-FR" sz="1100" b="0" i="0" dirty="0" smtClean="0">
                <a:latin typeface="Comic Sans MS" panose="030F0702030302020204" pitchFamily="66" charset="0"/>
                <a:hlinkClick r:id="rId8"/>
              </a:rPr>
              <a:t>Les </a:t>
            </a:r>
            <a:r>
              <a:rPr lang="fr-FR" altLang="fr-FR" sz="1100" b="0" i="0" dirty="0" err="1" smtClean="0">
                <a:latin typeface="Comic Sans MS" panose="030F0702030302020204" pitchFamily="66" charset="0"/>
                <a:hlinkClick r:id="rId8"/>
              </a:rPr>
              <a:t>Galvodeux</a:t>
            </a:r>
            <a:r>
              <a:rPr lang="fr-FR" altLang="fr-FR" sz="1100" b="0" i="0" dirty="0" smtClean="0">
                <a:latin typeface="Comic Sans MS" panose="030F0702030302020204" pitchFamily="66" charset="0"/>
                <a:hlinkClick r:id="rId8"/>
              </a:rPr>
              <a:t> - </a:t>
            </a:r>
            <a:r>
              <a:rPr lang="fr-FR" altLang="fr-FR" sz="1100" b="0" i="0" dirty="0" err="1" smtClean="0">
                <a:latin typeface="Comic Sans MS" panose="030F0702030302020204" pitchFamily="66" charset="0"/>
                <a:hlinkClick r:id="rId8"/>
              </a:rPr>
              <a:t>Fest</a:t>
            </a:r>
            <a:r>
              <a:rPr lang="fr-FR" altLang="fr-FR" sz="1100" b="0" i="0" dirty="0" smtClean="0">
                <a:latin typeface="Comic Sans MS" panose="030F0702030302020204" pitchFamily="66" charset="0"/>
                <a:hlinkClick r:id="rId8"/>
              </a:rPr>
              <a:t> </a:t>
            </a:r>
            <a:r>
              <a:rPr lang="fr-FR" altLang="fr-FR" sz="1100" b="0" i="0" dirty="0" err="1" smtClean="0">
                <a:latin typeface="Comic Sans MS" panose="030F0702030302020204" pitchFamily="66" charset="0"/>
                <a:hlinkClick r:id="rId8"/>
              </a:rPr>
              <a:t>Noz</a:t>
            </a:r>
            <a:r>
              <a:rPr lang="fr-FR" altLang="fr-FR" sz="1100" b="0" i="0" dirty="0" smtClean="0">
                <a:latin typeface="Comic Sans MS" panose="030F0702030302020204" pitchFamily="66" charset="0"/>
                <a:hlinkClick r:id="rId8"/>
              </a:rPr>
              <a:t> - an </a:t>
            </a:r>
            <a:r>
              <a:rPr lang="fr-FR" altLang="fr-FR" sz="1100" b="0" i="0" dirty="0" err="1" smtClean="0">
                <a:latin typeface="Comic Sans MS" panose="030F0702030302020204" pitchFamily="66" charset="0"/>
                <a:hlinkClick r:id="rId8"/>
              </a:rPr>
              <a:t>Dro</a:t>
            </a:r>
            <a:r>
              <a:rPr lang="fr-FR" altLang="fr-FR" sz="1100" b="0" i="0" dirty="0" smtClean="0">
                <a:latin typeface="Comic Sans MS" panose="030F0702030302020204" pitchFamily="66" charset="0"/>
              </a:rPr>
              <a:t>  (</a:t>
            </a:r>
            <a:r>
              <a:rPr lang="fr-FR" altLang="fr-FR" sz="1100" b="0" i="0" dirty="0" err="1">
                <a:latin typeface="Comic Sans MS" panose="030F0702030302020204" pitchFamily="66" charset="0"/>
                <a:hlinkClick r:id="rId9"/>
              </a:rPr>
              <a:t>Youtube</a:t>
            </a:r>
            <a:r>
              <a:rPr lang="fr-FR" altLang="fr-FR" sz="1100" b="0" i="0" dirty="0">
                <a:latin typeface="Comic Sans MS" panose="030F0702030302020204" pitchFamily="66" charset="0"/>
              </a:rPr>
              <a:t>) [</a:t>
            </a:r>
            <a:r>
              <a:rPr lang="fr-FR" altLang="fr-FR" sz="1100" b="0" i="0" dirty="0">
                <a:latin typeface="Comic Sans MS" panose="030F0702030302020204" pitchFamily="66" charset="0"/>
                <a:hlinkClick r:id="rId10"/>
              </a:rPr>
              <a:t>piste audio</a:t>
            </a:r>
            <a:r>
              <a:rPr lang="fr-FR" altLang="fr-FR" sz="1100" b="0" i="0" dirty="0">
                <a:latin typeface="Comic Sans MS" panose="030F0702030302020204" pitchFamily="66" charset="0"/>
              </a:rPr>
              <a:t>]</a:t>
            </a:r>
            <a:endParaRPr lang="fr-FR" altLang="fr-FR" sz="1100" b="0" i="0" dirty="0" smtClean="0">
              <a:latin typeface="Comic Sans MS" panose="030F0702030302020204" pitchFamily="66" charset="0"/>
            </a:endParaRPr>
          </a:p>
          <a:p>
            <a:pPr eaLnBrk="1" hangingPunct="1">
              <a:buFontTx/>
              <a:buNone/>
              <a:defRPr/>
            </a:pPr>
            <a:r>
              <a:rPr lang="fr-FR" altLang="fr-FR" sz="1200" i="0" dirty="0" smtClean="0">
                <a:latin typeface="Comic Sans MS" panose="030F0702030302020204" pitchFamily="66" charset="0"/>
              </a:rPr>
              <a:t>CONSIGNES</a:t>
            </a:r>
            <a:r>
              <a:rPr lang="fr-FR" altLang="fr-FR" sz="1200" b="0" i="0" dirty="0" smtClean="0">
                <a:latin typeface="Comic Sans MS" panose="030F0702030302020204" pitchFamily="66" charset="0"/>
              </a:rPr>
              <a:t> : </a:t>
            </a:r>
          </a:p>
          <a:p>
            <a:pPr eaLnBrk="1" hangingPunct="1">
              <a:buFontTx/>
              <a:buNone/>
              <a:defRPr/>
            </a:pPr>
            <a:r>
              <a:rPr lang="fr-FR" altLang="fr-FR" sz="1100" b="0" i="0" dirty="0" smtClean="0">
                <a:latin typeface="Comic Sans MS" panose="030F0702030302020204" pitchFamily="66" charset="0"/>
              </a:rPr>
              <a:t>En chaine de 5 à X danseurs (toute la classe peut ne former qu’une seule chaîne).</a:t>
            </a:r>
          </a:p>
          <a:p>
            <a:pPr eaLnBrk="1" hangingPunct="1">
              <a:buFontTx/>
              <a:buNone/>
              <a:defRPr/>
            </a:pPr>
            <a:r>
              <a:rPr lang="fr-FR" altLang="fr-FR" sz="1100" b="0" i="0" dirty="0" smtClean="0">
                <a:latin typeface="Comic Sans MS" panose="030F0702030302020204" pitchFamily="66" charset="0"/>
              </a:rPr>
              <a:t>1 : première partie de la musique : </a:t>
            </a:r>
          </a:p>
          <a:p>
            <a:pPr eaLnBrk="1" hangingPunct="1">
              <a:buFontTx/>
              <a:buChar char="-"/>
              <a:defRPr/>
            </a:pPr>
            <a:r>
              <a:rPr lang="fr-FR" altLang="fr-FR" sz="1100" b="0" i="0" dirty="0" smtClean="0">
                <a:latin typeface="Comic Sans MS" panose="030F0702030302020204" pitchFamily="66" charset="0"/>
              </a:rPr>
              <a:t>Les danseurs avancent sur la gauche avec deux pas latéraux (pas chassés), pied gauche d’abord. Le premier danseur de la chaîne est le meneur.</a:t>
            </a:r>
          </a:p>
          <a:p>
            <a:pPr eaLnBrk="1" hangingPunct="1">
              <a:buFontTx/>
              <a:buChar char="-"/>
              <a:defRPr/>
            </a:pPr>
            <a:r>
              <a:rPr lang="fr-FR" altLang="fr-FR" sz="1100" b="0" i="0" dirty="0" smtClean="0">
                <a:latin typeface="Comic Sans MS" panose="030F0702030302020204" pitchFamily="66" charset="0"/>
              </a:rPr>
              <a:t>Les bras des danseurs font tous ensemble une figure de 6 en montant</a:t>
            </a:r>
          </a:p>
          <a:p>
            <a:pPr eaLnBrk="1" hangingPunct="1">
              <a:buFontTx/>
              <a:buNone/>
              <a:defRPr/>
            </a:pPr>
            <a:r>
              <a:rPr lang="fr-FR" altLang="fr-FR" sz="1100" b="0" i="0" dirty="0" smtClean="0">
                <a:latin typeface="Comic Sans MS" panose="030F0702030302020204" pitchFamily="66" charset="0"/>
              </a:rPr>
              <a:t>2 : deuxième partie de la musique : </a:t>
            </a:r>
          </a:p>
          <a:p>
            <a:pPr eaLnBrk="1" hangingPunct="1">
              <a:buFontTx/>
              <a:buChar char="-"/>
              <a:defRPr/>
            </a:pPr>
            <a:r>
              <a:rPr lang="fr-FR" altLang="fr-FR" sz="1100" b="0" i="0" dirty="0" smtClean="0">
                <a:latin typeface="Comic Sans MS" panose="030F0702030302020204" pitchFamily="66" charset="0"/>
              </a:rPr>
              <a:t>Les danseurs se déplacent sur la droite avec deux pas latéraux (pas chassés), pied droit d’abord.</a:t>
            </a:r>
          </a:p>
          <a:p>
            <a:pPr eaLnBrk="1" hangingPunct="1">
              <a:buFontTx/>
              <a:buChar char="-"/>
              <a:defRPr/>
            </a:pPr>
            <a:r>
              <a:rPr lang="fr-FR" altLang="fr-FR" sz="1100" b="0" i="0" dirty="0" smtClean="0">
                <a:latin typeface="Comic Sans MS" panose="030F0702030302020204" pitchFamily="66" charset="0"/>
              </a:rPr>
              <a:t>Les bras des danseurs font tous ensemble une figure de 9 en descendant</a:t>
            </a:r>
          </a:p>
          <a:p>
            <a:pPr marL="0" indent="0" eaLnBrk="1" hangingPunct="1">
              <a:buFontTx/>
              <a:buNone/>
              <a:defRPr/>
            </a:pPr>
            <a:r>
              <a:rPr lang="fr-FR" altLang="fr-FR" sz="1100" b="0" i="0" dirty="0" smtClean="0">
                <a:latin typeface="Comic Sans MS" panose="030F0702030302020204" pitchFamily="66" charset="0"/>
              </a:rPr>
              <a:t>Remarque importante : pour que la chaîne avance sur la gauche, les pas de gauche seront plus amples que le spas de droites</a:t>
            </a:r>
          </a:p>
          <a:p>
            <a:pPr marL="0" indent="0" eaLnBrk="1" hangingPunct="1">
              <a:buFontTx/>
              <a:buNone/>
              <a:defRPr/>
            </a:pPr>
            <a:r>
              <a:rPr lang="fr-FR" altLang="fr-FR" sz="1200" i="0" dirty="0" smtClean="0">
                <a:latin typeface="Comic Sans MS" panose="030F0702030302020204" pitchFamily="66" charset="0"/>
              </a:rPr>
              <a:t>VARIANTES :</a:t>
            </a:r>
          </a:p>
          <a:p>
            <a:pPr eaLnBrk="1" hangingPunct="1">
              <a:buFontTx/>
              <a:buChar char="-"/>
              <a:defRPr/>
            </a:pPr>
            <a:r>
              <a:rPr lang="fr-FR" altLang="fr-FR" sz="1100" b="0" i="0" dirty="0" smtClean="0">
                <a:latin typeface="Comic Sans MS" panose="030F0702030302020204" pitchFamily="66" charset="0"/>
              </a:rPr>
              <a:t>Les deux pas à droite peuvent être remplacés par la même chose mais sur place afin de favoriser la progression de la chaîne</a:t>
            </a:r>
          </a:p>
          <a:p>
            <a:pPr eaLnBrk="1" hangingPunct="1">
              <a:buFontTx/>
              <a:buChar char="-"/>
              <a:defRPr/>
            </a:pPr>
            <a:r>
              <a:rPr lang="fr-FR" altLang="fr-FR" sz="1100" b="0" i="0" dirty="0" smtClean="0">
                <a:latin typeface="Comic Sans MS" panose="030F0702030302020204" pitchFamily="66" charset="0"/>
              </a:rPr>
              <a:t>On peut simplifier la danse en ne faisant qu’un déplacement avec les pieds dans un premier temps, sans utiliser les bras.</a:t>
            </a:r>
          </a:p>
          <a:p>
            <a:pPr eaLnBrk="1" hangingPunct="1">
              <a:buFontTx/>
              <a:buChar char="-"/>
              <a:defRPr/>
            </a:pPr>
            <a:r>
              <a:rPr lang="fr-FR" altLang="fr-FR" sz="1100" b="0" i="0" dirty="0" smtClean="0">
                <a:latin typeface="Comic Sans MS" panose="030F0702030302020204" pitchFamily="66" charset="0"/>
              </a:rPr>
              <a:t>Le meneur peut guider la chaîne où bon lui semble, en faisant des figures (escargot enroulant puis déroulant, déplacement en serpent dans toute la pièce, etc…)</a:t>
            </a:r>
          </a:p>
          <a:p>
            <a:pPr marL="0" indent="0" eaLnBrk="1" hangingPunct="1">
              <a:buFontTx/>
              <a:buNone/>
              <a:defRPr/>
            </a:pPr>
            <a:r>
              <a:rPr lang="fr-FR" altLang="fr-FR" sz="1200" i="0" dirty="0" smtClean="0">
                <a:latin typeface="Comic Sans MS" panose="030F0702030302020204" pitchFamily="66" charset="0"/>
              </a:rPr>
              <a:t>LIENS VIDEO : </a:t>
            </a:r>
          </a:p>
          <a:p>
            <a:pPr marL="0" indent="0" eaLnBrk="1" hangingPunct="1">
              <a:buNone/>
              <a:defRPr/>
            </a:pPr>
            <a:r>
              <a:rPr lang="fr-FR" altLang="fr-FR" sz="1200" b="0" i="0" dirty="0" smtClean="0">
                <a:latin typeface="Comic Sans MS" panose="030F0702030302020204" pitchFamily="66" charset="0"/>
                <a:hlinkClick r:id="rId11"/>
              </a:rPr>
              <a:t>https://www.qwant.com/?client=brz-moz&amp;t=videos&amp;q=danse+an+dro+vid%C3%A9o&amp;o=0%3AqZnkDnLcZ2s</a:t>
            </a:r>
            <a:r>
              <a:rPr lang="fr-FR" altLang="fr-FR" sz="1200" b="0" i="0" dirty="0" smtClean="0">
                <a:latin typeface="Comic Sans MS" panose="030F0702030302020204" pitchFamily="66" charset="0"/>
              </a:rPr>
              <a:t> </a:t>
            </a:r>
          </a:p>
          <a:p>
            <a:pPr marL="0" indent="0" eaLnBrk="1" hangingPunct="1">
              <a:buNone/>
              <a:defRPr/>
            </a:pPr>
            <a:r>
              <a:rPr lang="fr-FR" altLang="fr-FR" sz="1200" b="0" i="0" dirty="0" smtClean="0">
                <a:latin typeface="Comic Sans MS" panose="030F0702030302020204" pitchFamily="66" charset="0"/>
                <a:hlinkClick r:id="rId12"/>
              </a:rPr>
              <a:t>https://www.qwant.com/?client=brz-moz&amp;t=videos&amp;q=danse+an+dro+vid%C3%A9o&amp;o=0%3AO_hIfObzRtQ</a:t>
            </a:r>
            <a:r>
              <a:rPr lang="fr-FR" altLang="fr-FR" sz="1200" b="0" i="0" dirty="0" smtClean="0">
                <a:latin typeface="Comic Sans MS" panose="030F0702030302020204" pitchFamily="66" charset="0"/>
              </a:rPr>
              <a:t> </a:t>
            </a:r>
          </a:p>
          <a:p>
            <a:pPr marL="0" indent="0" eaLnBrk="1" hangingPunct="1">
              <a:buFontTx/>
              <a:buNone/>
              <a:defRPr/>
            </a:pPr>
            <a:endParaRPr lang="fr-FR" altLang="fr-FR" sz="1200" b="0" i="0" dirty="0" smtClean="0"/>
          </a:p>
        </p:txBody>
      </p:sp>
      <p:sp>
        <p:nvSpPr>
          <p:cNvPr id="19460" name="AutoShape 119"/>
          <p:cNvSpPr>
            <a:spLocks noChangeArrowheads="1"/>
          </p:cNvSpPr>
          <p:nvPr/>
        </p:nvSpPr>
        <p:spPr bwMode="auto">
          <a:xfrm>
            <a:off x="179388" y="188913"/>
            <a:ext cx="4638675" cy="935037"/>
          </a:xfrm>
          <a:prstGeom prst="wedgeRoundRectCallout">
            <a:avLst>
              <a:gd name="adj1" fmla="val -36282"/>
              <a:gd name="adj2" fmla="val 76972"/>
              <a:gd name="adj3" fmla="val 16667"/>
            </a:avLst>
          </a:prstGeom>
          <a:solidFill>
            <a:srgbClr val="FF99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fr-FR" sz="1800" i="0">
                <a:solidFill>
                  <a:srgbClr val="FFFFFF"/>
                </a:solidFill>
                <a:latin typeface="Comic Sans MS" panose="030F0702030302020204" pitchFamily="66" charset="0"/>
              </a:rPr>
              <a:t>Situation d’apprentissage </a:t>
            </a:r>
          </a:p>
          <a:p>
            <a:pPr algn="ctr" eaLnBrk="1" hangingPunct="1">
              <a:spcBef>
                <a:spcPct val="0"/>
              </a:spcBef>
              <a:buFontTx/>
              <a:buNone/>
            </a:pPr>
            <a:r>
              <a:rPr lang="fr-FR" altLang="fr-FR" sz="1400" i="0">
                <a:solidFill>
                  <a:srgbClr val="FFFFFF"/>
                </a:solidFill>
                <a:latin typeface="Comic Sans MS" panose="030F0702030302020204" pitchFamily="66" charset="0"/>
              </a:rPr>
              <a:t>« Apprendre à maîtriser un enchaînement de figures codées en adéquation avec une musique »</a:t>
            </a:r>
          </a:p>
          <a:p>
            <a:pPr algn="ctr" eaLnBrk="1" hangingPunct="1">
              <a:spcBef>
                <a:spcPct val="0"/>
              </a:spcBef>
              <a:buFontTx/>
              <a:buNone/>
            </a:pPr>
            <a:r>
              <a:rPr lang="fr-FR" altLang="fr-FR" sz="2400">
                <a:solidFill>
                  <a:srgbClr val="FFFFFF"/>
                </a:solidFill>
                <a:latin typeface="Times New Roman" panose="02020603050405020304" pitchFamily="18" charset="0"/>
              </a:rPr>
              <a:t> </a:t>
            </a:r>
            <a:r>
              <a:rPr lang="fr-FR" altLang="fr-FR" sz="1400" b="0">
                <a:solidFill>
                  <a:srgbClr val="FFFFFF"/>
                </a:solidFill>
                <a:latin typeface="Times New Roman" panose="02020603050405020304" pitchFamily="18" charset="0"/>
              </a:rPr>
              <a:t> </a:t>
            </a:r>
            <a:endParaRPr lang="fr-FR" altLang="fr-FR" sz="2600" b="0" i="0">
              <a:solidFill>
                <a:srgbClr val="FFFFFF"/>
              </a:solidFill>
              <a:latin typeface="Times New Roman" panose="02020603050405020304" pitchFamily="18" charset="0"/>
            </a:endParaRPr>
          </a:p>
          <a:p>
            <a:pPr eaLnBrk="1" hangingPunct="1">
              <a:spcBef>
                <a:spcPct val="0"/>
              </a:spcBef>
              <a:buFontTx/>
              <a:buNone/>
            </a:pPr>
            <a:endParaRPr lang="fr-FR" altLang="fr-FR" sz="1800" b="0" i="0"/>
          </a:p>
        </p:txBody>
      </p:sp>
      <p:sp>
        <p:nvSpPr>
          <p:cNvPr id="19461" name="Text Box 135"/>
          <p:cNvSpPr txBox="1">
            <a:spLocks noChangeArrowheads="1"/>
          </p:cNvSpPr>
          <p:nvPr/>
        </p:nvSpPr>
        <p:spPr bwMode="auto">
          <a:xfrm>
            <a:off x="7692231" y="5877272"/>
            <a:ext cx="1439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800" b="0" i="0" dirty="0">
                <a:solidFill>
                  <a:schemeClr val="folHlink"/>
                </a:solidFill>
                <a:latin typeface="Jokerman" panose="04090605060D06020702" pitchFamily="82" charset="0"/>
                <a:hlinkClick r:id="rId13" action="ppaction://hlinksldjump"/>
              </a:rPr>
              <a:t>RETOUR</a:t>
            </a:r>
            <a:endParaRPr lang="fr-FR" altLang="fr-FR" sz="1800" b="0" i="0" dirty="0">
              <a:solidFill>
                <a:schemeClr val="folHlink"/>
              </a:solidFill>
              <a:latin typeface="Jokerman" panose="04090605060D06020702" pitchFamily="82" charset="0"/>
            </a:endParaRPr>
          </a:p>
        </p:txBody>
      </p:sp>
      <p:sp>
        <p:nvSpPr>
          <p:cNvPr id="19462" name="Text Box 176"/>
          <p:cNvSpPr txBox="1">
            <a:spLocks noChangeArrowheads="1"/>
          </p:cNvSpPr>
          <p:nvPr/>
        </p:nvSpPr>
        <p:spPr bwMode="auto">
          <a:xfrm>
            <a:off x="4902200" y="876300"/>
            <a:ext cx="4133850" cy="13843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fr-FR" altLang="fr-FR" sz="1200" i="0"/>
              <a:t>Intérêt de la situation </a:t>
            </a:r>
            <a:r>
              <a:rPr lang="fr-FR" altLang="fr-FR" sz="1200" b="0" i="0"/>
              <a:t>:</a:t>
            </a:r>
          </a:p>
          <a:p>
            <a:pPr eaLnBrk="1" hangingPunct="1">
              <a:spcBef>
                <a:spcPct val="0"/>
              </a:spcBef>
              <a:buFontTx/>
              <a:buChar char="-"/>
            </a:pPr>
            <a:r>
              <a:rPr lang="fr-FR" altLang="fr-FR" sz="1200" b="0" i="0"/>
              <a:t>Apprentissage d’une danse bretonne très pratiquée en Fest Noz (bal traditionnel breton)</a:t>
            </a:r>
          </a:p>
          <a:p>
            <a:pPr eaLnBrk="1" hangingPunct="1">
              <a:spcBef>
                <a:spcPct val="0"/>
              </a:spcBef>
              <a:buFontTx/>
              <a:buChar char="-"/>
            </a:pPr>
            <a:r>
              <a:rPr lang="fr-FR" altLang="fr-FR" sz="1200" b="0" i="0"/>
              <a:t>Danse en chaîne.</a:t>
            </a:r>
          </a:p>
          <a:p>
            <a:pPr eaLnBrk="1" hangingPunct="1">
              <a:spcBef>
                <a:spcPct val="0"/>
              </a:spcBef>
              <a:buFontTx/>
              <a:buChar char="-"/>
            </a:pPr>
            <a:r>
              <a:rPr lang="fr-FR" altLang="fr-FR" sz="1200" b="0" i="0"/>
              <a:t>Les figures (pas latéraux ou moulinés des bras) pourront être exploités pour une future danse de création</a:t>
            </a:r>
          </a:p>
        </p:txBody>
      </p:sp>
      <p:sp>
        <p:nvSpPr>
          <p:cNvPr id="19463" name="Rectangle 1"/>
          <p:cNvSpPr>
            <a:spLocks noChangeArrowheads="1"/>
          </p:cNvSpPr>
          <p:nvPr/>
        </p:nvSpPr>
        <p:spPr bwMode="auto">
          <a:xfrm>
            <a:off x="2195513" y="3933825"/>
            <a:ext cx="4572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fr-FR" altLang="fr-FR" sz="2400"/>
          </a:p>
        </p:txBody>
      </p:sp>
      <p:sp>
        <p:nvSpPr>
          <p:cNvPr id="8" name="Étoile à 5 branches 7"/>
          <p:cNvSpPr/>
          <p:nvPr/>
        </p:nvSpPr>
        <p:spPr bwMode="auto">
          <a:xfrm>
            <a:off x="8412163" y="679450"/>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850" y="0"/>
            <a:ext cx="8496300" cy="4986338"/>
          </a:xfrm>
          <a:prstGeom prst="rect">
            <a:avLst/>
          </a:prstGeom>
        </p:spPr>
        <p:txBody>
          <a:bodyPr>
            <a:spAutoFit/>
          </a:bodyPr>
          <a:lstStyle/>
          <a:p>
            <a:pPr>
              <a:defRPr/>
            </a:pPr>
            <a:endParaRPr lang="fr-FR" altLang="fr-FR" sz="1600" i="0" dirty="0">
              <a:latin typeface="Comic Sans MS" panose="030F0702030302020204" pitchFamily="66" charset="0"/>
            </a:endParaRPr>
          </a:p>
          <a:p>
            <a:pPr>
              <a:defRPr/>
            </a:pPr>
            <a:r>
              <a:rPr lang="fr-FR" altLang="fr-FR" sz="1600" i="0" dirty="0">
                <a:latin typeface="Comic Sans MS" panose="030F0702030302020204" pitchFamily="66" charset="0"/>
              </a:rPr>
              <a:t>Démarche d’apprentissage proposée</a:t>
            </a:r>
          </a:p>
          <a:p>
            <a:pPr>
              <a:defRPr/>
            </a:pPr>
            <a:r>
              <a:rPr lang="fr-FR" altLang="fr-FR" sz="1100" i="0" dirty="0">
                <a:latin typeface="Comic Sans MS" panose="030F0702030302020204" pitchFamily="66" charset="0"/>
              </a:rPr>
              <a:t>Les fondamentaux de la danse traditionnelle : </a:t>
            </a:r>
            <a:endParaRPr lang="fr-FR" altLang="fr-FR" sz="1100" b="0" i="0" dirty="0">
              <a:latin typeface="Comic Sans MS" panose="030F0702030302020204" pitchFamily="66" charset="0"/>
            </a:endParaRPr>
          </a:p>
          <a:p>
            <a:pPr>
              <a:defRPr/>
            </a:pPr>
            <a:r>
              <a:rPr lang="fr-FR" altLang="fr-FR" sz="1100" b="0" i="0" dirty="0">
                <a:latin typeface="Comic Sans MS" panose="030F0702030302020204" pitchFamily="66" charset="0"/>
              </a:rPr>
              <a:t> Principe premier : danser ensemble, danser en groupe : </a:t>
            </a:r>
          </a:p>
          <a:p>
            <a:pPr marL="628650" lvl="1" indent="-171450">
              <a:buFont typeface="Arial" panose="020B0604020202020204" pitchFamily="34" charset="0"/>
              <a:buChar char="•"/>
              <a:defRPr/>
            </a:pPr>
            <a:r>
              <a:rPr lang="fr-FR" altLang="fr-FR" sz="1100" b="0" i="0" dirty="0">
                <a:latin typeface="Comic Sans MS" panose="030F0702030302020204" pitchFamily="66" charset="0"/>
              </a:rPr>
              <a:t> Les différents pas et figures (pas de polka, pas sautillé, pas de valse, pas chassé, pas de branle, tour patinette, moulins, chaîne anglaise…) ; </a:t>
            </a:r>
          </a:p>
          <a:p>
            <a:pPr marL="628650" lvl="1" indent="-171450">
              <a:buFont typeface="Arial" panose="020B0604020202020204" pitchFamily="34" charset="0"/>
              <a:buChar char="•"/>
              <a:defRPr/>
            </a:pPr>
            <a:r>
              <a:rPr lang="fr-FR" altLang="fr-FR" sz="1100" b="0" i="0" dirty="0">
                <a:latin typeface="Comic Sans MS" panose="030F0702030302020204" pitchFamily="66" charset="0"/>
              </a:rPr>
              <a:t> Les formations dans l’espace (cercle, ronde, chaîne, quadrille, long </a:t>
            </a:r>
            <a:r>
              <a:rPr lang="fr-FR" altLang="fr-FR" sz="1100" b="0" i="0" dirty="0" err="1">
                <a:latin typeface="Comic Sans MS" panose="030F0702030302020204" pitchFamily="66" charset="0"/>
              </a:rPr>
              <a:t>way</a:t>
            </a:r>
            <a:r>
              <a:rPr lang="fr-FR" altLang="fr-FR" sz="1100" b="0" i="0" dirty="0">
                <a:latin typeface="Comic Sans MS" panose="030F0702030302020204" pitchFamily="66" charset="0"/>
              </a:rPr>
              <a:t>, en couple, par trois…) ; </a:t>
            </a:r>
          </a:p>
          <a:p>
            <a:pPr marL="628650" lvl="1" indent="-171450">
              <a:buFont typeface="Arial" panose="020B0604020202020204" pitchFamily="34" charset="0"/>
              <a:buChar char="•"/>
              <a:defRPr/>
            </a:pPr>
            <a:r>
              <a:rPr lang="fr-FR" altLang="fr-FR" sz="1100" b="0" i="0" dirty="0">
                <a:latin typeface="Comic Sans MS" panose="030F0702030302020204" pitchFamily="66" charset="0"/>
              </a:rPr>
              <a:t> Les principes de composition chorégraphique (alternance de différentes parties, accumulation des mouvements, changement de partenaire dans les mixers…) </a:t>
            </a:r>
          </a:p>
          <a:p>
            <a:pPr marL="628650" lvl="1" indent="-171450">
              <a:buFont typeface="Arial" panose="020B0604020202020204" pitchFamily="34" charset="0"/>
              <a:buChar char="•"/>
              <a:defRPr/>
            </a:pPr>
            <a:endParaRPr lang="fr-FR" altLang="fr-FR" sz="1100" b="0" i="0" dirty="0">
              <a:latin typeface="Comic Sans MS" panose="030F0702030302020204" pitchFamily="66" charset="0"/>
            </a:endParaRPr>
          </a:p>
          <a:p>
            <a:pPr>
              <a:defRPr/>
            </a:pPr>
            <a:r>
              <a:rPr lang="fr-FR" altLang="fr-FR" sz="1100" i="0" dirty="0">
                <a:solidFill>
                  <a:srgbClr val="000000"/>
                </a:solidFill>
                <a:latin typeface="Comic Sans MS" panose="030F0702030302020204" pitchFamily="66" charset="0"/>
              </a:rPr>
              <a:t>Comment appréhender ce style de danse </a:t>
            </a:r>
            <a:r>
              <a:rPr lang="fr-FR" altLang="fr-FR" sz="1100" b="0" i="0" dirty="0">
                <a:solidFill>
                  <a:srgbClr val="000000"/>
                </a:solidFill>
                <a:latin typeface="Comic Sans MS" panose="030F0702030302020204" pitchFamily="66" charset="0"/>
              </a:rPr>
              <a:t>:</a:t>
            </a:r>
            <a:endParaRPr lang="fr-FR" altLang="fr-FR" sz="1100" b="0" i="0" dirty="0">
              <a:latin typeface="Comic Sans MS" panose="030F0702030302020204" pitchFamily="66" charset="0"/>
            </a:endParaRPr>
          </a:p>
          <a:p>
            <a:pPr>
              <a:defRPr/>
            </a:pPr>
            <a:r>
              <a:rPr lang="fr-FR" altLang="fr-FR" sz="1100" b="0" i="0" dirty="0">
                <a:latin typeface="Comic Sans MS" panose="030F0702030302020204" pitchFamily="66" charset="0"/>
              </a:rPr>
              <a:t>  La danse traditionnelle </a:t>
            </a:r>
            <a:r>
              <a:rPr lang="fr-FR" altLang="fr-FR" sz="1100" i="0" dirty="0">
                <a:latin typeface="Comic Sans MS" panose="030F0702030302020204" pitchFamily="66" charset="0"/>
              </a:rPr>
              <a:t>n’est pas quelque chose de figé et d’immuable </a:t>
            </a:r>
            <a:r>
              <a:rPr lang="fr-FR" altLang="fr-FR" sz="1100" b="0" i="0" dirty="0">
                <a:latin typeface="Comic Sans MS" panose="030F0702030302020204" pitchFamily="66" charset="0"/>
              </a:rPr>
              <a:t>qu’il s’agirait de reproduire à l’identique à partir d’un modèle, selon une vision technique et puriste de la danse. </a:t>
            </a:r>
          </a:p>
          <a:p>
            <a:pPr>
              <a:defRPr/>
            </a:pPr>
            <a:r>
              <a:rPr lang="fr-FR" altLang="fr-FR" sz="1100" b="0" i="0" dirty="0">
                <a:latin typeface="Comic Sans MS" panose="030F0702030302020204" pitchFamily="66" charset="0"/>
              </a:rPr>
              <a:t>Il peut être justifié, surtout dans un cadre scolaire et à des fins pédagogiques, d’</a:t>
            </a:r>
            <a:r>
              <a:rPr lang="fr-FR" altLang="fr-FR" sz="1100" i="0" dirty="0">
                <a:latin typeface="Comic Sans MS" panose="030F0702030302020204" pitchFamily="66" charset="0"/>
              </a:rPr>
              <a:t>adapter les danses </a:t>
            </a:r>
            <a:r>
              <a:rPr lang="fr-FR" altLang="fr-FR" sz="1100" b="0" i="0" dirty="0">
                <a:latin typeface="Comic Sans MS" panose="030F0702030302020204" pitchFamily="66" charset="0"/>
              </a:rPr>
              <a:t>aux besoins et capacités des élèves.</a:t>
            </a:r>
          </a:p>
          <a:p>
            <a:pPr>
              <a:defRPr/>
            </a:pPr>
            <a:r>
              <a:rPr lang="fr-FR" altLang="fr-FR" sz="1100" b="0" i="0" dirty="0">
                <a:latin typeface="Comic Sans MS" panose="030F0702030302020204" pitchFamily="66" charset="0"/>
              </a:rPr>
              <a:t>Les rôles attribués aux filles et aux garçons ne correspondent pas à une conduite </a:t>
            </a:r>
            <a:r>
              <a:rPr lang="fr-FR" altLang="fr-FR" sz="1100" b="0" i="0" dirty="0" err="1">
                <a:latin typeface="Comic Sans MS" panose="030F0702030302020204" pitchFamily="66" charset="0"/>
              </a:rPr>
              <a:t>genrée</a:t>
            </a:r>
            <a:r>
              <a:rPr lang="fr-FR" altLang="fr-FR" sz="1100" b="0" i="0" dirty="0">
                <a:latin typeface="Comic Sans MS" panose="030F0702030302020204" pitchFamily="66" charset="0"/>
              </a:rPr>
              <a:t>. On peut tout à fait déterminer des danseurs A et des danseurs B à la place de Filles et Garçons.</a:t>
            </a:r>
            <a:endParaRPr lang="fr-FR" altLang="fr-FR" sz="1100" b="0" i="0" dirty="0">
              <a:solidFill>
                <a:srgbClr val="000000"/>
              </a:solidFill>
              <a:latin typeface="Comic Sans MS" panose="030F0702030302020204" pitchFamily="66" charset="0"/>
            </a:endParaRPr>
          </a:p>
          <a:p>
            <a:pPr>
              <a:defRPr/>
            </a:pPr>
            <a:endParaRPr lang="fr-FR" sz="1100" i="0" dirty="0">
              <a:solidFill>
                <a:srgbClr val="000000"/>
              </a:solidFill>
              <a:latin typeface="Comic Sans MS" panose="030F0702030302020204" pitchFamily="66" charset="0"/>
            </a:endParaRPr>
          </a:p>
          <a:p>
            <a:pPr>
              <a:defRPr/>
            </a:pPr>
            <a:r>
              <a:rPr lang="fr-FR" sz="1100" i="0" dirty="0">
                <a:solidFill>
                  <a:srgbClr val="000000"/>
                </a:solidFill>
                <a:latin typeface="Comic Sans MS" panose="030F0702030302020204" pitchFamily="66" charset="0"/>
              </a:rPr>
              <a:t>Comment intégrer une dimension créative aux danses traditionnelles </a:t>
            </a:r>
            <a:r>
              <a:rPr lang="fr-FR" sz="1100" b="0" i="0" dirty="0">
                <a:solidFill>
                  <a:srgbClr val="000000"/>
                </a:solidFill>
                <a:latin typeface="Comic Sans MS" panose="030F0702030302020204" pitchFamily="66" charset="0"/>
              </a:rPr>
              <a:t>:</a:t>
            </a:r>
          </a:p>
          <a:p>
            <a:pPr>
              <a:defRPr/>
            </a:pPr>
            <a:r>
              <a:rPr lang="fr-FR" sz="1100" b="0" i="0" dirty="0">
                <a:solidFill>
                  <a:srgbClr val="000000"/>
                </a:solidFill>
                <a:latin typeface="Comic Sans MS" panose="030F0702030302020204" pitchFamily="66" charset="0"/>
              </a:rPr>
              <a:t> Du point de vue de l’enseignant :</a:t>
            </a:r>
          </a:p>
          <a:p>
            <a:pPr marL="628650" lvl="1" indent="-171450">
              <a:buFont typeface="Arial" panose="020B0604020202020204" pitchFamily="34" charset="0"/>
              <a:buChar char="•"/>
              <a:defRPr/>
            </a:pPr>
            <a:r>
              <a:rPr lang="fr-FR" sz="1100" b="0" i="0" dirty="0">
                <a:solidFill>
                  <a:srgbClr val="000000"/>
                </a:solidFill>
                <a:latin typeface="Comic Sans MS" panose="030F0702030302020204" pitchFamily="66" charset="0"/>
              </a:rPr>
              <a:t>Simplifier puis complexifier une danse afin de proposer une progression</a:t>
            </a:r>
          </a:p>
          <a:p>
            <a:pPr marL="628650" lvl="1" indent="-171450">
              <a:buFont typeface="Arial" panose="020B0604020202020204" pitchFamily="34" charset="0"/>
              <a:buChar char="•"/>
              <a:defRPr/>
            </a:pPr>
            <a:r>
              <a:rPr lang="fr-FR" sz="1100" b="0" i="0" dirty="0">
                <a:solidFill>
                  <a:srgbClr val="000000"/>
                </a:solidFill>
                <a:latin typeface="Comic Sans MS" panose="030F0702030302020204" pitchFamily="66" charset="0"/>
              </a:rPr>
              <a:t>Proposer des situations créatives, jouer, expérimenter, adapter, innover</a:t>
            </a:r>
          </a:p>
          <a:p>
            <a:pPr>
              <a:defRPr/>
            </a:pPr>
            <a:r>
              <a:rPr lang="fr-FR" sz="1100" b="0" i="0" dirty="0">
                <a:solidFill>
                  <a:srgbClr val="000000"/>
                </a:solidFill>
                <a:latin typeface="Comic Sans MS" panose="030F0702030302020204" pitchFamily="66" charset="0"/>
              </a:rPr>
              <a:t> Du point de vue de l’élève :</a:t>
            </a:r>
          </a:p>
          <a:p>
            <a:pPr marL="742950" lvl="1" indent="-285750">
              <a:buFont typeface="Arial" panose="020B0604020202020204" pitchFamily="34" charset="0"/>
              <a:buChar char="•"/>
              <a:defRPr/>
            </a:pPr>
            <a:r>
              <a:rPr lang="fr-FR" sz="1100" b="0" i="0" dirty="0">
                <a:solidFill>
                  <a:srgbClr val="000000"/>
                </a:solidFill>
                <a:latin typeface="Comic Sans MS" panose="030F0702030302020204" pitchFamily="66" charset="0"/>
              </a:rPr>
              <a:t>S’approprier les fondamentaux</a:t>
            </a:r>
          </a:p>
          <a:p>
            <a:pPr marL="742950" lvl="1" indent="-285750">
              <a:buFont typeface="Arial" panose="020B0604020202020204" pitchFamily="34" charset="0"/>
              <a:buChar char="•"/>
              <a:defRPr/>
            </a:pPr>
            <a:r>
              <a:rPr lang="fr-FR" sz="1100" b="0" i="0" dirty="0">
                <a:solidFill>
                  <a:srgbClr val="000000"/>
                </a:solidFill>
                <a:latin typeface="Comic Sans MS" panose="030F0702030302020204" pitchFamily="66" charset="0"/>
              </a:rPr>
              <a:t>Développer l’expression, l’imagination, la créativité et l’interprétation</a:t>
            </a:r>
          </a:p>
          <a:p>
            <a:pPr marL="742950" lvl="1" indent="-285750">
              <a:buFont typeface="Arial" panose="020B0604020202020204" pitchFamily="34" charset="0"/>
              <a:buChar char="•"/>
              <a:defRPr/>
            </a:pPr>
            <a:r>
              <a:rPr lang="fr-FR" sz="1100" b="0" i="0" dirty="0">
                <a:solidFill>
                  <a:srgbClr val="000000"/>
                </a:solidFill>
                <a:latin typeface="Comic Sans MS" panose="030F0702030302020204" pitchFamily="66" charset="0"/>
              </a:rPr>
              <a:t>Faire des propositions chorégraphiques en adéquation avec les cellules rythmiques</a:t>
            </a:r>
          </a:p>
          <a:p>
            <a:pPr>
              <a:defRPr/>
            </a:pPr>
            <a:endParaRPr lang="fr-FR" sz="1100" b="0" i="0" dirty="0">
              <a:solidFill>
                <a:srgbClr val="000000"/>
              </a:solidFill>
              <a:latin typeface="Comic Sans MS" panose="030F0702030302020204" pitchFamily="66" charset="0"/>
            </a:endParaRPr>
          </a:p>
          <a:p>
            <a:pPr>
              <a:defRPr/>
            </a:pPr>
            <a:endParaRPr lang="fr-FR" sz="1100" b="0" i="0" dirty="0">
              <a:solidFill>
                <a:srgbClr val="000000"/>
              </a:solidFill>
              <a:latin typeface="Comic Sans MS" panose="030F0702030302020204" pitchFamily="66" charset="0"/>
            </a:endParaRPr>
          </a:p>
        </p:txBody>
      </p:sp>
      <p:pic>
        <p:nvPicPr>
          <p:cNvPr id="5123" name="Imag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71663" y="4633913"/>
            <a:ext cx="5795962"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950" y="188913"/>
            <a:ext cx="8928100" cy="7002462"/>
          </a:xfrm>
          <a:prstGeom prst="rect">
            <a:avLst/>
          </a:prstGeom>
        </p:spPr>
        <p:txBody>
          <a:bodyPr>
            <a:spAutoFit/>
          </a:bodyPr>
          <a:lstStyle/>
          <a:p>
            <a:pPr>
              <a:defRPr/>
            </a:pPr>
            <a:r>
              <a:rPr lang="fr-FR" sz="1600" i="0" dirty="0">
                <a:solidFill>
                  <a:srgbClr val="000000"/>
                </a:solidFill>
                <a:latin typeface="Comic Sans MS" panose="030F0702030302020204" pitchFamily="66" charset="0"/>
              </a:rPr>
              <a:t>Construire un module d’apprentissage</a:t>
            </a:r>
          </a:p>
          <a:p>
            <a:pPr marL="285750" indent="-285750">
              <a:buFont typeface="Arial" panose="020B0604020202020204" pitchFamily="34" charset="0"/>
              <a:buChar char="•"/>
              <a:defRPr/>
            </a:pPr>
            <a:r>
              <a:rPr lang="fr-FR" sz="1100" i="0" dirty="0">
                <a:solidFill>
                  <a:srgbClr val="000000"/>
                </a:solidFill>
                <a:latin typeface="Comic Sans MS" panose="030F0702030302020204" pitchFamily="66" charset="0"/>
              </a:rPr>
              <a:t>Comme tous les modules EPS 42 présentés sous la forme d’une cible, la présentation des situations n’est pas linéaire ni chronologique. Elles seront utilisées en fonction de choix propres à la classe pour aller vers la situation de référence.  </a:t>
            </a:r>
          </a:p>
          <a:p>
            <a:pPr marL="285750" indent="-285750">
              <a:buFont typeface="Arial" panose="020B0604020202020204" pitchFamily="34" charset="0"/>
              <a:buChar char="•"/>
              <a:defRPr/>
            </a:pPr>
            <a:r>
              <a:rPr lang="fr-FR" sz="1100" b="0" i="0" dirty="0">
                <a:solidFill>
                  <a:srgbClr val="000000"/>
                </a:solidFill>
                <a:latin typeface="Comic Sans MS" panose="030F0702030302020204" pitchFamily="66" charset="0"/>
              </a:rPr>
              <a:t>Prévoir un module de 8 à 15 séances de 30 minutes à 1 heure selon l’âge des enfants, le nombre de danses et le contenu de la séance</a:t>
            </a:r>
          </a:p>
          <a:p>
            <a:pPr marL="285750" indent="-285750">
              <a:buFont typeface="Arial" panose="020B0604020202020204" pitchFamily="34" charset="0"/>
              <a:buChar char="•"/>
              <a:defRPr/>
            </a:pPr>
            <a:r>
              <a:rPr lang="fr-FR" sz="1100" b="0" i="0" dirty="0">
                <a:solidFill>
                  <a:srgbClr val="000000"/>
                </a:solidFill>
                <a:latin typeface="Comic Sans MS" panose="030F0702030302020204" pitchFamily="66" charset="0"/>
              </a:rPr>
              <a:t>Une progression dans l’apprentissage permettra aux élèves d’intégrer et enchaîner tous les éléments qui composent une danse à l’aide des situations proposées</a:t>
            </a:r>
          </a:p>
          <a:p>
            <a:pPr marL="285750" indent="-285750">
              <a:buFont typeface="Arial" panose="020B0604020202020204" pitchFamily="34" charset="0"/>
              <a:buChar char="•"/>
              <a:defRPr/>
            </a:pPr>
            <a:r>
              <a:rPr lang="fr-FR" sz="1100" b="0" i="0" dirty="0">
                <a:solidFill>
                  <a:srgbClr val="000000"/>
                </a:solidFill>
                <a:latin typeface="Comic Sans MS" panose="030F0702030302020204" pitchFamily="66" charset="0"/>
              </a:rPr>
              <a:t>Le choix de telle ou telle danse peut être guidé par la difficulté indiquée approximativement avec le nombre d’étoiles correspondant</a:t>
            </a:r>
          </a:p>
          <a:p>
            <a:pPr marL="285750" indent="-285750">
              <a:buFont typeface="Arial" panose="020B0604020202020204" pitchFamily="34" charset="0"/>
              <a:buChar char="•"/>
              <a:defRPr/>
            </a:pPr>
            <a:r>
              <a:rPr lang="fr-FR" sz="1100" b="0" i="0" dirty="0">
                <a:latin typeface="Comic Sans MS" panose="030F0702030302020204" pitchFamily="66" charset="0"/>
              </a:rPr>
              <a:t>Ce module pourrait conduire à l’organisation d’un bal à l’école avec l’invitation d’autres classes, d’autres écoles et / ou des parents…</a:t>
            </a:r>
          </a:p>
          <a:p>
            <a:pPr>
              <a:defRPr/>
            </a:pPr>
            <a:endParaRPr lang="fr-FR" sz="1600" i="0" dirty="0">
              <a:solidFill>
                <a:srgbClr val="000000"/>
              </a:solidFill>
              <a:latin typeface="Comic Sans MS" panose="030F0702030302020204" pitchFamily="66" charset="0"/>
            </a:endParaRPr>
          </a:p>
          <a:p>
            <a:pPr>
              <a:defRPr/>
            </a:pPr>
            <a:r>
              <a:rPr lang="fr-FR" sz="1600" i="0" dirty="0">
                <a:solidFill>
                  <a:srgbClr val="000000"/>
                </a:solidFill>
                <a:latin typeface="Comic Sans MS" panose="030F0702030302020204" pitchFamily="66" charset="0"/>
              </a:rPr>
              <a:t>Démarrer et conduire une séance</a:t>
            </a:r>
          </a:p>
          <a:p>
            <a:pPr marL="171450" indent="-171450">
              <a:buFont typeface="Arial" panose="020B0604020202020204" pitchFamily="34" charset="0"/>
              <a:buChar char="•"/>
              <a:defRPr/>
            </a:pPr>
            <a:r>
              <a:rPr lang="fr-FR" sz="1100" b="0" i="0" dirty="0">
                <a:solidFill>
                  <a:srgbClr val="000000"/>
                </a:solidFill>
                <a:latin typeface="Comic Sans MS" panose="030F0702030302020204" pitchFamily="66" charset="0"/>
              </a:rPr>
              <a:t>La séance de danse étant une vraie séance d’EPS, un temps réel d’activité sera envisagé</a:t>
            </a:r>
          </a:p>
          <a:p>
            <a:pPr marL="171450" indent="-171450">
              <a:buFont typeface="Arial" panose="020B0604020202020204" pitchFamily="34" charset="0"/>
              <a:buChar char="•"/>
              <a:defRPr/>
            </a:pPr>
            <a:r>
              <a:rPr lang="fr-FR" sz="1100" b="0" i="0" dirty="0">
                <a:solidFill>
                  <a:srgbClr val="000000"/>
                </a:solidFill>
                <a:latin typeface="Comic Sans MS" panose="030F0702030302020204" pitchFamily="66" charset="0"/>
              </a:rPr>
              <a:t>La préparation et l’exploitation de celle-ci (avant et après séance) pourront être réalisées en classe, intégrant une approche </a:t>
            </a:r>
            <a:r>
              <a:rPr lang="fr-FR" sz="1100" b="0" i="0" dirty="0" err="1">
                <a:solidFill>
                  <a:srgbClr val="000000"/>
                </a:solidFill>
                <a:latin typeface="Comic Sans MS" panose="030F0702030302020204" pitchFamily="66" charset="0"/>
              </a:rPr>
              <a:t>pluri-disciplinaires</a:t>
            </a:r>
            <a:r>
              <a:rPr lang="fr-FR" sz="1100" b="0" i="0" dirty="0">
                <a:solidFill>
                  <a:srgbClr val="000000"/>
                </a:solidFill>
                <a:latin typeface="Comic Sans MS" panose="030F0702030302020204" pitchFamily="66" charset="0"/>
              </a:rPr>
              <a:t> en faisant participer les élèves : </a:t>
            </a:r>
          </a:p>
          <a:p>
            <a:pPr marL="628650" lvl="1" indent="-171450">
              <a:buFont typeface="Arial" panose="020B0604020202020204" pitchFamily="34" charset="0"/>
              <a:buChar char="•"/>
              <a:defRPr/>
            </a:pPr>
            <a:r>
              <a:rPr lang="fr-FR" sz="1100" b="0" i="0" dirty="0">
                <a:solidFill>
                  <a:srgbClr val="000000"/>
                </a:solidFill>
                <a:latin typeface="Comic Sans MS" panose="030F0702030302020204" pitchFamily="66" charset="0"/>
              </a:rPr>
              <a:t>Rappel de la séance précédente</a:t>
            </a:r>
          </a:p>
          <a:p>
            <a:pPr marL="628650" lvl="1" indent="-171450">
              <a:buFont typeface="Arial" panose="020B0604020202020204" pitchFamily="34" charset="0"/>
              <a:buChar char="•"/>
              <a:defRPr/>
            </a:pPr>
            <a:r>
              <a:rPr lang="fr-FR" sz="1100" b="0" i="0" dirty="0">
                <a:solidFill>
                  <a:srgbClr val="000000"/>
                </a:solidFill>
                <a:latin typeface="Comic Sans MS" panose="030F0702030302020204" pitchFamily="66" charset="0"/>
              </a:rPr>
              <a:t>Présentation de séance</a:t>
            </a:r>
          </a:p>
          <a:p>
            <a:pPr marL="628650" lvl="1" indent="-171450">
              <a:buFont typeface="Arial" panose="020B0604020202020204" pitchFamily="34" charset="0"/>
              <a:buChar char="•"/>
              <a:defRPr/>
            </a:pPr>
            <a:r>
              <a:rPr lang="fr-FR" sz="1100" b="0" i="0" dirty="0">
                <a:solidFill>
                  <a:srgbClr val="000000"/>
                </a:solidFill>
                <a:latin typeface="Comic Sans MS" panose="030F0702030302020204" pitchFamily="66" charset="0"/>
              </a:rPr>
              <a:t>Répartition des groupes, duos</a:t>
            </a:r>
          </a:p>
          <a:p>
            <a:pPr marL="628650" lvl="1" indent="-171450">
              <a:buFont typeface="Arial" panose="020B0604020202020204" pitchFamily="34" charset="0"/>
              <a:buChar char="•"/>
              <a:defRPr/>
            </a:pPr>
            <a:r>
              <a:rPr lang="fr-FR" sz="1100" b="0" i="0" dirty="0">
                <a:solidFill>
                  <a:srgbClr val="000000"/>
                </a:solidFill>
                <a:latin typeface="Comic Sans MS" panose="030F0702030302020204" pitchFamily="66" charset="0"/>
              </a:rPr>
              <a:t>Découverte musicale (instrumentée ou chantée) en repérant les changements, les phrases musicales</a:t>
            </a:r>
          </a:p>
          <a:p>
            <a:pPr marL="628650" lvl="1" indent="-171450">
              <a:buFont typeface="Arial" panose="020B0604020202020204" pitchFamily="34" charset="0"/>
              <a:buChar char="•"/>
              <a:defRPr/>
            </a:pPr>
            <a:r>
              <a:rPr lang="fr-FR" sz="1100" b="0" i="0" dirty="0">
                <a:solidFill>
                  <a:srgbClr val="000000"/>
                </a:solidFill>
                <a:latin typeface="Comic Sans MS" panose="030F0702030302020204" pitchFamily="66" charset="0"/>
              </a:rPr>
              <a:t>La séance une fois terminée pourra donner lieu à une exploitation culturelle (verbalisation, vocabulaire, chronologie…)</a:t>
            </a:r>
          </a:p>
          <a:p>
            <a:pPr marL="171450" indent="-171450">
              <a:buFont typeface="Arial" panose="020B0604020202020204" pitchFamily="34" charset="0"/>
              <a:buChar char="•"/>
              <a:defRPr/>
            </a:pPr>
            <a:r>
              <a:rPr lang="fr-FR" sz="1100" b="0" i="0" dirty="0">
                <a:solidFill>
                  <a:srgbClr val="000000"/>
                </a:solidFill>
                <a:latin typeface="Comic Sans MS" panose="030F0702030302020204" pitchFamily="66" charset="0"/>
              </a:rPr>
              <a:t>La mise en danse est un moment essentiel qui permet de mettre les élèves en confiance, de préparer le corps, d’éveiller la concentration et d’instaurer un climat favorable aux apprentissages. Différents déplacements collectifs pourront être proposés : en farandoles, en chaînes, en cercle. Les pas pourront être abordés individuellement.</a:t>
            </a:r>
          </a:p>
          <a:p>
            <a:pPr marL="171450" indent="-171450">
              <a:buFont typeface="Arial" panose="020B0604020202020204" pitchFamily="34" charset="0"/>
              <a:buChar char="•"/>
              <a:defRPr/>
            </a:pPr>
            <a:r>
              <a:rPr lang="fr-FR" sz="1100" b="0" i="0" dirty="0">
                <a:solidFill>
                  <a:srgbClr val="000000"/>
                </a:solidFill>
                <a:latin typeface="Comic Sans MS" panose="030F0702030302020204" pitchFamily="66" charset="0"/>
              </a:rPr>
              <a:t>Le corps de séance consiste à l’apprentissage de la danse codée proprement dite. Une progression sera respectée, de danses faciles à plus difficiles pour aller vers des transformations et la création</a:t>
            </a:r>
          </a:p>
          <a:p>
            <a:pPr marL="171450" indent="-171450">
              <a:buFont typeface="Arial" panose="020B0604020202020204" pitchFamily="34" charset="0"/>
              <a:buChar char="•"/>
              <a:defRPr/>
            </a:pPr>
            <a:r>
              <a:rPr lang="fr-FR" sz="1100" b="0" i="0" dirty="0">
                <a:solidFill>
                  <a:srgbClr val="000000"/>
                </a:solidFill>
                <a:latin typeface="Comic Sans MS" panose="030F0702030302020204" pitchFamily="66" charset="0"/>
              </a:rPr>
              <a:t>Des temps seront prévus pour montrer et regarder en plaçant les élèves en posture de danseurs, de spectateurs et d’observateurs. L’observation participe aux apprentissages et permet de regarder l’autre avec respect, attention et bienveillance, favorisant de ce fait la posture de spectateur au sens large</a:t>
            </a:r>
          </a:p>
          <a:p>
            <a:pPr marL="171450" indent="-171450">
              <a:buFont typeface="Arial" panose="020B0604020202020204" pitchFamily="34" charset="0"/>
              <a:buChar char="•"/>
              <a:defRPr/>
            </a:pPr>
            <a:endParaRPr lang="fr-FR" sz="1100" b="0" i="0" dirty="0">
              <a:solidFill>
                <a:srgbClr val="000000"/>
              </a:solidFill>
              <a:latin typeface="Comic Sans MS" panose="030F0702030302020204" pitchFamily="66" charset="0"/>
            </a:endParaRPr>
          </a:p>
          <a:p>
            <a:pPr>
              <a:defRPr/>
            </a:pPr>
            <a:r>
              <a:rPr lang="fr-FR" sz="1600" i="0" dirty="0">
                <a:solidFill>
                  <a:srgbClr val="000000"/>
                </a:solidFill>
                <a:latin typeface="Comic Sans MS" panose="030F0702030302020204" pitchFamily="66" charset="0"/>
              </a:rPr>
              <a:t>Le rôle de l’enseignant</a:t>
            </a:r>
          </a:p>
          <a:p>
            <a:pPr>
              <a:defRPr/>
            </a:pPr>
            <a:r>
              <a:rPr lang="fr-FR" sz="1100" b="0" i="0" dirty="0">
                <a:solidFill>
                  <a:srgbClr val="000000"/>
                </a:solidFill>
                <a:latin typeface="Comic Sans MS" panose="030F0702030302020204" pitchFamily="66" charset="0"/>
              </a:rPr>
              <a:t>- Créer un climat de confiance, donner l’envie de danser, stimuler. </a:t>
            </a:r>
          </a:p>
          <a:p>
            <a:pPr>
              <a:defRPr/>
            </a:pPr>
            <a:r>
              <a:rPr lang="fr-FR" sz="1100" b="0" i="0" dirty="0">
                <a:solidFill>
                  <a:srgbClr val="000000"/>
                </a:solidFill>
                <a:latin typeface="Comic Sans MS" panose="030F0702030302020204" pitchFamily="66" charset="0"/>
              </a:rPr>
              <a:t>- Favoriser un apprentissage par imitation. Après de courtes explications, faire entrer rapidement dans la danse puis apporter progressivement les précisions nécessaires. </a:t>
            </a:r>
          </a:p>
          <a:p>
            <a:pPr>
              <a:defRPr/>
            </a:pPr>
            <a:r>
              <a:rPr lang="fr-FR" sz="1100" b="0" i="0" dirty="0">
                <a:solidFill>
                  <a:srgbClr val="000000"/>
                </a:solidFill>
                <a:latin typeface="Comic Sans MS" panose="030F0702030302020204" pitchFamily="66" charset="0"/>
              </a:rPr>
              <a:t>- Adapter et ajuster les propositions pédagogiques en fonction des réponses des élèves, mettre en place si nécessaire des situations de remédiation. </a:t>
            </a:r>
          </a:p>
          <a:p>
            <a:pPr>
              <a:defRPr/>
            </a:pPr>
            <a:r>
              <a:rPr lang="fr-FR" sz="1100" b="0" i="0" dirty="0">
                <a:solidFill>
                  <a:srgbClr val="000000"/>
                </a:solidFill>
                <a:latin typeface="Comic Sans MS" panose="030F0702030302020204" pitchFamily="66" charset="0"/>
              </a:rPr>
              <a:t>-  Conduire les élèves à s’écouter, se regarder, se toucher avec attention et respect. </a:t>
            </a:r>
          </a:p>
          <a:p>
            <a:pPr>
              <a:defRPr/>
            </a:pPr>
            <a:endParaRPr lang="fr-FR" sz="1100" b="0" i="0" dirty="0">
              <a:solidFill>
                <a:srgbClr val="000000"/>
              </a:solidFill>
              <a:latin typeface="Comic Sans MS" panose="030F0702030302020204" pitchFamily="66" charset="0"/>
            </a:endParaRPr>
          </a:p>
          <a:p>
            <a:pPr>
              <a:defRPr/>
            </a:pPr>
            <a:endParaRPr lang="fr-FR" sz="1100" b="0" i="0" dirty="0">
              <a:solidFill>
                <a:srgbClr val="000000"/>
              </a:solidFill>
              <a:latin typeface="Comic Sans MS" panose="030F0702030302020204" pitchFamily="66" charset="0"/>
            </a:endParaRPr>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71"/>
          <p:cNvGrpSpPr>
            <a:grpSpLocks/>
          </p:cNvGrpSpPr>
          <p:nvPr/>
        </p:nvGrpSpPr>
        <p:grpSpPr bwMode="auto">
          <a:xfrm>
            <a:off x="-282575" y="-1444625"/>
            <a:ext cx="9072563" cy="8897938"/>
            <a:chOff x="-1713" y="567"/>
            <a:chExt cx="14400" cy="14580"/>
          </a:xfrm>
        </p:grpSpPr>
        <p:sp>
          <p:nvSpPr>
            <p:cNvPr id="2" name="Oval 72"/>
            <p:cNvSpPr>
              <a:spLocks noChangeArrowheads="1"/>
            </p:cNvSpPr>
            <p:nvPr/>
          </p:nvSpPr>
          <p:spPr bwMode="auto">
            <a:xfrm>
              <a:off x="-1713" y="567"/>
              <a:ext cx="14400" cy="14580"/>
            </a:xfrm>
            <a:prstGeom prst="ellipse">
              <a:avLst/>
            </a:prstGeom>
            <a:solidFill>
              <a:schemeClr val="bg1">
                <a:lumMod val="85000"/>
              </a:schemeClr>
            </a:solidFill>
            <a:ln w="9525">
              <a:noFill/>
              <a:round/>
              <a:headEnd/>
              <a:tailEnd/>
            </a:ln>
          </p:spPr>
          <p:txBody>
            <a:bodyPr/>
            <a:lstStyle/>
            <a:p>
              <a:pPr eaLnBrk="1" hangingPunct="1">
                <a:defRPr/>
              </a:pPr>
              <a:endParaRPr lang="fr-FR">
                <a:latin typeface="Arial" charset="0"/>
                <a:cs typeface="Arial" charset="0"/>
              </a:endParaRPr>
            </a:p>
          </p:txBody>
        </p:sp>
        <p:sp>
          <p:nvSpPr>
            <p:cNvPr id="3" name="Oval 73"/>
            <p:cNvSpPr>
              <a:spLocks noChangeArrowheads="1"/>
            </p:cNvSpPr>
            <p:nvPr/>
          </p:nvSpPr>
          <p:spPr bwMode="auto">
            <a:xfrm>
              <a:off x="-166" y="2255"/>
              <a:ext cx="11160" cy="11159"/>
            </a:xfrm>
            <a:prstGeom prst="ellipse">
              <a:avLst/>
            </a:prstGeom>
            <a:solidFill>
              <a:schemeClr val="bg1">
                <a:lumMod val="75000"/>
              </a:schemeClr>
            </a:solidFill>
            <a:ln w="9525">
              <a:noFill/>
              <a:round/>
              <a:headEnd/>
              <a:tailEnd/>
            </a:ln>
          </p:spPr>
          <p:txBody>
            <a:bodyPr/>
            <a:lstStyle/>
            <a:p>
              <a:pPr eaLnBrk="1" hangingPunct="1">
                <a:defRPr/>
              </a:pPr>
              <a:endParaRPr lang="fr-FR">
                <a:latin typeface="Arial" charset="0"/>
                <a:cs typeface="Arial" charset="0"/>
              </a:endParaRPr>
            </a:p>
          </p:txBody>
        </p:sp>
        <p:sp>
          <p:nvSpPr>
            <p:cNvPr id="4" name="Oval 74"/>
            <p:cNvSpPr>
              <a:spLocks noChangeArrowheads="1"/>
            </p:cNvSpPr>
            <p:nvPr/>
          </p:nvSpPr>
          <p:spPr bwMode="auto">
            <a:xfrm>
              <a:off x="1479" y="3795"/>
              <a:ext cx="8040" cy="8100"/>
            </a:xfrm>
            <a:prstGeom prst="ellipse">
              <a:avLst/>
            </a:prstGeom>
            <a:solidFill>
              <a:schemeClr val="bg1">
                <a:lumMod val="65000"/>
              </a:schemeClr>
            </a:solidFill>
            <a:ln w="9525">
              <a:noFill/>
              <a:round/>
              <a:headEnd/>
              <a:tailEnd/>
            </a:ln>
          </p:spPr>
          <p:txBody>
            <a:bodyPr/>
            <a:lstStyle/>
            <a:p>
              <a:pPr eaLnBrk="1" hangingPunct="1">
                <a:defRPr/>
              </a:pPr>
              <a:endParaRPr lang="fr-FR">
                <a:latin typeface="Arial" charset="0"/>
                <a:cs typeface="Arial" charset="0"/>
              </a:endParaRPr>
            </a:p>
          </p:txBody>
        </p:sp>
        <p:sp>
          <p:nvSpPr>
            <p:cNvPr id="5" name="Oval 75"/>
            <p:cNvSpPr>
              <a:spLocks noChangeArrowheads="1"/>
            </p:cNvSpPr>
            <p:nvPr/>
          </p:nvSpPr>
          <p:spPr bwMode="auto">
            <a:xfrm>
              <a:off x="3039" y="5416"/>
              <a:ext cx="4921" cy="4859"/>
            </a:xfrm>
            <a:prstGeom prst="ellipse">
              <a:avLst/>
            </a:prstGeom>
            <a:solidFill>
              <a:schemeClr val="bg1">
                <a:lumMod val="50000"/>
              </a:schemeClr>
            </a:solidFill>
            <a:ln w="9525">
              <a:noFill/>
              <a:round/>
              <a:headEnd/>
              <a:tailEnd/>
            </a:ln>
          </p:spPr>
          <p:txBody>
            <a:bodyPr/>
            <a:lstStyle/>
            <a:p>
              <a:pPr eaLnBrk="1" hangingPunct="1">
                <a:defRPr/>
              </a:pPr>
              <a:endParaRPr lang="fr-FR">
                <a:latin typeface="Arial" charset="0"/>
                <a:cs typeface="Arial" charset="0"/>
              </a:endParaRPr>
            </a:p>
          </p:txBody>
        </p:sp>
        <p:sp>
          <p:nvSpPr>
            <p:cNvPr id="7228" name="Oval 76"/>
            <p:cNvSpPr>
              <a:spLocks noChangeArrowheads="1"/>
            </p:cNvSpPr>
            <p:nvPr/>
          </p:nvSpPr>
          <p:spPr bwMode="auto">
            <a:xfrm>
              <a:off x="4359" y="6674"/>
              <a:ext cx="2400" cy="2340"/>
            </a:xfrm>
            <a:prstGeom prst="ellipse">
              <a:avLst/>
            </a:prstGeom>
            <a:solidFill>
              <a:srgbClr val="CC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400"/>
            </a:p>
          </p:txBody>
        </p:sp>
      </p:grpSp>
      <p:sp>
        <p:nvSpPr>
          <p:cNvPr id="7171" name="Text Box 4"/>
          <p:cNvSpPr txBox="1">
            <a:spLocks noChangeArrowheads="1"/>
          </p:cNvSpPr>
          <p:nvPr/>
        </p:nvSpPr>
        <p:spPr bwMode="auto">
          <a:xfrm>
            <a:off x="1763713" y="0"/>
            <a:ext cx="5903912" cy="428625"/>
          </a:xfrm>
          <a:prstGeom prst="rect">
            <a:avLst/>
          </a:prstGeom>
          <a:solidFill>
            <a:schemeClr val="bg1">
              <a:lumMod val="95000"/>
            </a:schemeClr>
          </a:solidFill>
          <a:ln w="57150">
            <a:noFill/>
            <a:miter lim="800000"/>
            <a:headEnd/>
            <a:tailEnd/>
          </a:ln>
        </p:spPr>
        <p:txBody>
          <a:bodyPr/>
          <a:lstStyle/>
          <a:p>
            <a:pPr algn="ctr" eaLnBrk="1" hangingPunct="1">
              <a:defRPr/>
            </a:pPr>
            <a:r>
              <a:rPr lang="fr-FR" b="0" dirty="0">
                <a:latin typeface="Calibri" pitchFamily="34" charset="0"/>
                <a:cs typeface="Arial" charset="0"/>
              </a:rPr>
              <a:t>Les situations  d’apprentissage</a:t>
            </a:r>
            <a:endParaRPr lang="fr-FR" b="0" dirty="0">
              <a:latin typeface="Arial" charset="0"/>
              <a:cs typeface="Arial" charset="0"/>
            </a:endParaRPr>
          </a:p>
        </p:txBody>
      </p:sp>
      <p:sp>
        <p:nvSpPr>
          <p:cNvPr id="7172" name="Text Box 56"/>
          <p:cNvSpPr txBox="1">
            <a:spLocks noChangeArrowheads="1"/>
          </p:cNvSpPr>
          <p:nvPr/>
        </p:nvSpPr>
        <p:spPr bwMode="auto">
          <a:xfrm>
            <a:off x="5572125" y="6143625"/>
            <a:ext cx="3571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800" b="0" i="0">
                <a:solidFill>
                  <a:schemeClr val="folHlink"/>
                </a:solidFill>
                <a:latin typeface="Jokerman" panose="04090605060D06020702" pitchFamily="82" charset="0"/>
                <a:hlinkClick r:id="rId2" action="ppaction://hlinksldjump"/>
              </a:rPr>
              <a:t>RETOUR </a:t>
            </a:r>
            <a:r>
              <a:rPr lang="fr-FR" altLang="fr-FR" sz="1200" b="0" i="0">
                <a:solidFill>
                  <a:schemeClr val="folHlink"/>
                </a:solidFill>
                <a:latin typeface="Jokerman" panose="04090605060D06020702" pitchFamily="82" charset="0"/>
                <a:hlinkClick r:id="rId2" action="ppaction://hlinksldjump"/>
              </a:rPr>
              <a:t>vers la présentation du module</a:t>
            </a:r>
            <a:endParaRPr lang="fr-FR" altLang="fr-FR" sz="1200" b="0" i="0">
              <a:solidFill>
                <a:schemeClr val="folHlink"/>
              </a:solidFill>
              <a:latin typeface="Jokerman" panose="04090605060D06020702" pitchFamily="82" charset="0"/>
            </a:endParaRPr>
          </a:p>
        </p:txBody>
      </p:sp>
      <p:sp>
        <p:nvSpPr>
          <p:cNvPr id="7173" name="Text Box 89"/>
          <p:cNvSpPr txBox="1">
            <a:spLocks noChangeArrowheads="1"/>
          </p:cNvSpPr>
          <p:nvPr/>
        </p:nvSpPr>
        <p:spPr bwMode="auto">
          <a:xfrm>
            <a:off x="285750" y="4929188"/>
            <a:ext cx="1657350" cy="194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000" b="0"/>
              <a:t>Situation de référence</a:t>
            </a:r>
          </a:p>
          <a:p>
            <a:pPr eaLnBrk="1" hangingPunct="1">
              <a:spcBef>
                <a:spcPct val="50000"/>
              </a:spcBef>
              <a:buFontTx/>
              <a:buNone/>
            </a:pPr>
            <a:endParaRPr lang="fr-FR" altLang="fr-FR" sz="1000" b="0"/>
          </a:p>
          <a:p>
            <a:pPr eaLnBrk="1" hangingPunct="1">
              <a:spcBef>
                <a:spcPct val="50000"/>
              </a:spcBef>
              <a:buFontTx/>
              <a:buNone/>
            </a:pPr>
            <a:r>
              <a:rPr lang="fr-FR" altLang="fr-FR" sz="1000" b="0"/>
              <a:t>Situation proche de la situation de référence</a:t>
            </a:r>
          </a:p>
          <a:p>
            <a:pPr eaLnBrk="1" hangingPunct="1">
              <a:spcBef>
                <a:spcPct val="50000"/>
              </a:spcBef>
              <a:buFontTx/>
              <a:buNone/>
            </a:pPr>
            <a:endParaRPr lang="fr-FR" altLang="fr-FR" sz="700" b="0"/>
          </a:p>
          <a:p>
            <a:pPr eaLnBrk="1" hangingPunct="1">
              <a:spcBef>
                <a:spcPct val="50000"/>
              </a:spcBef>
              <a:buFontTx/>
              <a:buNone/>
            </a:pPr>
            <a:r>
              <a:rPr lang="fr-FR" altLang="fr-FR" sz="1000" b="0"/>
              <a:t>Situation décontextualisée</a:t>
            </a:r>
          </a:p>
          <a:p>
            <a:pPr eaLnBrk="1" hangingPunct="1">
              <a:spcBef>
                <a:spcPct val="50000"/>
              </a:spcBef>
              <a:buFontTx/>
              <a:buNone/>
            </a:pPr>
            <a:endParaRPr lang="fr-FR" altLang="fr-FR" sz="500" b="0"/>
          </a:p>
          <a:p>
            <a:pPr eaLnBrk="1" hangingPunct="1">
              <a:spcBef>
                <a:spcPct val="50000"/>
              </a:spcBef>
              <a:buFontTx/>
              <a:buNone/>
            </a:pPr>
            <a:r>
              <a:rPr lang="fr-FR" altLang="fr-FR" sz="1000" b="0"/>
              <a:t>Atelier </a:t>
            </a:r>
          </a:p>
          <a:p>
            <a:pPr eaLnBrk="1" hangingPunct="1">
              <a:spcBef>
                <a:spcPct val="50000"/>
              </a:spcBef>
              <a:buFontTx/>
              <a:buNone/>
            </a:pPr>
            <a:endParaRPr lang="fr-FR" altLang="fr-FR" sz="1200" b="0" i="0"/>
          </a:p>
        </p:txBody>
      </p:sp>
      <p:grpSp>
        <p:nvGrpSpPr>
          <p:cNvPr id="7174" name="Group 100"/>
          <p:cNvGrpSpPr>
            <a:grpSpLocks/>
          </p:cNvGrpSpPr>
          <p:nvPr/>
        </p:nvGrpSpPr>
        <p:grpSpPr bwMode="auto">
          <a:xfrm>
            <a:off x="0" y="4929188"/>
            <a:ext cx="214313" cy="1730375"/>
            <a:chOff x="884" y="2704"/>
            <a:chExt cx="136" cy="1315"/>
          </a:xfrm>
        </p:grpSpPr>
        <p:sp>
          <p:nvSpPr>
            <p:cNvPr id="7220" name="Rectangle 90"/>
            <p:cNvSpPr>
              <a:spLocks noChangeArrowheads="1"/>
            </p:cNvSpPr>
            <p:nvPr/>
          </p:nvSpPr>
          <p:spPr bwMode="auto">
            <a:xfrm>
              <a:off x="884" y="2704"/>
              <a:ext cx="136" cy="318"/>
            </a:xfrm>
            <a:prstGeom prst="rect">
              <a:avLst/>
            </a:prstGeom>
            <a:solidFill>
              <a:srgbClr val="F02510"/>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400"/>
            </a:p>
          </p:txBody>
        </p:sp>
        <p:sp>
          <p:nvSpPr>
            <p:cNvPr id="7221" name="Rectangle 91"/>
            <p:cNvSpPr>
              <a:spLocks noChangeArrowheads="1"/>
            </p:cNvSpPr>
            <p:nvPr/>
          </p:nvSpPr>
          <p:spPr bwMode="auto">
            <a:xfrm>
              <a:off x="884" y="3022"/>
              <a:ext cx="136" cy="317"/>
            </a:xfrm>
            <a:prstGeom prst="rect">
              <a:avLst/>
            </a:prstGeom>
            <a:solidFill>
              <a:srgbClr val="FD5003"/>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400"/>
            </a:p>
          </p:txBody>
        </p:sp>
        <p:sp>
          <p:nvSpPr>
            <p:cNvPr id="7222" name="Rectangle 92"/>
            <p:cNvSpPr>
              <a:spLocks noChangeArrowheads="1"/>
            </p:cNvSpPr>
            <p:nvPr/>
          </p:nvSpPr>
          <p:spPr bwMode="auto">
            <a:xfrm>
              <a:off x="884" y="3339"/>
              <a:ext cx="136" cy="363"/>
            </a:xfrm>
            <a:prstGeom prst="rect">
              <a:avLst/>
            </a:prstGeom>
            <a:solidFill>
              <a:srgbClr val="FF9900"/>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400"/>
            </a:p>
          </p:txBody>
        </p:sp>
        <p:sp>
          <p:nvSpPr>
            <p:cNvPr id="7223" name="Rectangle 93"/>
            <p:cNvSpPr>
              <a:spLocks noChangeArrowheads="1"/>
            </p:cNvSpPr>
            <p:nvPr/>
          </p:nvSpPr>
          <p:spPr bwMode="auto">
            <a:xfrm>
              <a:off x="884" y="3702"/>
              <a:ext cx="136" cy="317"/>
            </a:xfrm>
            <a:prstGeom prst="rect">
              <a:avLst/>
            </a:prstGeom>
            <a:solidFill>
              <a:srgbClr val="FFCC00"/>
            </a:solidFill>
            <a:ln w="9525" algn="ctr">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400"/>
            </a:p>
          </p:txBody>
        </p:sp>
      </p:grpSp>
      <p:grpSp>
        <p:nvGrpSpPr>
          <p:cNvPr id="7175" name="Group 47"/>
          <p:cNvGrpSpPr>
            <a:grpSpLocks/>
          </p:cNvGrpSpPr>
          <p:nvPr/>
        </p:nvGrpSpPr>
        <p:grpSpPr bwMode="auto">
          <a:xfrm>
            <a:off x="6948488" y="3573463"/>
            <a:ext cx="1944687" cy="1485900"/>
            <a:chOff x="340" y="1099"/>
            <a:chExt cx="1035" cy="936"/>
          </a:xfrm>
        </p:grpSpPr>
        <p:sp>
          <p:nvSpPr>
            <p:cNvPr id="7218" name="Oval 13"/>
            <p:cNvSpPr>
              <a:spLocks noChangeArrowheads="1"/>
            </p:cNvSpPr>
            <p:nvPr/>
          </p:nvSpPr>
          <p:spPr bwMode="auto">
            <a:xfrm>
              <a:off x="420" y="1099"/>
              <a:ext cx="936" cy="936"/>
            </a:xfrm>
            <a:prstGeom prst="ellipse">
              <a:avLst/>
            </a:prstGeom>
            <a:solidFill>
              <a:srgbClr val="FFCC00"/>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400"/>
            </a:p>
          </p:txBody>
        </p:sp>
        <p:sp>
          <p:nvSpPr>
            <p:cNvPr id="7219" name="Text Box 47"/>
            <p:cNvSpPr txBox="1">
              <a:spLocks noChangeArrowheads="1"/>
            </p:cNvSpPr>
            <p:nvPr/>
          </p:nvSpPr>
          <p:spPr bwMode="auto">
            <a:xfrm>
              <a:off x="340" y="1389"/>
              <a:ext cx="1035"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fr-FR" altLang="fr-FR" sz="1400" i="0" u="sng">
                  <a:solidFill>
                    <a:schemeClr val="accent2"/>
                  </a:solidFill>
                  <a:hlinkClick r:id="rId3" action="ppaction://hlinksldjump"/>
                </a:rPr>
                <a:t>Le pas de bourrée</a:t>
              </a:r>
              <a:endParaRPr lang="fr-FR" altLang="fr-FR" sz="1400" i="0" u="sng">
                <a:solidFill>
                  <a:schemeClr val="accent2"/>
                </a:solidFill>
              </a:endParaRPr>
            </a:p>
          </p:txBody>
        </p:sp>
      </p:grpSp>
      <p:sp>
        <p:nvSpPr>
          <p:cNvPr id="7176" name="Oval 13"/>
          <p:cNvSpPr>
            <a:spLocks noChangeArrowheads="1"/>
          </p:cNvSpPr>
          <p:nvPr/>
        </p:nvSpPr>
        <p:spPr bwMode="auto">
          <a:xfrm>
            <a:off x="7164388" y="692150"/>
            <a:ext cx="1465262" cy="1365250"/>
          </a:xfrm>
          <a:prstGeom prst="ellipse">
            <a:avLst/>
          </a:prstGeom>
          <a:solidFill>
            <a:schemeClr val="accent1"/>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400"/>
          </a:p>
        </p:txBody>
      </p:sp>
      <p:sp>
        <p:nvSpPr>
          <p:cNvPr id="7177" name="Text Box 47"/>
          <p:cNvSpPr txBox="1">
            <a:spLocks noChangeArrowheads="1"/>
          </p:cNvSpPr>
          <p:nvPr/>
        </p:nvSpPr>
        <p:spPr bwMode="auto">
          <a:xfrm>
            <a:off x="7235825" y="981075"/>
            <a:ext cx="135731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fr-FR" altLang="fr-FR" sz="1600" b="0" i="0">
                <a:solidFill>
                  <a:schemeClr val="accent2"/>
                </a:solidFill>
                <a:hlinkClick r:id="rId4" action="ppaction://hlinksldjump"/>
              </a:rPr>
              <a:t>Situations d’entrée en danse</a:t>
            </a:r>
            <a:endParaRPr lang="fr-FR" altLang="fr-FR" sz="1600" b="0" i="0">
              <a:solidFill>
                <a:schemeClr val="accent2"/>
              </a:solidFill>
            </a:endParaRPr>
          </a:p>
        </p:txBody>
      </p:sp>
      <p:grpSp>
        <p:nvGrpSpPr>
          <p:cNvPr id="10" name="Group 77"/>
          <p:cNvGrpSpPr>
            <a:grpSpLocks/>
          </p:cNvGrpSpPr>
          <p:nvPr/>
        </p:nvGrpSpPr>
        <p:grpSpPr bwMode="auto">
          <a:xfrm>
            <a:off x="3168395" y="4187825"/>
            <a:ext cx="1643062" cy="1495425"/>
            <a:chOff x="1927" y="1434"/>
            <a:chExt cx="1728" cy="1656"/>
          </a:xfrm>
          <a:solidFill>
            <a:srgbClr val="FD5003"/>
          </a:solidFill>
        </p:grpSpPr>
        <p:grpSp>
          <p:nvGrpSpPr>
            <p:cNvPr id="11" name="Group 35"/>
            <p:cNvGrpSpPr>
              <a:grpSpLocks/>
            </p:cNvGrpSpPr>
            <p:nvPr/>
          </p:nvGrpSpPr>
          <p:grpSpPr bwMode="auto">
            <a:xfrm>
              <a:off x="1927" y="1434"/>
              <a:ext cx="1728" cy="1656"/>
              <a:chOff x="3807" y="6867"/>
              <a:chExt cx="4320" cy="4140"/>
            </a:xfrm>
            <a:grpFill/>
          </p:grpSpPr>
          <p:sp>
            <p:nvSpPr>
              <p:cNvPr id="12325" name="Text Box 37"/>
              <p:cNvSpPr txBox="1">
                <a:spLocks noChangeArrowheads="1"/>
              </p:cNvSpPr>
              <p:nvPr/>
            </p:nvSpPr>
            <p:spPr bwMode="auto">
              <a:xfrm>
                <a:off x="4527" y="8127"/>
                <a:ext cx="3060" cy="1260"/>
              </a:xfrm>
              <a:prstGeom prst="rect">
                <a:avLst/>
              </a:prstGeom>
              <a:grpFill/>
              <a:ln w="9525">
                <a:noFill/>
                <a:miter lim="800000"/>
                <a:headEnd/>
                <a:tailEnd/>
              </a:ln>
            </p:spPr>
            <p:txBody>
              <a:bodyPr/>
              <a:lstStyle/>
              <a:p>
                <a:pPr eaLnBrk="1" hangingPunct="1">
                  <a:defRPr/>
                </a:pPr>
                <a:endParaRPr lang="fr-FR" sz="1800" b="0" i="0">
                  <a:latin typeface="Arial" charset="0"/>
                  <a:cs typeface="Arial" charset="0"/>
                </a:endParaRPr>
              </a:p>
            </p:txBody>
          </p:sp>
          <p:sp>
            <p:nvSpPr>
              <p:cNvPr id="12326" name="Oval 36"/>
              <p:cNvSpPr>
                <a:spLocks noChangeArrowheads="1"/>
              </p:cNvSpPr>
              <p:nvPr/>
            </p:nvSpPr>
            <p:spPr bwMode="auto">
              <a:xfrm>
                <a:off x="3807" y="6867"/>
                <a:ext cx="4320" cy="4140"/>
              </a:xfrm>
              <a:prstGeom prst="ellipse">
                <a:avLst/>
              </a:prstGeom>
              <a:grpFill/>
              <a:ln w="9525">
                <a:noFill/>
                <a:round/>
                <a:headEnd/>
                <a:tailEnd/>
              </a:ln>
              <a:effectLst>
                <a:prstShdw prst="shdw17" dist="17961" dir="2700000">
                  <a:srgbClr val="90160A"/>
                </a:prstShdw>
              </a:effectLst>
            </p:spPr>
            <p:txBody>
              <a:bodyPr/>
              <a:lstStyle/>
              <a:p>
                <a:pPr eaLnBrk="1" hangingPunct="1">
                  <a:defRPr/>
                </a:pPr>
                <a:endParaRPr lang="fr-FR">
                  <a:latin typeface="Arial" charset="0"/>
                  <a:cs typeface="Arial" charset="0"/>
                </a:endParaRPr>
              </a:p>
            </p:txBody>
          </p:sp>
        </p:grpSp>
        <p:sp>
          <p:nvSpPr>
            <p:cNvPr id="12324" name="Text Box 41"/>
            <p:cNvSpPr txBox="1">
              <a:spLocks noChangeArrowheads="1"/>
            </p:cNvSpPr>
            <p:nvPr/>
          </p:nvSpPr>
          <p:spPr bwMode="auto">
            <a:xfrm>
              <a:off x="1973" y="1933"/>
              <a:ext cx="1587" cy="341"/>
            </a:xfrm>
            <a:prstGeom prst="rect">
              <a:avLst/>
            </a:prstGeom>
            <a:grpFill/>
            <a:ln w="9525">
              <a:noFill/>
              <a:miter lim="800000"/>
              <a:headEnd/>
              <a:tailEnd/>
            </a:ln>
          </p:spPr>
          <p:txBody>
            <a:bodyPr>
              <a:spAutoFit/>
            </a:bodyPr>
            <a:lstStyle/>
            <a:p>
              <a:pPr algn="ctr" eaLnBrk="1" hangingPunct="1">
                <a:spcBef>
                  <a:spcPct val="50000"/>
                </a:spcBef>
                <a:defRPr/>
              </a:pPr>
              <a:r>
                <a:rPr lang="fr-FR" sz="1400" i="0" dirty="0">
                  <a:solidFill>
                    <a:schemeClr val="accent2"/>
                  </a:solidFill>
                  <a:latin typeface="Arial" charset="0"/>
                  <a:cs typeface="Arial" charset="0"/>
                  <a:hlinkClick r:id="rId5" action="ppaction://hlinksldjump"/>
                </a:rPr>
                <a:t>La </a:t>
              </a:r>
              <a:r>
                <a:rPr lang="fr-FR" sz="1400" i="0" dirty="0" err="1">
                  <a:solidFill>
                    <a:schemeClr val="accent2"/>
                  </a:solidFill>
                  <a:latin typeface="Arial" charset="0"/>
                  <a:cs typeface="Arial" charset="0"/>
                  <a:hlinkClick r:id="rId5" action="ppaction://hlinksldjump"/>
                </a:rPr>
                <a:t>Chapelloise</a:t>
              </a:r>
              <a:endParaRPr lang="fr-FR" sz="1400" dirty="0">
                <a:solidFill>
                  <a:schemeClr val="accent2"/>
                </a:solidFill>
                <a:latin typeface="Arial" charset="0"/>
                <a:cs typeface="Arial" charset="0"/>
              </a:endParaRPr>
            </a:p>
          </p:txBody>
        </p:sp>
      </p:grpSp>
      <p:sp>
        <p:nvSpPr>
          <p:cNvPr id="7179" name="Oval 36"/>
          <p:cNvSpPr>
            <a:spLocks noChangeArrowheads="1"/>
          </p:cNvSpPr>
          <p:nvPr/>
        </p:nvSpPr>
        <p:spPr bwMode="auto">
          <a:xfrm>
            <a:off x="5724525" y="2205038"/>
            <a:ext cx="1851025" cy="1576387"/>
          </a:xfrm>
          <a:prstGeom prst="ellipse">
            <a:avLst/>
          </a:prstGeom>
          <a:solidFill>
            <a:srgbClr val="FD5003"/>
          </a:solidFill>
          <a:ln>
            <a:noFill/>
          </a:ln>
          <a:effectLst>
            <a:prstShdw prst="shdw17" dist="17961" dir="2700000">
              <a:srgbClr val="90160A"/>
            </a:prstShdw>
          </a:effectLst>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fr-FR" altLang="fr-FR" sz="1400" i="0">
              <a:solidFill>
                <a:schemeClr val="accent2"/>
              </a:solidFill>
            </a:endParaRPr>
          </a:p>
          <a:p>
            <a:pPr algn="ctr" eaLnBrk="1" hangingPunct="1">
              <a:spcBef>
                <a:spcPct val="50000"/>
              </a:spcBef>
              <a:buFontTx/>
              <a:buNone/>
            </a:pPr>
            <a:r>
              <a:rPr lang="fr-FR" altLang="fr-FR" sz="1400" i="0">
                <a:solidFill>
                  <a:schemeClr val="accent2"/>
                </a:solidFill>
                <a:hlinkClick r:id="rId6" action="ppaction://hlinksldjump"/>
              </a:rPr>
              <a:t>Le Lucky Seven</a:t>
            </a:r>
            <a:endParaRPr lang="fr-FR" altLang="fr-FR" sz="1400" i="0">
              <a:solidFill>
                <a:schemeClr val="accent2"/>
              </a:solidFill>
            </a:endParaRPr>
          </a:p>
        </p:txBody>
      </p:sp>
      <p:grpSp>
        <p:nvGrpSpPr>
          <p:cNvPr id="7180" name="Group 46"/>
          <p:cNvGrpSpPr>
            <a:grpSpLocks/>
          </p:cNvGrpSpPr>
          <p:nvPr/>
        </p:nvGrpSpPr>
        <p:grpSpPr bwMode="auto">
          <a:xfrm>
            <a:off x="5003800" y="3716338"/>
            <a:ext cx="1714500" cy="1728787"/>
            <a:chOff x="1111" y="572"/>
            <a:chExt cx="1080" cy="1089"/>
          </a:xfrm>
        </p:grpSpPr>
        <p:sp>
          <p:nvSpPr>
            <p:cNvPr id="7214" name="Oval 36"/>
            <p:cNvSpPr>
              <a:spLocks noChangeArrowheads="1"/>
            </p:cNvSpPr>
            <p:nvPr/>
          </p:nvSpPr>
          <p:spPr bwMode="auto">
            <a:xfrm>
              <a:off x="1111" y="572"/>
              <a:ext cx="1035" cy="942"/>
            </a:xfrm>
            <a:prstGeom prst="ellipse">
              <a:avLst/>
            </a:prstGeom>
            <a:solidFill>
              <a:srgbClr val="FD5003"/>
            </a:solidFill>
            <a:ln>
              <a:noFill/>
            </a:ln>
            <a:effectLst>
              <a:prstShdw prst="shdw17" dist="17961" dir="2700000">
                <a:srgbClr val="90160A"/>
              </a:prstShdw>
            </a:effectLst>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400"/>
            </a:p>
          </p:txBody>
        </p:sp>
        <p:grpSp>
          <p:nvGrpSpPr>
            <p:cNvPr id="7215" name="Group 70"/>
            <p:cNvGrpSpPr>
              <a:grpSpLocks/>
            </p:cNvGrpSpPr>
            <p:nvPr/>
          </p:nvGrpSpPr>
          <p:grpSpPr bwMode="auto">
            <a:xfrm>
              <a:off x="1156" y="845"/>
              <a:ext cx="1035" cy="816"/>
              <a:chOff x="-560" y="1615"/>
              <a:chExt cx="1825" cy="974"/>
            </a:xfrm>
          </p:grpSpPr>
          <p:sp>
            <p:nvSpPr>
              <p:cNvPr id="7216" name="Text Box 40"/>
              <p:cNvSpPr txBox="1">
                <a:spLocks noChangeArrowheads="1"/>
              </p:cNvSpPr>
              <p:nvPr/>
            </p:nvSpPr>
            <p:spPr bwMode="auto">
              <a:xfrm>
                <a:off x="473" y="2229"/>
                <a:ext cx="792"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b="0" i="0"/>
              </a:p>
            </p:txBody>
          </p:sp>
          <p:sp>
            <p:nvSpPr>
              <p:cNvPr id="6174" name="Text Box 44"/>
              <p:cNvSpPr txBox="1">
                <a:spLocks noChangeArrowheads="1"/>
              </p:cNvSpPr>
              <p:nvPr/>
            </p:nvSpPr>
            <p:spPr bwMode="auto">
              <a:xfrm>
                <a:off x="-560" y="1615"/>
                <a:ext cx="1746"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defRPr/>
                </a:pPr>
                <a:r>
                  <a:rPr lang="fr-FR" altLang="fr-FR" sz="1400" i="0" dirty="0" smtClean="0">
                    <a:solidFill>
                      <a:schemeClr val="accent2">
                        <a:lumMod val="75000"/>
                      </a:schemeClr>
                    </a:solidFill>
                    <a:hlinkClick r:id="rId7" action="ppaction://hlinksldjump"/>
                  </a:rPr>
                  <a:t>La </a:t>
                </a:r>
                <a:r>
                  <a:rPr lang="fr-FR" altLang="fr-FR" sz="1400" i="0" dirty="0" err="1" smtClean="0">
                    <a:solidFill>
                      <a:schemeClr val="accent2">
                        <a:lumMod val="75000"/>
                      </a:schemeClr>
                    </a:solidFill>
                    <a:hlinkClick r:id="rId7" action="ppaction://hlinksldjump"/>
                  </a:rPr>
                  <a:t>Galopede</a:t>
                </a:r>
                <a:endParaRPr lang="fr-FR" altLang="fr-FR" sz="1400" i="0" dirty="0" smtClean="0">
                  <a:solidFill>
                    <a:schemeClr val="accent2">
                      <a:lumMod val="75000"/>
                    </a:schemeClr>
                  </a:solidFill>
                </a:endParaRPr>
              </a:p>
            </p:txBody>
          </p:sp>
        </p:grpSp>
      </p:grpSp>
      <p:grpSp>
        <p:nvGrpSpPr>
          <p:cNvPr id="7181" name="Group 77"/>
          <p:cNvGrpSpPr>
            <a:grpSpLocks/>
          </p:cNvGrpSpPr>
          <p:nvPr/>
        </p:nvGrpSpPr>
        <p:grpSpPr bwMode="auto">
          <a:xfrm>
            <a:off x="2843213" y="1643063"/>
            <a:ext cx="2903537" cy="2628900"/>
            <a:chOff x="1927" y="1434"/>
            <a:chExt cx="1728" cy="1656"/>
          </a:xfrm>
        </p:grpSpPr>
        <p:grpSp>
          <p:nvGrpSpPr>
            <p:cNvPr id="7210" name="Group 35"/>
            <p:cNvGrpSpPr>
              <a:grpSpLocks/>
            </p:cNvGrpSpPr>
            <p:nvPr/>
          </p:nvGrpSpPr>
          <p:grpSpPr bwMode="auto">
            <a:xfrm>
              <a:off x="1927" y="1434"/>
              <a:ext cx="1728" cy="1656"/>
              <a:chOff x="3807" y="6867"/>
              <a:chExt cx="4320" cy="4140"/>
            </a:xfrm>
          </p:grpSpPr>
          <p:sp>
            <p:nvSpPr>
              <p:cNvPr id="7212" name="Text Box 37"/>
              <p:cNvSpPr txBox="1">
                <a:spLocks noChangeArrowheads="1"/>
              </p:cNvSpPr>
              <p:nvPr/>
            </p:nvSpPr>
            <p:spPr bwMode="auto">
              <a:xfrm>
                <a:off x="4527" y="8127"/>
                <a:ext cx="3060" cy="1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b="0" i="0"/>
              </a:p>
            </p:txBody>
          </p:sp>
          <p:sp>
            <p:nvSpPr>
              <p:cNvPr id="7213" name="Oval 36"/>
              <p:cNvSpPr>
                <a:spLocks noChangeArrowheads="1"/>
              </p:cNvSpPr>
              <p:nvPr/>
            </p:nvSpPr>
            <p:spPr bwMode="auto">
              <a:xfrm>
                <a:off x="3807" y="6867"/>
                <a:ext cx="4320" cy="4140"/>
              </a:xfrm>
              <a:prstGeom prst="ellipse">
                <a:avLst/>
              </a:prstGeom>
              <a:solidFill>
                <a:srgbClr val="F02510"/>
              </a:solidFill>
              <a:ln>
                <a:noFill/>
              </a:ln>
              <a:effectLst>
                <a:prstShdw prst="shdw17" dist="17961" dir="2700000">
                  <a:srgbClr val="90160A"/>
                </a:prstShdw>
              </a:effectLst>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400"/>
              </a:p>
            </p:txBody>
          </p:sp>
        </p:grpSp>
        <p:sp>
          <p:nvSpPr>
            <p:cNvPr id="7211" name="Text Box 41"/>
            <p:cNvSpPr txBox="1">
              <a:spLocks noChangeArrowheads="1"/>
            </p:cNvSpPr>
            <p:nvPr/>
          </p:nvSpPr>
          <p:spPr bwMode="auto">
            <a:xfrm>
              <a:off x="1973" y="1933"/>
              <a:ext cx="1587" cy="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fr-FR" altLang="fr-FR" sz="1800" b="0" i="0">
                  <a:solidFill>
                    <a:schemeClr val="bg1"/>
                  </a:solidFill>
                  <a:hlinkClick r:id="rId8" action="ppaction://hlinksldjump"/>
                </a:rPr>
                <a:t>Situation de référence :</a:t>
              </a:r>
            </a:p>
            <a:p>
              <a:pPr algn="ctr" eaLnBrk="1" hangingPunct="1">
                <a:spcBef>
                  <a:spcPct val="50000"/>
                </a:spcBef>
                <a:buFontTx/>
                <a:buNone/>
              </a:pPr>
              <a:r>
                <a:rPr lang="fr-FR" altLang="fr-FR" sz="2000" b="0">
                  <a:solidFill>
                    <a:schemeClr val="accent2"/>
                  </a:solidFill>
                  <a:hlinkClick r:id="rId8" action="ppaction://hlinksldjump"/>
                </a:rPr>
                <a:t>La création d’une danse traditionnelle</a:t>
              </a:r>
              <a:endParaRPr lang="fr-FR" altLang="fr-FR" sz="2000" b="0">
                <a:solidFill>
                  <a:schemeClr val="accent2"/>
                </a:solidFill>
              </a:endParaRPr>
            </a:p>
          </p:txBody>
        </p:sp>
      </p:grpSp>
      <p:sp>
        <p:nvSpPr>
          <p:cNvPr id="7182" name="Text Box 41"/>
          <p:cNvSpPr txBox="1">
            <a:spLocks noChangeArrowheads="1"/>
          </p:cNvSpPr>
          <p:nvPr/>
        </p:nvSpPr>
        <p:spPr bwMode="auto">
          <a:xfrm>
            <a:off x="6156325" y="3213100"/>
            <a:ext cx="15097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fr-FR" altLang="fr-FR" sz="1400" b="0">
              <a:solidFill>
                <a:schemeClr val="bg1"/>
              </a:solidFill>
            </a:endParaRPr>
          </a:p>
        </p:txBody>
      </p:sp>
      <p:grpSp>
        <p:nvGrpSpPr>
          <p:cNvPr id="7183" name="Group 45"/>
          <p:cNvGrpSpPr>
            <a:grpSpLocks/>
          </p:cNvGrpSpPr>
          <p:nvPr/>
        </p:nvGrpSpPr>
        <p:grpSpPr bwMode="auto">
          <a:xfrm>
            <a:off x="1247775" y="1914525"/>
            <a:ext cx="1687513" cy="1711325"/>
            <a:chOff x="1746" y="2432"/>
            <a:chExt cx="1063" cy="1078"/>
          </a:xfrm>
        </p:grpSpPr>
        <p:sp>
          <p:nvSpPr>
            <p:cNvPr id="7206" name="Oval 36"/>
            <p:cNvSpPr>
              <a:spLocks noChangeArrowheads="1"/>
            </p:cNvSpPr>
            <p:nvPr/>
          </p:nvSpPr>
          <p:spPr bwMode="auto">
            <a:xfrm>
              <a:off x="1746" y="2432"/>
              <a:ext cx="1035" cy="942"/>
            </a:xfrm>
            <a:prstGeom prst="ellipse">
              <a:avLst/>
            </a:prstGeom>
            <a:solidFill>
              <a:srgbClr val="FD5003"/>
            </a:solidFill>
            <a:ln>
              <a:noFill/>
            </a:ln>
            <a:effectLst>
              <a:prstShdw prst="shdw17" dist="17961" dir="2700000">
                <a:srgbClr val="90160A"/>
              </a:prstShdw>
            </a:effectLst>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400"/>
            </a:p>
          </p:txBody>
        </p:sp>
        <p:grpSp>
          <p:nvGrpSpPr>
            <p:cNvPr id="7207" name="Group 70"/>
            <p:cNvGrpSpPr>
              <a:grpSpLocks/>
            </p:cNvGrpSpPr>
            <p:nvPr/>
          </p:nvGrpSpPr>
          <p:grpSpPr bwMode="auto">
            <a:xfrm>
              <a:off x="1774" y="2694"/>
              <a:ext cx="1035" cy="816"/>
              <a:chOff x="-560" y="1615"/>
              <a:chExt cx="1825" cy="974"/>
            </a:xfrm>
          </p:grpSpPr>
          <p:sp>
            <p:nvSpPr>
              <p:cNvPr id="7208" name="Text Box 40"/>
              <p:cNvSpPr txBox="1">
                <a:spLocks noChangeArrowheads="1"/>
              </p:cNvSpPr>
              <p:nvPr/>
            </p:nvSpPr>
            <p:spPr bwMode="auto">
              <a:xfrm>
                <a:off x="473" y="2229"/>
                <a:ext cx="792"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b="0" i="0"/>
              </a:p>
            </p:txBody>
          </p:sp>
          <p:sp>
            <p:nvSpPr>
              <p:cNvPr id="7209" name="Text Box 44"/>
              <p:cNvSpPr txBox="1">
                <a:spLocks noChangeArrowheads="1"/>
              </p:cNvSpPr>
              <p:nvPr/>
            </p:nvSpPr>
            <p:spPr bwMode="auto">
              <a:xfrm>
                <a:off x="-560" y="1615"/>
                <a:ext cx="1746" cy="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fr-FR" altLang="fr-FR" sz="1400" i="0">
                    <a:solidFill>
                      <a:schemeClr val="accent2"/>
                    </a:solidFill>
                    <a:hlinkClick r:id="rId9" action="ppaction://hlinksldjump"/>
                  </a:rPr>
                  <a:t>Le branle de la Montarde</a:t>
                </a:r>
                <a:endParaRPr lang="fr-FR" altLang="fr-FR" sz="1400" i="0">
                  <a:solidFill>
                    <a:schemeClr val="accent2"/>
                  </a:solidFill>
                </a:endParaRPr>
              </a:p>
            </p:txBody>
          </p:sp>
        </p:grpSp>
      </p:grpSp>
      <p:grpSp>
        <p:nvGrpSpPr>
          <p:cNvPr id="20" name="Group 77"/>
          <p:cNvGrpSpPr>
            <a:grpSpLocks/>
          </p:cNvGrpSpPr>
          <p:nvPr/>
        </p:nvGrpSpPr>
        <p:grpSpPr bwMode="auto">
          <a:xfrm>
            <a:off x="2267744" y="404664"/>
            <a:ext cx="1643062" cy="1495425"/>
            <a:chOff x="1927" y="1434"/>
            <a:chExt cx="1728" cy="1656"/>
          </a:xfrm>
          <a:solidFill>
            <a:srgbClr val="FD5003"/>
          </a:solidFill>
        </p:grpSpPr>
        <p:grpSp>
          <p:nvGrpSpPr>
            <p:cNvPr id="21" name="Group 35"/>
            <p:cNvGrpSpPr>
              <a:grpSpLocks/>
            </p:cNvGrpSpPr>
            <p:nvPr/>
          </p:nvGrpSpPr>
          <p:grpSpPr bwMode="auto">
            <a:xfrm>
              <a:off x="1927" y="1434"/>
              <a:ext cx="1728" cy="1656"/>
              <a:chOff x="3807" y="6867"/>
              <a:chExt cx="4320" cy="4140"/>
            </a:xfrm>
            <a:grpFill/>
          </p:grpSpPr>
          <p:sp>
            <p:nvSpPr>
              <p:cNvPr id="56" name="Text Box 37"/>
              <p:cNvSpPr txBox="1">
                <a:spLocks noChangeArrowheads="1"/>
              </p:cNvSpPr>
              <p:nvPr/>
            </p:nvSpPr>
            <p:spPr bwMode="auto">
              <a:xfrm>
                <a:off x="4527" y="8127"/>
                <a:ext cx="3060" cy="1260"/>
              </a:xfrm>
              <a:prstGeom prst="rect">
                <a:avLst/>
              </a:prstGeom>
              <a:grpFill/>
              <a:ln w="9525">
                <a:noFill/>
                <a:miter lim="800000"/>
                <a:headEnd/>
                <a:tailEnd/>
              </a:ln>
            </p:spPr>
            <p:txBody>
              <a:bodyPr/>
              <a:lstStyle/>
              <a:p>
                <a:pPr eaLnBrk="1" hangingPunct="1">
                  <a:defRPr/>
                </a:pPr>
                <a:endParaRPr lang="fr-FR" sz="1800" b="0" i="0">
                  <a:latin typeface="Arial" charset="0"/>
                  <a:cs typeface="Arial" charset="0"/>
                </a:endParaRPr>
              </a:p>
            </p:txBody>
          </p:sp>
          <p:sp>
            <p:nvSpPr>
              <p:cNvPr id="57" name="Oval 36"/>
              <p:cNvSpPr>
                <a:spLocks noChangeArrowheads="1"/>
              </p:cNvSpPr>
              <p:nvPr/>
            </p:nvSpPr>
            <p:spPr bwMode="auto">
              <a:xfrm>
                <a:off x="3807" y="6867"/>
                <a:ext cx="4320" cy="4140"/>
              </a:xfrm>
              <a:prstGeom prst="ellipse">
                <a:avLst/>
              </a:prstGeom>
              <a:grpFill/>
              <a:ln w="9525">
                <a:noFill/>
                <a:round/>
                <a:headEnd/>
                <a:tailEnd/>
              </a:ln>
              <a:effectLst>
                <a:prstShdw prst="shdw17" dist="17961" dir="2700000">
                  <a:srgbClr val="90160A"/>
                </a:prstShdw>
              </a:effectLst>
            </p:spPr>
            <p:txBody>
              <a:bodyPr/>
              <a:lstStyle/>
              <a:p>
                <a:pPr eaLnBrk="1" hangingPunct="1">
                  <a:defRPr/>
                </a:pPr>
                <a:endParaRPr lang="fr-FR">
                  <a:latin typeface="Arial" charset="0"/>
                  <a:cs typeface="Arial" charset="0"/>
                </a:endParaRPr>
              </a:p>
            </p:txBody>
          </p:sp>
        </p:grpSp>
        <p:sp>
          <p:nvSpPr>
            <p:cNvPr id="55" name="Text Box 41"/>
            <p:cNvSpPr txBox="1">
              <a:spLocks noChangeArrowheads="1"/>
            </p:cNvSpPr>
            <p:nvPr/>
          </p:nvSpPr>
          <p:spPr bwMode="auto">
            <a:xfrm>
              <a:off x="1973" y="1933"/>
              <a:ext cx="1587" cy="579"/>
            </a:xfrm>
            <a:prstGeom prst="rect">
              <a:avLst/>
            </a:prstGeom>
            <a:grpFill/>
            <a:ln w="9525">
              <a:noFill/>
              <a:miter lim="800000"/>
              <a:headEnd/>
              <a:tailEnd/>
            </a:ln>
          </p:spPr>
          <p:txBody>
            <a:bodyPr>
              <a:spAutoFit/>
            </a:bodyPr>
            <a:lstStyle/>
            <a:p>
              <a:pPr algn="ctr" eaLnBrk="1" hangingPunct="1">
                <a:spcBef>
                  <a:spcPct val="50000"/>
                </a:spcBef>
                <a:defRPr/>
              </a:pPr>
              <a:r>
                <a:rPr lang="fr-FR" sz="1400" i="0" dirty="0">
                  <a:solidFill>
                    <a:schemeClr val="accent2"/>
                  </a:solidFill>
                  <a:latin typeface="Arial" charset="0"/>
                  <a:cs typeface="Arial" charset="0"/>
                  <a:hlinkClick r:id="rId10" action="ppaction://hlinksldjump"/>
                </a:rPr>
                <a:t>La bourrée à deux temps</a:t>
              </a:r>
              <a:endParaRPr lang="fr-FR" sz="1400" dirty="0">
                <a:solidFill>
                  <a:schemeClr val="accent2"/>
                </a:solidFill>
                <a:latin typeface="Arial" charset="0"/>
                <a:cs typeface="Arial" charset="0"/>
              </a:endParaRPr>
            </a:p>
          </p:txBody>
        </p:sp>
      </p:grpSp>
      <p:grpSp>
        <p:nvGrpSpPr>
          <p:cNvPr id="22" name="Group 77"/>
          <p:cNvGrpSpPr>
            <a:grpSpLocks/>
          </p:cNvGrpSpPr>
          <p:nvPr/>
        </p:nvGrpSpPr>
        <p:grpSpPr bwMode="auto">
          <a:xfrm>
            <a:off x="5148064" y="764704"/>
            <a:ext cx="1643062" cy="1495425"/>
            <a:chOff x="1927" y="1434"/>
            <a:chExt cx="1728" cy="1656"/>
          </a:xfrm>
          <a:solidFill>
            <a:srgbClr val="FD5003"/>
          </a:solidFill>
        </p:grpSpPr>
        <p:grpSp>
          <p:nvGrpSpPr>
            <p:cNvPr id="23" name="Group 35"/>
            <p:cNvGrpSpPr>
              <a:grpSpLocks/>
            </p:cNvGrpSpPr>
            <p:nvPr/>
          </p:nvGrpSpPr>
          <p:grpSpPr bwMode="auto">
            <a:xfrm>
              <a:off x="1927" y="1434"/>
              <a:ext cx="1728" cy="1656"/>
              <a:chOff x="3807" y="6867"/>
              <a:chExt cx="4320" cy="4140"/>
            </a:xfrm>
            <a:grpFill/>
          </p:grpSpPr>
          <p:sp>
            <p:nvSpPr>
              <p:cNvPr id="61" name="Text Box 37"/>
              <p:cNvSpPr txBox="1">
                <a:spLocks noChangeArrowheads="1"/>
              </p:cNvSpPr>
              <p:nvPr/>
            </p:nvSpPr>
            <p:spPr bwMode="auto">
              <a:xfrm>
                <a:off x="4527" y="8127"/>
                <a:ext cx="3060" cy="1260"/>
              </a:xfrm>
              <a:prstGeom prst="rect">
                <a:avLst/>
              </a:prstGeom>
              <a:grpFill/>
              <a:ln w="9525">
                <a:noFill/>
                <a:miter lim="800000"/>
                <a:headEnd/>
                <a:tailEnd/>
              </a:ln>
            </p:spPr>
            <p:txBody>
              <a:bodyPr/>
              <a:lstStyle/>
              <a:p>
                <a:pPr eaLnBrk="1" hangingPunct="1">
                  <a:defRPr/>
                </a:pPr>
                <a:endParaRPr lang="fr-FR" sz="1800" b="0" i="0">
                  <a:latin typeface="Arial" charset="0"/>
                  <a:cs typeface="Arial" charset="0"/>
                </a:endParaRPr>
              </a:p>
            </p:txBody>
          </p:sp>
          <p:sp>
            <p:nvSpPr>
              <p:cNvPr id="62" name="Oval 36"/>
              <p:cNvSpPr>
                <a:spLocks noChangeArrowheads="1"/>
              </p:cNvSpPr>
              <p:nvPr/>
            </p:nvSpPr>
            <p:spPr bwMode="auto">
              <a:xfrm>
                <a:off x="3807" y="6867"/>
                <a:ext cx="4320" cy="4140"/>
              </a:xfrm>
              <a:prstGeom prst="ellipse">
                <a:avLst/>
              </a:prstGeom>
              <a:grpFill/>
              <a:ln w="9525">
                <a:noFill/>
                <a:round/>
                <a:headEnd/>
                <a:tailEnd/>
              </a:ln>
              <a:effectLst>
                <a:prstShdw prst="shdw17" dist="17961" dir="2700000">
                  <a:srgbClr val="90160A"/>
                </a:prstShdw>
              </a:effectLst>
            </p:spPr>
            <p:txBody>
              <a:bodyPr/>
              <a:lstStyle/>
              <a:p>
                <a:pPr eaLnBrk="1" hangingPunct="1">
                  <a:defRPr/>
                </a:pPr>
                <a:endParaRPr lang="fr-FR">
                  <a:latin typeface="Arial" charset="0"/>
                  <a:cs typeface="Arial" charset="0"/>
                </a:endParaRPr>
              </a:p>
            </p:txBody>
          </p:sp>
        </p:grpSp>
        <p:sp>
          <p:nvSpPr>
            <p:cNvPr id="60" name="Text Box 41"/>
            <p:cNvSpPr txBox="1">
              <a:spLocks noChangeArrowheads="1"/>
            </p:cNvSpPr>
            <p:nvPr/>
          </p:nvSpPr>
          <p:spPr bwMode="auto">
            <a:xfrm>
              <a:off x="1973" y="1933"/>
              <a:ext cx="1587" cy="579"/>
            </a:xfrm>
            <a:prstGeom prst="rect">
              <a:avLst/>
            </a:prstGeom>
            <a:grpFill/>
            <a:ln w="9525">
              <a:noFill/>
              <a:miter lim="800000"/>
              <a:headEnd/>
              <a:tailEnd/>
            </a:ln>
          </p:spPr>
          <p:txBody>
            <a:bodyPr>
              <a:spAutoFit/>
            </a:bodyPr>
            <a:lstStyle/>
            <a:p>
              <a:pPr algn="ctr" eaLnBrk="1" hangingPunct="1">
                <a:spcBef>
                  <a:spcPct val="50000"/>
                </a:spcBef>
                <a:defRPr/>
              </a:pPr>
              <a:r>
                <a:rPr lang="fr-FR" sz="1400" i="0" dirty="0">
                  <a:solidFill>
                    <a:schemeClr val="accent2"/>
                  </a:solidFill>
                  <a:latin typeface="Arial" charset="0"/>
                  <a:cs typeface="Arial" charset="0"/>
                  <a:hlinkClick r:id="rId11" action="ppaction://hlinksldjump"/>
                </a:rPr>
                <a:t>Le cercle circassien</a:t>
              </a:r>
              <a:endParaRPr lang="fr-FR" sz="1400" dirty="0">
                <a:solidFill>
                  <a:schemeClr val="accent2"/>
                </a:solidFill>
                <a:latin typeface="Arial" charset="0"/>
                <a:cs typeface="Arial" charset="0"/>
              </a:endParaRPr>
            </a:p>
          </p:txBody>
        </p:sp>
      </p:grpSp>
      <p:grpSp>
        <p:nvGrpSpPr>
          <p:cNvPr id="7186" name="Group 45"/>
          <p:cNvGrpSpPr>
            <a:grpSpLocks/>
          </p:cNvGrpSpPr>
          <p:nvPr/>
        </p:nvGrpSpPr>
        <p:grpSpPr bwMode="auto">
          <a:xfrm>
            <a:off x="1614488" y="3413125"/>
            <a:ext cx="1643062" cy="1670050"/>
            <a:chOff x="1825" y="2458"/>
            <a:chExt cx="1035" cy="1052"/>
          </a:xfrm>
        </p:grpSpPr>
        <p:sp>
          <p:nvSpPr>
            <p:cNvPr id="7202" name="Oval 36"/>
            <p:cNvSpPr>
              <a:spLocks noChangeArrowheads="1"/>
            </p:cNvSpPr>
            <p:nvPr/>
          </p:nvSpPr>
          <p:spPr bwMode="auto">
            <a:xfrm>
              <a:off x="1825" y="2458"/>
              <a:ext cx="1035" cy="942"/>
            </a:xfrm>
            <a:prstGeom prst="ellipse">
              <a:avLst/>
            </a:prstGeom>
            <a:solidFill>
              <a:srgbClr val="FD5003"/>
            </a:solidFill>
            <a:ln>
              <a:noFill/>
            </a:ln>
            <a:effectLst>
              <a:prstShdw prst="shdw17" dist="17961" dir="2700000">
                <a:srgbClr val="90160A"/>
              </a:prstShdw>
            </a:effectLst>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400"/>
            </a:p>
          </p:txBody>
        </p:sp>
        <p:grpSp>
          <p:nvGrpSpPr>
            <p:cNvPr id="7203" name="Group 70"/>
            <p:cNvGrpSpPr>
              <a:grpSpLocks/>
            </p:cNvGrpSpPr>
            <p:nvPr/>
          </p:nvGrpSpPr>
          <p:grpSpPr bwMode="auto">
            <a:xfrm>
              <a:off x="1840" y="2725"/>
              <a:ext cx="990" cy="785"/>
              <a:chOff x="-444" y="1652"/>
              <a:chExt cx="1746" cy="937"/>
            </a:xfrm>
          </p:grpSpPr>
          <p:sp>
            <p:nvSpPr>
              <p:cNvPr id="7204" name="Text Box 40"/>
              <p:cNvSpPr txBox="1">
                <a:spLocks noChangeArrowheads="1"/>
              </p:cNvSpPr>
              <p:nvPr/>
            </p:nvSpPr>
            <p:spPr bwMode="auto">
              <a:xfrm>
                <a:off x="473" y="2229"/>
                <a:ext cx="792"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b="0" i="0"/>
              </a:p>
            </p:txBody>
          </p:sp>
          <p:sp>
            <p:nvSpPr>
              <p:cNvPr id="7205" name="Text Box 44"/>
              <p:cNvSpPr txBox="1">
                <a:spLocks noChangeArrowheads="1"/>
              </p:cNvSpPr>
              <p:nvPr/>
            </p:nvSpPr>
            <p:spPr bwMode="auto">
              <a:xfrm>
                <a:off x="-444" y="1652"/>
                <a:ext cx="174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fr-FR" altLang="fr-FR" sz="1400" i="0">
                    <a:solidFill>
                      <a:schemeClr val="accent2"/>
                    </a:solidFill>
                    <a:hlinkClick r:id="rId12" action="ppaction://hlinksldjump"/>
                  </a:rPr>
                  <a:t>L’andro</a:t>
                </a:r>
                <a:endParaRPr lang="fr-FR" altLang="fr-FR" sz="1400" i="0">
                  <a:solidFill>
                    <a:schemeClr val="accent2"/>
                  </a:solidFill>
                </a:endParaRPr>
              </a:p>
            </p:txBody>
          </p:sp>
        </p:grpSp>
      </p:grpSp>
      <p:sp>
        <p:nvSpPr>
          <p:cNvPr id="7187" name="ZoneTexte 5"/>
          <p:cNvSpPr txBox="1">
            <a:spLocks noChangeArrowheads="1"/>
          </p:cNvSpPr>
          <p:nvPr/>
        </p:nvSpPr>
        <p:spPr bwMode="auto">
          <a:xfrm>
            <a:off x="2468563" y="5792788"/>
            <a:ext cx="2954337" cy="600075"/>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fr-FR" altLang="fr-FR" sz="1100"/>
              <a:t>NB : Les étoiles correspondent à une graduation dans la difficulté d’apprentissage de la danse</a:t>
            </a:r>
          </a:p>
        </p:txBody>
      </p:sp>
      <p:sp>
        <p:nvSpPr>
          <p:cNvPr id="63" name="Étoile à 5 branches 62"/>
          <p:cNvSpPr/>
          <p:nvPr/>
        </p:nvSpPr>
        <p:spPr bwMode="auto">
          <a:xfrm>
            <a:off x="3944938" y="5080000"/>
            <a:ext cx="258762" cy="198438"/>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64" name="Étoile à 5 branches 63"/>
          <p:cNvSpPr/>
          <p:nvPr/>
        </p:nvSpPr>
        <p:spPr bwMode="auto">
          <a:xfrm>
            <a:off x="3576638" y="5080000"/>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65" name="Étoile à 5 branches 64"/>
          <p:cNvSpPr/>
          <p:nvPr/>
        </p:nvSpPr>
        <p:spPr bwMode="auto">
          <a:xfrm>
            <a:off x="2309813" y="4192588"/>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66" name="Étoile à 5 branches 65"/>
          <p:cNvSpPr/>
          <p:nvPr/>
        </p:nvSpPr>
        <p:spPr bwMode="auto">
          <a:xfrm>
            <a:off x="2103438" y="2930525"/>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67" name="Étoile à 5 branches 66"/>
          <p:cNvSpPr/>
          <p:nvPr/>
        </p:nvSpPr>
        <p:spPr bwMode="auto">
          <a:xfrm>
            <a:off x="1714500" y="2919413"/>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pic>
        <p:nvPicPr>
          <p:cNvPr id="7193" name="Image 7"/>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2870200" y="1395413"/>
            <a:ext cx="30480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 name="Étoile à 5 branches 67"/>
          <p:cNvSpPr/>
          <p:nvPr/>
        </p:nvSpPr>
        <p:spPr bwMode="auto">
          <a:xfrm>
            <a:off x="4683125" y="6075363"/>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69" name="Étoile à 5 branches 68"/>
          <p:cNvSpPr/>
          <p:nvPr/>
        </p:nvSpPr>
        <p:spPr bwMode="auto">
          <a:xfrm>
            <a:off x="5984875" y="1755775"/>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70" name="Étoile à 5 branches 69"/>
          <p:cNvSpPr/>
          <p:nvPr/>
        </p:nvSpPr>
        <p:spPr bwMode="auto">
          <a:xfrm>
            <a:off x="5635625" y="1743075"/>
            <a:ext cx="258763"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71" name="Étoile à 5 branches 70"/>
          <p:cNvSpPr/>
          <p:nvPr/>
        </p:nvSpPr>
        <p:spPr bwMode="auto">
          <a:xfrm>
            <a:off x="6840538" y="3305175"/>
            <a:ext cx="258762"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72" name="Étoile à 5 branches 71"/>
          <p:cNvSpPr/>
          <p:nvPr/>
        </p:nvSpPr>
        <p:spPr bwMode="auto">
          <a:xfrm>
            <a:off x="6507163" y="3305175"/>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73" name="Étoile à 5 branches 72"/>
          <p:cNvSpPr/>
          <p:nvPr/>
        </p:nvSpPr>
        <p:spPr bwMode="auto">
          <a:xfrm>
            <a:off x="6162675" y="3309938"/>
            <a:ext cx="257175" cy="198437"/>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74" name="Étoile à 5 branches 73"/>
          <p:cNvSpPr/>
          <p:nvPr/>
        </p:nvSpPr>
        <p:spPr bwMode="auto">
          <a:xfrm>
            <a:off x="5911850" y="4540250"/>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75" name="Étoile à 5 branches 74"/>
          <p:cNvSpPr/>
          <p:nvPr/>
        </p:nvSpPr>
        <p:spPr bwMode="auto">
          <a:xfrm>
            <a:off x="5567363" y="4524375"/>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oneTexte 1"/>
          <p:cNvSpPr txBox="1">
            <a:spLocks noChangeArrowheads="1"/>
          </p:cNvSpPr>
          <p:nvPr/>
        </p:nvSpPr>
        <p:spPr bwMode="auto">
          <a:xfrm>
            <a:off x="2268538" y="260350"/>
            <a:ext cx="43910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fr-FR" altLang="fr-FR" sz="2400">
                <a:latin typeface="Constantia" panose="02030602050306030303" pitchFamily="18" charset="0"/>
              </a:rPr>
              <a:t>Petit glossaire nécessaire</a:t>
            </a:r>
          </a:p>
        </p:txBody>
      </p:sp>
      <p:sp>
        <p:nvSpPr>
          <p:cNvPr id="8195" name="Rectangle 1"/>
          <p:cNvSpPr>
            <a:spLocks noChangeArrowheads="1"/>
          </p:cNvSpPr>
          <p:nvPr/>
        </p:nvSpPr>
        <p:spPr bwMode="auto">
          <a:xfrm>
            <a:off x="0" y="722313"/>
            <a:ext cx="9109075" cy="567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628650" indent="-1714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fr-FR" altLang="fr-FR" sz="1100" i="0">
                <a:latin typeface="Comic Sans MS" panose="030F0702030302020204" pitchFamily="66" charset="0"/>
              </a:rPr>
              <a:t>Bourrée : </a:t>
            </a:r>
            <a:r>
              <a:rPr lang="fr-FR" altLang="fr-FR" sz="1100" b="0" i="0">
                <a:latin typeface="Comic Sans MS" panose="030F0702030302020204" pitchFamily="66" charset="0"/>
              </a:rPr>
              <a:t>catégorie de danse traditionnelle du centre de la France et ses périphéries. Chez nous plutôt de rythme ternaire dansée en couples face à face sur deux lignes (le choix effectué pour notre module) mais il peut aussi exister des figures à 4 ou plus.</a:t>
            </a:r>
          </a:p>
          <a:p>
            <a:pPr>
              <a:spcBef>
                <a:spcPct val="0"/>
              </a:spcBef>
              <a:buFontTx/>
              <a:buNone/>
            </a:pPr>
            <a:endParaRPr lang="fr-FR" altLang="fr-FR" sz="1100" b="0" i="0">
              <a:latin typeface="Comic Sans MS" panose="030F0702030302020204" pitchFamily="66" charset="0"/>
            </a:endParaRPr>
          </a:p>
          <a:p>
            <a:pPr>
              <a:spcBef>
                <a:spcPct val="0"/>
              </a:spcBef>
              <a:buFontTx/>
              <a:buNone/>
            </a:pPr>
            <a:r>
              <a:rPr lang="fr-FR" altLang="fr-FR" sz="1100" i="0">
                <a:latin typeface="Comic Sans MS" panose="030F0702030302020204" pitchFamily="66" charset="0"/>
              </a:rPr>
              <a:t>Branle  : </a:t>
            </a:r>
            <a:r>
              <a:rPr lang="fr-FR" altLang="fr-FR" sz="1100" b="0" i="0">
                <a:latin typeface="Comic Sans MS" panose="030F0702030302020204" pitchFamily="66" charset="0"/>
              </a:rPr>
              <a:t>catégorie de danse du moyen âge, en chaîne ou en cercle, où l'on se tient par la main, garçons et filles alternés. Dans le module EPS 42, on présente le branle de la Montarde mais il en existe d’autres accessibles aux élèves si un projet « moyen âge » est envisagé.</a:t>
            </a:r>
          </a:p>
          <a:p>
            <a:pPr>
              <a:spcBef>
                <a:spcPct val="0"/>
              </a:spcBef>
              <a:buFontTx/>
              <a:buNone/>
            </a:pPr>
            <a:endParaRPr lang="fr-FR" altLang="fr-FR" sz="1100" b="0" i="0">
              <a:latin typeface="Comic Sans MS" panose="030F0702030302020204" pitchFamily="66" charset="0"/>
            </a:endParaRPr>
          </a:p>
          <a:p>
            <a:pPr>
              <a:spcBef>
                <a:spcPct val="0"/>
              </a:spcBef>
              <a:buFontTx/>
              <a:buNone/>
            </a:pPr>
            <a:r>
              <a:rPr lang="fr-FR" altLang="fr-FR" sz="1100" i="0">
                <a:latin typeface="Comic Sans MS" panose="030F0702030302020204" pitchFamily="66" charset="0"/>
              </a:rPr>
              <a:t>Mixer</a:t>
            </a:r>
            <a:r>
              <a:rPr lang="fr-FR" altLang="fr-FR" sz="1100" b="0" i="0">
                <a:latin typeface="Comic Sans MS" panose="030F0702030302020204" pitchFamily="66" charset="0"/>
              </a:rPr>
              <a:t> : catégorie de danse collective d’origine anglo-saxonne (la LVE peut être sollicitée), souvent en cercle sur 32 mesures découpées en différentes parties qui se répètent. Tous les danseurs sont concernés même s’ils font parfois des choses différentes. Autre particularité des mixers : les danseurs changent continuellement de partenaire pendant la danse ce qui permet de rencontrer tout le monde. Dans ce module sont proposés : le cercle circassien, le lucky seven et la chapelloise. </a:t>
            </a:r>
          </a:p>
          <a:p>
            <a:pPr>
              <a:spcBef>
                <a:spcPct val="0"/>
              </a:spcBef>
              <a:buFontTx/>
              <a:buNone/>
            </a:pPr>
            <a:endParaRPr lang="fr-FR" altLang="fr-FR" sz="1100" b="0" i="0">
              <a:latin typeface="Comic Sans MS" panose="030F0702030302020204" pitchFamily="66" charset="0"/>
            </a:endParaRPr>
          </a:p>
          <a:p>
            <a:pPr>
              <a:spcBef>
                <a:spcPct val="0"/>
              </a:spcBef>
              <a:buFontTx/>
              <a:buNone/>
            </a:pPr>
            <a:r>
              <a:rPr lang="fr-FR" altLang="fr-FR" sz="1100" i="0">
                <a:latin typeface="Comic Sans MS" panose="030F0702030302020204" pitchFamily="66" charset="0"/>
              </a:rPr>
              <a:t>Ligne</a:t>
            </a:r>
            <a:r>
              <a:rPr lang="fr-FR" altLang="fr-FR" sz="1100" b="0" i="0">
                <a:latin typeface="Comic Sans MS" panose="030F0702030302020204" pitchFamily="66" charset="0"/>
              </a:rPr>
              <a:t> : les danseurs sont répartis individuellement sur une même ligne face à un partenaire la plupart du temps (ex : la bourrée, la galopede)</a:t>
            </a:r>
          </a:p>
          <a:p>
            <a:pPr>
              <a:spcBef>
                <a:spcPct val="0"/>
              </a:spcBef>
              <a:buFontTx/>
              <a:buNone/>
            </a:pPr>
            <a:endParaRPr lang="fr-FR" altLang="fr-FR" sz="1100" b="0" i="0">
              <a:latin typeface="Comic Sans MS" panose="030F0702030302020204" pitchFamily="66" charset="0"/>
            </a:endParaRPr>
          </a:p>
          <a:p>
            <a:pPr>
              <a:spcBef>
                <a:spcPct val="0"/>
              </a:spcBef>
              <a:buFontTx/>
              <a:buNone/>
            </a:pPr>
            <a:r>
              <a:rPr lang="fr-FR" altLang="fr-FR" sz="1100" i="0">
                <a:latin typeface="Comic Sans MS" panose="030F0702030302020204" pitchFamily="66" charset="0"/>
              </a:rPr>
              <a:t>Chaîne</a:t>
            </a:r>
            <a:r>
              <a:rPr lang="fr-FR" altLang="fr-FR" sz="1100" b="0" i="0">
                <a:latin typeface="Comic Sans MS" panose="030F0702030302020204" pitchFamily="66" charset="0"/>
              </a:rPr>
              <a:t> : dispositif en ligne aussi mais les danseurs se tiennent par la main et se déplacent ensemble (ex : l’An Dro)</a:t>
            </a:r>
          </a:p>
          <a:p>
            <a:pPr>
              <a:spcBef>
                <a:spcPct val="0"/>
              </a:spcBef>
              <a:buFontTx/>
              <a:buNone/>
            </a:pPr>
            <a:endParaRPr lang="fr-FR" altLang="fr-FR" sz="1100" b="0" i="0">
              <a:latin typeface="Comic Sans MS" panose="030F0702030302020204" pitchFamily="66" charset="0"/>
            </a:endParaRPr>
          </a:p>
          <a:p>
            <a:pPr>
              <a:spcBef>
                <a:spcPct val="0"/>
              </a:spcBef>
              <a:buFontTx/>
              <a:buNone/>
            </a:pPr>
            <a:r>
              <a:rPr lang="fr-FR" altLang="fr-FR" sz="1100" i="0">
                <a:latin typeface="Comic Sans MS" panose="030F0702030302020204" pitchFamily="66" charset="0"/>
              </a:rPr>
              <a:t>Farandole</a:t>
            </a:r>
            <a:r>
              <a:rPr lang="fr-FR" altLang="fr-FR" sz="1100" b="0" i="0">
                <a:latin typeface="Comic Sans MS" panose="030F0702030302020204" pitchFamily="66" charset="0"/>
              </a:rPr>
              <a:t> : dispositif en chaîne où tous les danseurs vont se déplacer en même temps tout en effectuant le même geste (ex : Branle de la Montarde)</a:t>
            </a:r>
          </a:p>
          <a:p>
            <a:pPr>
              <a:spcBef>
                <a:spcPct val="0"/>
              </a:spcBef>
              <a:buFontTx/>
              <a:buNone/>
            </a:pPr>
            <a:endParaRPr lang="fr-FR" altLang="fr-FR" sz="1100" b="0" i="0">
              <a:latin typeface="Comic Sans MS" panose="030F0702030302020204" pitchFamily="66" charset="0"/>
            </a:endParaRPr>
          </a:p>
          <a:p>
            <a:pPr>
              <a:spcBef>
                <a:spcPct val="0"/>
              </a:spcBef>
              <a:buFontTx/>
              <a:buNone/>
            </a:pPr>
            <a:r>
              <a:rPr lang="fr-FR" altLang="fr-FR" sz="1100" i="0">
                <a:latin typeface="Comic Sans MS" panose="030F0702030302020204" pitchFamily="66" charset="0"/>
              </a:rPr>
              <a:t>Cercle</a:t>
            </a:r>
            <a:r>
              <a:rPr lang="fr-FR" altLang="fr-FR" sz="1100" b="0" i="0">
                <a:latin typeface="Comic Sans MS" panose="030F0702030302020204" pitchFamily="66" charset="0"/>
              </a:rPr>
              <a:t> : dispositif de chaîne en ronde fermée (ex : lucky seven ou cercle circassien)</a:t>
            </a:r>
          </a:p>
          <a:p>
            <a:pPr>
              <a:spcBef>
                <a:spcPct val="0"/>
              </a:spcBef>
              <a:buFontTx/>
              <a:buNone/>
            </a:pPr>
            <a:endParaRPr lang="fr-FR" altLang="fr-FR" sz="1100" b="0" i="0">
              <a:latin typeface="Comic Sans MS" panose="030F0702030302020204" pitchFamily="66" charset="0"/>
            </a:endParaRPr>
          </a:p>
          <a:p>
            <a:pPr>
              <a:spcBef>
                <a:spcPct val="0"/>
              </a:spcBef>
              <a:buFontTx/>
              <a:buNone/>
            </a:pPr>
            <a:r>
              <a:rPr lang="fr-FR" altLang="fr-FR" sz="1100" i="0">
                <a:latin typeface="Comic Sans MS" panose="030F0702030302020204" pitchFamily="66" charset="0"/>
              </a:rPr>
              <a:t>SAM</a:t>
            </a:r>
            <a:r>
              <a:rPr lang="fr-FR" altLang="fr-FR" sz="1100" b="0" i="0">
                <a:latin typeface="Comic Sans MS" panose="030F0702030302020204" pitchFamily="66" charset="0"/>
              </a:rPr>
              <a:t> : Sens des aiguilles d’une montre</a:t>
            </a:r>
          </a:p>
          <a:p>
            <a:pPr>
              <a:spcBef>
                <a:spcPct val="0"/>
              </a:spcBef>
              <a:buFontTx/>
              <a:buNone/>
            </a:pPr>
            <a:endParaRPr lang="fr-FR" altLang="fr-FR" sz="1100" b="0" i="0">
              <a:latin typeface="Comic Sans MS" panose="030F0702030302020204" pitchFamily="66" charset="0"/>
            </a:endParaRPr>
          </a:p>
          <a:p>
            <a:pPr>
              <a:spcBef>
                <a:spcPct val="0"/>
              </a:spcBef>
              <a:buFontTx/>
              <a:buNone/>
            </a:pPr>
            <a:r>
              <a:rPr lang="fr-FR" altLang="fr-FR" sz="1100" i="0">
                <a:latin typeface="Comic Sans MS" panose="030F0702030302020204" pitchFamily="66" charset="0"/>
              </a:rPr>
              <a:t>SIAM</a:t>
            </a:r>
            <a:r>
              <a:rPr lang="fr-FR" altLang="fr-FR" sz="1100" b="0" i="0">
                <a:latin typeface="Comic Sans MS" panose="030F0702030302020204" pitchFamily="66" charset="0"/>
              </a:rPr>
              <a:t> : Sens inverse des aiguilles d’une montre</a:t>
            </a:r>
          </a:p>
          <a:p>
            <a:pPr>
              <a:spcBef>
                <a:spcPct val="0"/>
              </a:spcBef>
              <a:buFontTx/>
              <a:buNone/>
            </a:pPr>
            <a:endParaRPr lang="fr-FR" altLang="fr-FR" sz="1100" b="0" i="0">
              <a:latin typeface="Comic Sans MS" panose="030F0702030302020204" pitchFamily="66" charset="0"/>
            </a:endParaRPr>
          </a:p>
          <a:p>
            <a:pPr>
              <a:spcBef>
                <a:spcPct val="0"/>
              </a:spcBef>
              <a:buFontTx/>
              <a:buNone/>
            </a:pPr>
            <a:r>
              <a:rPr lang="fr-FR" altLang="fr-FR" sz="1100" i="0">
                <a:latin typeface="Comic Sans MS" panose="030F0702030302020204" pitchFamily="66" charset="0"/>
              </a:rPr>
              <a:t>Pas de bourrée </a:t>
            </a:r>
            <a:r>
              <a:rPr lang="fr-FR" altLang="fr-FR" sz="1100" b="0" i="0">
                <a:latin typeface="Comic Sans MS" panose="030F0702030302020204" pitchFamily="66" charset="0"/>
              </a:rPr>
              <a:t>: sur trois temps de même durée (voir la partie atelier)</a:t>
            </a:r>
          </a:p>
          <a:p>
            <a:pPr>
              <a:spcBef>
                <a:spcPct val="0"/>
              </a:spcBef>
              <a:buFontTx/>
              <a:buNone/>
            </a:pPr>
            <a:endParaRPr lang="fr-FR" altLang="fr-FR" sz="1100" b="0" i="0">
              <a:latin typeface="Comic Sans MS" panose="030F0702030302020204" pitchFamily="66" charset="0"/>
            </a:endParaRPr>
          </a:p>
          <a:p>
            <a:pPr>
              <a:spcBef>
                <a:spcPct val="0"/>
              </a:spcBef>
              <a:buFontTx/>
              <a:buNone/>
            </a:pPr>
            <a:r>
              <a:rPr lang="fr-FR" altLang="fr-FR" sz="1100" i="0">
                <a:latin typeface="Comic Sans MS" panose="030F0702030302020204" pitchFamily="66" charset="0"/>
              </a:rPr>
              <a:t>Pas de valse </a:t>
            </a:r>
            <a:r>
              <a:rPr lang="fr-FR" altLang="fr-FR" sz="1100" b="0" i="0">
                <a:latin typeface="Comic Sans MS" panose="030F0702030302020204" pitchFamily="66" charset="0"/>
              </a:rPr>
              <a:t>: sur trois temps dont un plus long</a:t>
            </a:r>
          </a:p>
          <a:p>
            <a:pPr>
              <a:spcBef>
                <a:spcPct val="0"/>
              </a:spcBef>
              <a:buFontTx/>
              <a:buNone/>
            </a:pPr>
            <a:endParaRPr lang="fr-FR" altLang="fr-FR" sz="1100" b="0" i="0">
              <a:latin typeface="Comic Sans MS" panose="030F0702030302020204" pitchFamily="66" charset="0"/>
            </a:endParaRPr>
          </a:p>
          <a:p>
            <a:pPr>
              <a:spcBef>
                <a:spcPct val="0"/>
              </a:spcBef>
              <a:buFontTx/>
              <a:buNone/>
            </a:pPr>
            <a:r>
              <a:rPr lang="fr-FR" altLang="fr-FR" sz="1100" i="0">
                <a:latin typeface="Comic Sans MS" panose="030F0702030302020204" pitchFamily="66" charset="0"/>
              </a:rPr>
              <a:t>Pas de polka </a:t>
            </a:r>
            <a:r>
              <a:rPr lang="fr-FR" altLang="fr-FR" sz="1100" b="0" i="0">
                <a:latin typeface="Comic Sans MS" panose="030F0702030302020204" pitchFamily="66" charset="0"/>
              </a:rPr>
              <a:t>: sur deux temps de même durée (un peu comme des pas chassés)</a:t>
            </a:r>
          </a:p>
          <a:p>
            <a:pPr>
              <a:spcBef>
                <a:spcPct val="0"/>
              </a:spcBef>
              <a:buFontTx/>
              <a:buNone/>
            </a:pPr>
            <a:endParaRPr lang="fr-FR" altLang="fr-FR" sz="1100" b="0" i="0">
              <a:latin typeface="Comic Sans MS" panose="030F0702030302020204" pitchFamily="66" charset="0"/>
            </a:endParaRPr>
          </a:p>
          <a:p>
            <a:pPr>
              <a:spcBef>
                <a:spcPct val="0"/>
              </a:spcBef>
              <a:buFontTx/>
              <a:buNone/>
            </a:pPr>
            <a:r>
              <a:rPr lang="fr-FR" altLang="fr-FR" sz="1100" i="0">
                <a:latin typeface="Comic Sans MS" panose="030F0702030302020204" pitchFamily="66" charset="0"/>
              </a:rPr>
              <a:t>Sautillé</a:t>
            </a:r>
            <a:r>
              <a:rPr lang="fr-FR" altLang="fr-FR" sz="1100" b="0" i="0">
                <a:latin typeface="Comic Sans MS" panose="030F0702030302020204" pitchFamily="66" charset="0"/>
              </a:rPr>
              <a:t> : petit saut sur place ou en léger déplacement. D’une manière générale, les pas et les sautillés en danse traditionnelle se font sur de petites amplitudes et de manière légère pour conserver une esthétique de la danse, sans en faire une performance gymnique.</a:t>
            </a:r>
          </a:p>
        </p:txBody>
      </p:sp>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ZoneTexte 1"/>
          <p:cNvSpPr txBox="1">
            <a:spLocks noChangeArrowheads="1"/>
          </p:cNvSpPr>
          <p:nvPr/>
        </p:nvSpPr>
        <p:spPr bwMode="auto">
          <a:xfrm>
            <a:off x="2268538" y="260350"/>
            <a:ext cx="43910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fr-FR" altLang="fr-FR" sz="2400">
                <a:latin typeface="Constantia" panose="02030602050306030303" pitchFamily="18" charset="0"/>
              </a:rPr>
              <a:t>Petit glossaire nécessaire</a:t>
            </a:r>
          </a:p>
        </p:txBody>
      </p:sp>
      <p:sp>
        <p:nvSpPr>
          <p:cNvPr id="9219" name="Rectangle 1"/>
          <p:cNvSpPr>
            <a:spLocks noChangeArrowheads="1"/>
          </p:cNvSpPr>
          <p:nvPr/>
        </p:nvSpPr>
        <p:spPr bwMode="auto">
          <a:xfrm>
            <a:off x="0" y="722313"/>
            <a:ext cx="9109075" cy="363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628650" indent="-1714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fr-FR" altLang="fr-FR" sz="1100" i="0">
                <a:latin typeface="Comic Sans MS" panose="030F0702030302020204" pitchFamily="66" charset="0"/>
              </a:rPr>
              <a:t>Figure</a:t>
            </a:r>
            <a:r>
              <a:rPr lang="fr-FR" altLang="fr-FR" sz="1100" b="0" i="0">
                <a:latin typeface="Comic Sans MS" panose="030F0702030302020204" pitchFamily="66" charset="0"/>
              </a:rPr>
              <a:t> : élément de danse sur un nombre de temps donné ( 2, 4, 8, 16 temps…). Parmi les figures possibles (à prélever dans les danses déjà apprises) :</a:t>
            </a:r>
          </a:p>
          <a:p>
            <a:pPr lvl="1">
              <a:spcBef>
                <a:spcPct val="0"/>
              </a:spcBef>
              <a:buFont typeface="Arial" panose="020B0604020202020204" pitchFamily="34" charset="0"/>
              <a:buChar char="•"/>
            </a:pPr>
            <a:r>
              <a:rPr lang="fr-FR" altLang="fr-FR" sz="1100" i="0">
                <a:latin typeface="Comic Sans MS" panose="030F0702030302020204" pitchFamily="66" charset="0"/>
              </a:rPr>
              <a:t>Avance – Recule </a:t>
            </a:r>
            <a:r>
              <a:rPr lang="fr-FR" altLang="fr-FR" sz="1100" b="0" i="0">
                <a:latin typeface="Comic Sans MS" panose="030F0702030302020204" pitchFamily="66" charset="0"/>
              </a:rPr>
              <a:t>en cercle : les élèves sont en cercle, avancent ensemble du même nombre de pas. Idem en reculant.</a:t>
            </a:r>
          </a:p>
          <a:p>
            <a:pPr lvl="1">
              <a:spcBef>
                <a:spcPct val="0"/>
              </a:spcBef>
              <a:buFont typeface="Arial" panose="020B0604020202020204" pitchFamily="34" charset="0"/>
              <a:buChar char="•"/>
            </a:pPr>
            <a:r>
              <a:rPr lang="fr-FR" altLang="fr-FR" sz="1100" b="0" i="0">
                <a:latin typeface="Comic Sans MS" panose="030F0702030302020204" pitchFamily="66" charset="0"/>
              </a:rPr>
              <a:t>Avance – recul individuel ou en duos : Les élèves sont seuls ou face à face en duos, tout le monde avance et/ou recule en même temps</a:t>
            </a:r>
          </a:p>
          <a:p>
            <a:pPr lvl="1">
              <a:spcBef>
                <a:spcPct val="0"/>
              </a:spcBef>
              <a:buFont typeface="Arial" panose="020B0604020202020204" pitchFamily="34" charset="0"/>
              <a:buChar char="•"/>
            </a:pPr>
            <a:r>
              <a:rPr lang="fr-FR" altLang="fr-FR" sz="1100" b="0" i="0">
                <a:latin typeface="Comic Sans MS" panose="030F0702030302020204" pitchFamily="66" charset="0"/>
              </a:rPr>
              <a:t>Avance – Retour de face : idem mais les danseurs qui ont avancé font demi-tour sans reculer</a:t>
            </a:r>
          </a:p>
          <a:p>
            <a:pPr lvl="1">
              <a:spcBef>
                <a:spcPct val="0"/>
              </a:spcBef>
              <a:buFont typeface="Arial" panose="020B0604020202020204" pitchFamily="34" charset="0"/>
              <a:buChar char="•"/>
            </a:pPr>
            <a:r>
              <a:rPr lang="fr-FR" altLang="fr-FR" sz="1100" i="0">
                <a:latin typeface="Comic Sans MS" panose="030F0702030302020204" pitchFamily="66" charset="0"/>
              </a:rPr>
              <a:t>Swing</a:t>
            </a:r>
            <a:r>
              <a:rPr lang="fr-FR" altLang="fr-FR" sz="1100" b="0" i="0">
                <a:latin typeface="Comic Sans MS" panose="030F0702030302020204" pitchFamily="66" charset="0"/>
              </a:rPr>
              <a:t> : les danseurs se tiennent en couple comme pour une valse et tournent en marchant</a:t>
            </a:r>
          </a:p>
          <a:p>
            <a:pPr lvl="1">
              <a:spcBef>
                <a:spcPct val="0"/>
              </a:spcBef>
              <a:buFont typeface="Arial" panose="020B0604020202020204" pitchFamily="34" charset="0"/>
              <a:buChar char="•"/>
            </a:pPr>
            <a:r>
              <a:rPr lang="fr-FR" altLang="fr-FR" sz="1100" i="0">
                <a:latin typeface="Comic Sans MS" panose="030F0702030302020204" pitchFamily="66" charset="0"/>
              </a:rPr>
              <a:t>Patinette</a:t>
            </a:r>
            <a:r>
              <a:rPr lang="fr-FR" altLang="fr-FR" sz="1100" b="0" i="0">
                <a:latin typeface="Comic Sans MS" panose="030F0702030302020204" pitchFamily="66" charset="0"/>
              </a:rPr>
              <a:t> : swing avec les deux pieds droits des deux partenaires posés au sol l’un contre l’autre et le pied gauche poussant pour faire tourner le couple, comme une trottinette,</a:t>
            </a:r>
          </a:p>
          <a:p>
            <a:pPr lvl="1">
              <a:spcBef>
                <a:spcPct val="0"/>
              </a:spcBef>
              <a:buFont typeface="Arial" panose="020B0604020202020204" pitchFamily="34" charset="0"/>
              <a:buChar char="•"/>
            </a:pPr>
            <a:r>
              <a:rPr lang="fr-FR" altLang="fr-FR" sz="1100" i="0">
                <a:latin typeface="Comic Sans MS" panose="030F0702030302020204" pitchFamily="66" charset="0"/>
              </a:rPr>
              <a:t>Promenade</a:t>
            </a:r>
            <a:r>
              <a:rPr lang="fr-FR" altLang="fr-FR" sz="1100" b="0" i="0">
                <a:latin typeface="Comic Sans MS" panose="030F0702030302020204" pitchFamily="66" charset="0"/>
              </a:rPr>
              <a:t> : en couple, les mains sont tenues devant et croisées. Le couple marche du même nombre de pas jusqu’à la fin de la figure</a:t>
            </a:r>
          </a:p>
          <a:p>
            <a:pPr lvl="1">
              <a:spcBef>
                <a:spcPct val="0"/>
              </a:spcBef>
              <a:buFont typeface="Arial" panose="020B0604020202020204" pitchFamily="34" charset="0"/>
              <a:buChar char="•"/>
            </a:pPr>
            <a:r>
              <a:rPr lang="fr-FR" altLang="fr-FR" sz="1100" i="0">
                <a:latin typeface="Comic Sans MS" panose="030F0702030302020204" pitchFamily="66" charset="0"/>
              </a:rPr>
              <a:t>Dos à dos </a:t>
            </a:r>
            <a:r>
              <a:rPr lang="fr-FR" altLang="fr-FR" sz="1100" b="0" i="0">
                <a:latin typeface="Comic Sans MS" panose="030F0702030302020204" pitchFamily="66" charset="0"/>
              </a:rPr>
              <a:t>: Par deux les danseurs se croisent épaule droite sans se retourner</a:t>
            </a:r>
          </a:p>
          <a:p>
            <a:pPr lvl="1">
              <a:spcBef>
                <a:spcPct val="0"/>
              </a:spcBef>
              <a:buFont typeface="Arial" panose="020B0604020202020204" pitchFamily="34" charset="0"/>
              <a:buChar char="•"/>
            </a:pPr>
            <a:r>
              <a:rPr lang="fr-FR" altLang="fr-FR" sz="1100" i="0">
                <a:latin typeface="Comic Sans MS" panose="030F0702030302020204" pitchFamily="66" charset="0"/>
              </a:rPr>
              <a:t>Chaîne anglaise ou grande chaîne </a:t>
            </a:r>
            <a:r>
              <a:rPr lang="fr-FR" altLang="fr-FR" sz="1100" b="0" i="0">
                <a:latin typeface="Comic Sans MS" panose="030F0702030302020204" pitchFamily="66" charset="0"/>
              </a:rPr>
              <a:t>(lucky seven) : sur le cercle, les danseurs slaloment entre eux tout en s’attrapant d’une main dans le sens SIAM, main droite puis main gauche, etc… Le nombre de croisement doit être déterminé à l’avance</a:t>
            </a:r>
          </a:p>
          <a:p>
            <a:pPr lvl="1">
              <a:spcBef>
                <a:spcPct val="0"/>
              </a:spcBef>
              <a:buFont typeface="Arial" panose="020B0604020202020204" pitchFamily="34" charset="0"/>
              <a:buChar char="•"/>
            </a:pPr>
            <a:r>
              <a:rPr lang="fr-FR" altLang="fr-FR" sz="1100" i="0">
                <a:latin typeface="Comic Sans MS" panose="030F0702030302020204" pitchFamily="66" charset="0"/>
              </a:rPr>
              <a:t>Moulin</a:t>
            </a:r>
            <a:r>
              <a:rPr lang="fr-FR" altLang="fr-FR" sz="1100" b="0" i="0">
                <a:latin typeface="Comic Sans MS" panose="030F0702030302020204" pitchFamily="66" charset="0"/>
              </a:rPr>
              <a:t> main gauche / main droite : peut s’effectuer à 2 ou à 4 : la main d’un danseur est posée sur la main du partenaire, tenue en hauteur au dessus des épaules et on tourne autour de cet axe (sens SAM ou SIAM) sur le même nombre de pas en fonction de la musique</a:t>
            </a:r>
          </a:p>
          <a:p>
            <a:pPr lvl="1">
              <a:spcBef>
                <a:spcPct val="0"/>
              </a:spcBef>
              <a:buFont typeface="Arial" panose="020B0604020202020204" pitchFamily="34" charset="0"/>
              <a:buChar char="•"/>
            </a:pPr>
            <a:r>
              <a:rPr lang="fr-FR" altLang="fr-FR" sz="1100" b="0" i="0">
                <a:latin typeface="Comic Sans MS" panose="030F0702030302020204" pitchFamily="66" charset="0"/>
              </a:rPr>
              <a:t>D’autres figures pourraient tout à fait être </a:t>
            </a:r>
            <a:r>
              <a:rPr lang="fr-FR" altLang="fr-FR" sz="1100" i="0">
                <a:latin typeface="Comic Sans MS" panose="030F0702030302020204" pitchFamily="66" charset="0"/>
              </a:rPr>
              <a:t>inventées par les élèves </a:t>
            </a:r>
            <a:r>
              <a:rPr lang="fr-FR" altLang="fr-FR" sz="1100" b="0" i="0">
                <a:latin typeface="Comic Sans MS" panose="030F0702030302020204" pitchFamily="66" charset="0"/>
              </a:rPr>
              <a:t>pour la danse de la classe, en s’appuyant sur l’existant, tout en respectant le nombre de temps indispensable à la structure de la danse</a:t>
            </a:r>
          </a:p>
          <a:p>
            <a:pPr lvl="1">
              <a:spcBef>
                <a:spcPct val="0"/>
              </a:spcBef>
              <a:buFont typeface="Arial" panose="020B0604020202020204" pitchFamily="34" charset="0"/>
              <a:buChar char="•"/>
            </a:pPr>
            <a:r>
              <a:rPr lang="fr-FR" altLang="fr-FR" sz="1100" b="0" i="0">
                <a:latin typeface="Comic Sans MS" panose="030F0702030302020204" pitchFamily="66" charset="0"/>
              </a:rPr>
              <a:t>On pourrait aussi compléter cette liste sans trop complexifier en faisant appel au répertoire des </a:t>
            </a:r>
            <a:r>
              <a:rPr lang="fr-FR" altLang="fr-FR" sz="1100" i="0">
                <a:latin typeface="Comic Sans MS" panose="030F0702030302020204" pitchFamily="66" charset="0"/>
              </a:rPr>
              <a:t>contre danses anglaises</a:t>
            </a:r>
          </a:p>
          <a:p>
            <a:pPr>
              <a:spcBef>
                <a:spcPct val="0"/>
              </a:spcBef>
              <a:buFontTx/>
              <a:buNone/>
            </a:pPr>
            <a:endParaRPr lang="fr-FR" altLang="fr-FR" sz="1000" i="0">
              <a:latin typeface="Comic Sans MS" panose="030F0702030302020204" pitchFamily="66" charset="0"/>
            </a:endParaRPr>
          </a:p>
        </p:txBody>
      </p:sp>
    </p:spTree>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WordArt 117"/>
          <p:cNvSpPr>
            <a:spLocks noChangeArrowheads="1" noChangeShapeType="1" noTextEdit="1"/>
          </p:cNvSpPr>
          <p:nvPr/>
        </p:nvSpPr>
        <p:spPr bwMode="auto">
          <a:xfrm>
            <a:off x="5076825" y="214313"/>
            <a:ext cx="3792538" cy="649287"/>
          </a:xfrm>
          <a:prstGeom prst="rect">
            <a:avLst/>
          </a:prstGeom>
        </p:spPr>
        <p:txBody>
          <a:bodyPr wrap="none" fromWordArt="1">
            <a:prstTxWarp prst="textWave2">
              <a:avLst>
                <a:gd name="adj1" fmla="val 10278"/>
                <a:gd name="adj2" fmla="val 421"/>
              </a:avLst>
            </a:prstTxWarp>
          </a:bodyPr>
          <a:lstStyle/>
          <a:p>
            <a:pPr algn="ctr"/>
            <a:r>
              <a:rPr lang="fr-FR" sz="1600" kern="10">
                <a:ln w="9525">
                  <a:solidFill>
                    <a:srgbClr val="000000"/>
                  </a:solidFill>
                  <a:round/>
                  <a:headEnd/>
                  <a:tailEnd/>
                </a:ln>
                <a:solidFill>
                  <a:srgbClr val="808080"/>
                </a:solidFill>
                <a:latin typeface="Times New Roman" panose="02020603050405020304" pitchFamily="18" charset="0"/>
                <a:cs typeface="Times New Roman" panose="02020603050405020304" pitchFamily="18" charset="0"/>
              </a:rPr>
              <a:t>Les entrées en danse</a:t>
            </a:r>
          </a:p>
        </p:txBody>
      </p:sp>
      <p:sp>
        <p:nvSpPr>
          <p:cNvPr id="10243" name="Text Box 118"/>
          <p:cNvSpPr txBox="1">
            <a:spLocks noChangeArrowheads="1"/>
          </p:cNvSpPr>
          <p:nvPr/>
        </p:nvSpPr>
        <p:spPr bwMode="auto">
          <a:xfrm>
            <a:off x="179388" y="1557338"/>
            <a:ext cx="8712200"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fr-FR" altLang="fr-FR" sz="1200" i="0"/>
              <a:t>DISPOSITIF</a:t>
            </a:r>
            <a:r>
              <a:rPr lang="fr-FR" altLang="fr-FR" sz="1200" b="0" i="0"/>
              <a:t> :</a:t>
            </a:r>
          </a:p>
          <a:p>
            <a:pPr eaLnBrk="1" hangingPunct="1">
              <a:buFontTx/>
              <a:buNone/>
            </a:pPr>
            <a:r>
              <a:rPr lang="fr-FR" altLang="fr-FR" sz="1100" b="0" i="0">
                <a:latin typeface="Comic Sans MS" panose="030F0702030302020204" pitchFamily="66" charset="0"/>
              </a:rPr>
              <a:t>Les élèves sont dispersés, en ligne, en chaîne, en cercle, en duos, face à face… selon la préparation choisie. </a:t>
            </a:r>
          </a:p>
          <a:p>
            <a:pPr eaLnBrk="1" hangingPunct="1">
              <a:buFontTx/>
              <a:buNone/>
            </a:pPr>
            <a:r>
              <a:rPr lang="fr-FR" altLang="fr-FR" sz="1100" b="0" i="0">
                <a:latin typeface="Comic Sans MS" panose="030F0702030302020204" pitchFamily="66" charset="0"/>
              </a:rPr>
              <a:t>L’espace d’évolution est suffisamment grand pour évoluer en liberté</a:t>
            </a:r>
          </a:p>
          <a:p>
            <a:pPr eaLnBrk="1" hangingPunct="1">
              <a:buFontTx/>
              <a:buNone/>
            </a:pPr>
            <a:r>
              <a:rPr lang="fr-FR" altLang="fr-FR" sz="1100" b="0" i="0">
                <a:latin typeface="Comic Sans MS" panose="030F0702030302020204" pitchFamily="66" charset="0"/>
              </a:rPr>
              <a:t>Avec ou sans musique selon les choix effectués</a:t>
            </a:r>
          </a:p>
          <a:p>
            <a:pPr eaLnBrk="1" hangingPunct="1">
              <a:buFontTx/>
              <a:buNone/>
            </a:pPr>
            <a:r>
              <a:rPr lang="fr-FR" altLang="fr-FR" sz="1100" b="0" i="0">
                <a:latin typeface="Comic Sans MS" panose="030F0702030302020204" pitchFamily="66" charset="0"/>
              </a:rPr>
              <a:t>Durée : une dizaine de minutes au maximum</a:t>
            </a:r>
            <a:endParaRPr lang="fr-FR" altLang="fr-FR" sz="1200" i="0"/>
          </a:p>
          <a:p>
            <a:pPr eaLnBrk="1" hangingPunct="1">
              <a:buFontTx/>
              <a:buNone/>
            </a:pPr>
            <a:endParaRPr lang="fr-FR" altLang="fr-FR" sz="1200" i="0"/>
          </a:p>
          <a:p>
            <a:pPr eaLnBrk="1" hangingPunct="1">
              <a:buFontTx/>
              <a:buNone/>
            </a:pPr>
            <a:r>
              <a:rPr lang="fr-FR" altLang="fr-FR" sz="1200" i="0"/>
              <a:t>CONSIGNES</a:t>
            </a:r>
            <a:r>
              <a:rPr lang="fr-FR" altLang="fr-FR" sz="1200" b="0" i="0"/>
              <a:t> :</a:t>
            </a:r>
          </a:p>
          <a:p>
            <a:pPr eaLnBrk="1" hangingPunct="1">
              <a:buFontTx/>
              <a:buNone/>
            </a:pPr>
            <a:r>
              <a:rPr lang="fr-FR" altLang="fr-FR" sz="1000" b="0" i="0">
                <a:latin typeface="Comic Sans MS" panose="030F0702030302020204" pitchFamily="66" charset="0"/>
              </a:rPr>
              <a:t>1 : Les élèves évoluent individuellement en marchant dans l’espace en essayant d’occuper tout l’espace. Aucun échange verbal. Pas de communication entre eux, chacun veille à remplir les espaces vides.</a:t>
            </a:r>
          </a:p>
          <a:p>
            <a:pPr eaLnBrk="1" hangingPunct="1">
              <a:buFontTx/>
              <a:buNone/>
            </a:pPr>
            <a:endParaRPr lang="fr-FR" altLang="fr-FR" sz="1000" b="0" i="0">
              <a:latin typeface="Comic Sans MS" panose="030F0702030302020204" pitchFamily="66" charset="0"/>
            </a:endParaRPr>
          </a:p>
          <a:p>
            <a:pPr>
              <a:spcBef>
                <a:spcPct val="0"/>
              </a:spcBef>
              <a:buFontTx/>
              <a:buNone/>
            </a:pPr>
            <a:r>
              <a:rPr lang="fr-FR" altLang="fr-FR" sz="1000" b="0" i="0">
                <a:latin typeface="Comic Sans MS" panose="030F0702030302020204" pitchFamily="66" charset="0"/>
              </a:rPr>
              <a:t>2 : En fonction de la danse qui va être pratiquée, réaliser des éléments isolés pour aller progressivement vers la totalité de l’enchaînement : </a:t>
            </a:r>
          </a:p>
          <a:p>
            <a:pPr>
              <a:spcBef>
                <a:spcPct val="0"/>
              </a:spcBef>
              <a:buFontTx/>
              <a:buNone/>
            </a:pPr>
            <a:r>
              <a:rPr lang="fr-FR" altLang="fr-FR" sz="1000" b="0" i="0">
                <a:latin typeface="Comic Sans MS" panose="030F0702030302020204" pitchFamily="66" charset="0"/>
              </a:rPr>
              <a:t>Exemples : </a:t>
            </a:r>
          </a:p>
          <a:p>
            <a:pPr>
              <a:spcBef>
                <a:spcPct val="0"/>
              </a:spcBef>
              <a:buFontTx/>
              <a:buChar char="-"/>
            </a:pPr>
            <a:r>
              <a:rPr lang="fr-FR" altLang="fr-FR" sz="1000" b="0" i="0">
                <a:latin typeface="Comic Sans MS" panose="030F0702030302020204" pitchFamily="66" charset="0"/>
              </a:rPr>
              <a:t>faire une grande ronde qui avance de 4 et recule de 4</a:t>
            </a:r>
          </a:p>
          <a:p>
            <a:pPr>
              <a:spcBef>
                <a:spcPct val="0"/>
              </a:spcBef>
              <a:buFontTx/>
              <a:buChar char="-"/>
            </a:pPr>
            <a:r>
              <a:rPr lang="fr-FR" altLang="fr-FR" sz="1000" b="0" i="0">
                <a:latin typeface="Comic Sans MS" panose="030F0702030302020204" pitchFamily="66" charset="0"/>
              </a:rPr>
              <a:t>Sur la ronde effectuer deux pas à gauche puis deux pas à droite, se lâcher les mains et taper deux fois dans les mains</a:t>
            </a:r>
          </a:p>
          <a:p>
            <a:pPr>
              <a:spcBef>
                <a:spcPct val="0"/>
              </a:spcBef>
              <a:buFontTx/>
              <a:buChar char="-"/>
            </a:pPr>
            <a:r>
              <a:rPr lang="fr-FR" altLang="fr-FR" sz="1000" b="0" i="0">
                <a:latin typeface="Comic Sans MS" panose="030F0702030302020204" pitchFamily="66" charset="0"/>
              </a:rPr>
              <a:t>Se mettre en chaine et marcher en balançant les bras</a:t>
            </a:r>
          </a:p>
          <a:p>
            <a:pPr>
              <a:spcBef>
                <a:spcPct val="0"/>
              </a:spcBef>
              <a:buFontTx/>
              <a:buChar char="-"/>
            </a:pPr>
            <a:r>
              <a:rPr lang="fr-FR" altLang="fr-FR" sz="1000" b="0" i="0">
                <a:latin typeface="Comic Sans MS" panose="030F0702030302020204" pitchFamily="66" charset="0"/>
              </a:rPr>
              <a:t>Effectuer un farandole en levant la jambe sur le rythme</a:t>
            </a:r>
          </a:p>
          <a:p>
            <a:pPr>
              <a:spcBef>
                <a:spcPct val="0"/>
              </a:spcBef>
              <a:buFontTx/>
              <a:buChar char="-"/>
            </a:pPr>
            <a:r>
              <a:rPr lang="fr-FR" altLang="fr-FR" sz="1000" b="0" i="0">
                <a:latin typeface="Comic Sans MS" panose="030F0702030302020204" pitchFamily="66" charset="0"/>
              </a:rPr>
              <a:t>Par deux face à face : effectuer des moulins, dos à dos, croisements, swing …</a:t>
            </a:r>
          </a:p>
          <a:p>
            <a:pPr>
              <a:spcBef>
                <a:spcPct val="0"/>
              </a:spcBef>
              <a:buFontTx/>
              <a:buChar char="-"/>
            </a:pPr>
            <a:r>
              <a:rPr lang="fr-FR" altLang="fr-FR" sz="1000" b="0" i="0">
                <a:latin typeface="Comic Sans MS" panose="030F0702030302020204" pitchFamily="66" charset="0"/>
              </a:rPr>
              <a:t>…</a:t>
            </a:r>
          </a:p>
          <a:p>
            <a:pPr eaLnBrk="1" hangingPunct="1">
              <a:buFontTx/>
              <a:buNone/>
            </a:pPr>
            <a:endParaRPr lang="fr-FR" altLang="fr-FR" sz="1200" i="0"/>
          </a:p>
          <a:p>
            <a:pPr eaLnBrk="1" hangingPunct="1">
              <a:buFontTx/>
              <a:buNone/>
            </a:pPr>
            <a:r>
              <a:rPr lang="fr-FR" altLang="fr-FR" sz="1200" i="0"/>
              <a:t>VARIABLES </a:t>
            </a:r>
            <a:r>
              <a:rPr lang="fr-FR" altLang="fr-FR" sz="1200" b="0" i="0"/>
              <a:t>: </a:t>
            </a:r>
          </a:p>
          <a:p>
            <a:pPr eaLnBrk="1" hangingPunct="1">
              <a:buFontTx/>
              <a:buNone/>
            </a:pPr>
            <a:r>
              <a:rPr lang="fr-FR" altLang="fr-FR" sz="1000" b="0" i="0">
                <a:latin typeface="Comic Sans MS" panose="030F0702030302020204" pitchFamily="66" charset="0"/>
              </a:rPr>
              <a:t>La musique peut faciliter les repères de rythmes</a:t>
            </a:r>
          </a:p>
          <a:p>
            <a:pPr eaLnBrk="1" hangingPunct="1">
              <a:buFontTx/>
              <a:buNone/>
            </a:pPr>
            <a:r>
              <a:rPr lang="fr-FR" altLang="fr-FR" sz="1000" b="0" i="0">
                <a:latin typeface="Comic Sans MS" panose="030F0702030302020204" pitchFamily="66" charset="0"/>
              </a:rPr>
              <a:t>Peu à peu, les élèves peuvent devenir autonomes et diriger leur propre mise en danse : soit par un élèves meneur pour toute la classe, soit en construisant des enchaînements par duos ou groupes de 4, 6, 8</a:t>
            </a:r>
          </a:p>
          <a:p>
            <a:pPr eaLnBrk="1" hangingPunct="1">
              <a:buFontTx/>
              <a:buNone/>
            </a:pPr>
            <a:endParaRPr lang="fr-FR" altLang="fr-FR" sz="2400">
              <a:latin typeface="Comic Sans MS" panose="030F0702030302020204" pitchFamily="66" charset="0"/>
            </a:endParaRPr>
          </a:p>
          <a:p>
            <a:pPr eaLnBrk="1" hangingPunct="1">
              <a:buFontTx/>
              <a:buNone/>
            </a:pPr>
            <a:endParaRPr lang="fr-FR" altLang="fr-FR" sz="1200" i="0"/>
          </a:p>
        </p:txBody>
      </p:sp>
      <p:sp>
        <p:nvSpPr>
          <p:cNvPr id="9220" name="AutoShape 119"/>
          <p:cNvSpPr>
            <a:spLocks noChangeArrowheads="1"/>
          </p:cNvSpPr>
          <p:nvPr/>
        </p:nvSpPr>
        <p:spPr bwMode="auto">
          <a:xfrm>
            <a:off x="179388" y="188913"/>
            <a:ext cx="4638675" cy="935037"/>
          </a:xfrm>
          <a:prstGeom prst="wedgeRoundRectCallout">
            <a:avLst>
              <a:gd name="adj1" fmla="val -36282"/>
              <a:gd name="adj2" fmla="val 76972"/>
              <a:gd name="adj3" fmla="val 16667"/>
            </a:avLst>
          </a:prstGeom>
          <a:solidFill>
            <a:schemeClr val="accent5">
              <a:lumMod val="75000"/>
            </a:schemeClr>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defRPr/>
            </a:pPr>
            <a:r>
              <a:rPr lang="fr-FR" altLang="fr-FR" sz="1800" i="0" dirty="0" smtClean="0">
                <a:solidFill>
                  <a:srgbClr val="FFFFFF"/>
                </a:solidFill>
                <a:latin typeface="Comic Sans MS" panose="030F0702030302020204" pitchFamily="66" charset="0"/>
              </a:rPr>
              <a:t>Situations d’entrée de séance </a:t>
            </a:r>
          </a:p>
          <a:p>
            <a:pPr algn="ctr" eaLnBrk="1" hangingPunct="1">
              <a:spcBef>
                <a:spcPct val="0"/>
              </a:spcBef>
              <a:buFontTx/>
              <a:buNone/>
              <a:defRPr/>
            </a:pPr>
            <a:r>
              <a:rPr lang="fr-FR" altLang="fr-FR" sz="1400" i="0" dirty="0" smtClean="0">
                <a:solidFill>
                  <a:srgbClr val="FFFFFF"/>
                </a:solidFill>
                <a:latin typeface="Comic Sans MS" panose="030F0702030302020204" pitchFamily="66" charset="0"/>
              </a:rPr>
              <a:t>« Maîtriser ses émotions »</a:t>
            </a:r>
          </a:p>
          <a:p>
            <a:pPr algn="ctr" eaLnBrk="1" hangingPunct="1">
              <a:spcBef>
                <a:spcPct val="0"/>
              </a:spcBef>
              <a:buFontTx/>
              <a:buNone/>
              <a:defRPr/>
            </a:pPr>
            <a:r>
              <a:rPr lang="fr-FR" altLang="fr-FR" sz="1400" i="0" dirty="0" smtClean="0">
                <a:solidFill>
                  <a:srgbClr val="FFFFFF"/>
                </a:solidFill>
                <a:latin typeface="Comic Sans MS" panose="030F0702030302020204" pitchFamily="66" charset="0"/>
              </a:rPr>
              <a:t>« Préparer son corps »</a:t>
            </a:r>
          </a:p>
          <a:p>
            <a:pPr algn="ctr" eaLnBrk="1" hangingPunct="1">
              <a:spcBef>
                <a:spcPct val="0"/>
              </a:spcBef>
              <a:buFontTx/>
              <a:buNone/>
              <a:defRPr/>
            </a:pPr>
            <a:r>
              <a:rPr lang="fr-FR" altLang="fr-FR" sz="2400" dirty="0" smtClean="0">
                <a:solidFill>
                  <a:srgbClr val="FFFFFF"/>
                </a:solidFill>
                <a:latin typeface="Times New Roman" panose="02020603050405020304" pitchFamily="18" charset="0"/>
              </a:rPr>
              <a:t> </a:t>
            </a:r>
            <a:r>
              <a:rPr lang="fr-FR" altLang="fr-FR" sz="1400" b="0" dirty="0" smtClean="0">
                <a:solidFill>
                  <a:srgbClr val="FFFFFF"/>
                </a:solidFill>
                <a:latin typeface="Times New Roman" panose="02020603050405020304" pitchFamily="18" charset="0"/>
              </a:rPr>
              <a:t> </a:t>
            </a:r>
            <a:endParaRPr lang="fr-FR" altLang="fr-FR" sz="2600" b="0" i="0" dirty="0" smtClean="0">
              <a:solidFill>
                <a:srgbClr val="FFFFFF"/>
              </a:solidFill>
              <a:latin typeface="Times New Roman" panose="02020603050405020304" pitchFamily="18" charset="0"/>
            </a:endParaRPr>
          </a:p>
          <a:p>
            <a:pPr eaLnBrk="1" hangingPunct="1">
              <a:spcBef>
                <a:spcPct val="0"/>
              </a:spcBef>
              <a:buFontTx/>
              <a:buNone/>
              <a:defRPr/>
            </a:pPr>
            <a:endParaRPr lang="fr-FR" altLang="fr-FR" sz="1800" b="0" i="0" dirty="0" smtClean="0"/>
          </a:p>
        </p:txBody>
      </p:sp>
      <p:sp>
        <p:nvSpPr>
          <p:cNvPr id="10245" name="Text Box 135"/>
          <p:cNvSpPr txBox="1">
            <a:spLocks noChangeArrowheads="1"/>
          </p:cNvSpPr>
          <p:nvPr/>
        </p:nvSpPr>
        <p:spPr bwMode="auto">
          <a:xfrm>
            <a:off x="7429500" y="6375400"/>
            <a:ext cx="1439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800" b="0" i="0">
                <a:solidFill>
                  <a:schemeClr val="folHlink"/>
                </a:solidFill>
                <a:latin typeface="Jokerman" panose="04090605060D06020702" pitchFamily="82" charset="0"/>
                <a:hlinkClick r:id="rId2" action="ppaction://hlinksldjump"/>
              </a:rPr>
              <a:t>RETOUR</a:t>
            </a:r>
            <a:endParaRPr lang="fr-FR" altLang="fr-FR" sz="1800" b="0" i="0">
              <a:solidFill>
                <a:schemeClr val="folHlink"/>
              </a:solidFill>
              <a:latin typeface="Jokerman" panose="04090605060D06020702" pitchFamily="82" charset="0"/>
            </a:endParaRPr>
          </a:p>
        </p:txBody>
      </p:sp>
      <p:sp>
        <p:nvSpPr>
          <p:cNvPr id="10246" name="Text Box 176"/>
          <p:cNvSpPr txBox="1">
            <a:spLocks noChangeArrowheads="1"/>
          </p:cNvSpPr>
          <p:nvPr/>
        </p:nvSpPr>
        <p:spPr bwMode="auto">
          <a:xfrm>
            <a:off x="4932363" y="911225"/>
            <a:ext cx="4103687" cy="830263"/>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fr-FR" altLang="fr-FR" sz="1200" i="0"/>
              <a:t>Intérêt de la situation </a:t>
            </a:r>
            <a:r>
              <a:rPr lang="fr-FR" altLang="fr-FR" sz="1200" b="0" i="0"/>
              <a:t> : </a:t>
            </a:r>
          </a:p>
          <a:p>
            <a:pPr eaLnBrk="1" hangingPunct="1">
              <a:spcBef>
                <a:spcPct val="0"/>
              </a:spcBef>
              <a:buFontTx/>
              <a:buChar char="-"/>
            </a:pPr>
            <a:r>
              <a:rPr lang="fr-FR" altLang="fr-FR" sz="1200" b="0" i="0"/>
              <a:t>Mise en activité : Se rendre disponible à la pratique dansée : sur le plan physique, mental et psychologique</a:t>
            </a:r>
          </a:p>
        </p:txBody>
      </p:sp>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WordArt 117"/>
          <p:cNvSpPr>
            <a:spLocks noChangeArrowheads="1" noChangeShapeType="1" noTextEdit="1"/>
          </p:cNvSpPr>
          <p:nvPr/>
        </p:nvSpPr>
        <p:spPr bwMode="auto">
          <a:xfrm>
            <a:off x="5076825" y="214313"/>
            <a:ext cx="3792538" cy="649287"/>
          </a:xfrm>
          <a:prstGeom prst="rect">
            <a:avLst/>
          </a:prstGeom>
        </p:spPr>
        <p:txBody>
          <a:bodyPr wrap="none" fromWordArt="1">
            <a:prstTxWarp prst="textWave2">
              <a:avLst>
                <a:gd name="adj1" fmla="val 10278"/>
                <a:gd name="adj2" fmla="val 421"/>
              </a:avLst>
            </a:prstTxWarp>
          </a:bodyPr>
          <a:lstStyle/>
          <a:p>
            <a:pPr algn="ctr"/>
            <a:r>
              <a:rPr lang="fr-FR" sz="1600" kern="10">
                <a:ln w="9525">
                  <a:solidFill>
                    <a:srgbClr val="000000"/>
                  </a:solidFill>
                  <a:round/>
                  <a:headEnd/>
                  <a:tailEnd/>
                </a:ln>
                <a:solidFill>
                  <a:srgbClr val="808080"/>
                </a:solidFill>
                <a:latin typeface="Times New Roman" panose="02020603050405020304" pitchFamily="18" charset="0"/>
                <a:cs typeface="Times New Roman" panose="02020603050405020304" pitchFamily="18" charset="0"/>
              </a:rPr>
              <a:t>Le Lucky Seven</a:t>
            </a:r>
          </a:p>
        </p:txBody>
      </p:sp>
      <p:sp>
        <p:nvSpPr>
          <p:cNvPr id="7171" name="Text Box 118"/>
          <p:cNvSpPr txBox="1">
            <a:spLocks noChangeArrowheads="1"/>
          </p:cNvSpPr>
          <p:nvPr/>
        </p:nvSpPr>
        <p:spPr bwMode="auto">
          <a:xfrm>
            <a:off x="46038" y="1449388"/>
            <a:ext cx="8712200"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defRPr/>
            </a:pPr>
            <a:r>
              <a:rPr lang="fr-FR" altLang="fr-FR" sz="1200" i="0" dirty="0" smtClean="0"/>
              <a:t>DISPOSITIF</a:t>
            </a:r>
            <a:r>
              <a:rPr lang="fr-FR" altLang="fr-FR" sz="1200" b="0" i="0" dirty="0" smtClean="0"/>
              <a:t> :</a:t>
            </a:r>
          </a:p>
          <a:p>
            <a:pPr eaLnBrk="1" hangingPunct="1">
              <a:buFontTx/>
              <a:buNone/>
              <a:defRPr/>
            </a:pPr>
            <a:r>
              <a:rPr lang="fr-FR" altLang="fr-FR" sz="1100" b="0" i="0" dirty="0" smtClean="0">
                <a:latin typeface="Comic Sans MS" panose="030F0702030302020204" pitchFamily="66" charset="0"/>
              </a:rPr>
              <a:t>Les élèves sont en cercle dans un espace suffisamment grand </a:t>
            </a:r>
          </a:p>
          <a:p>
            <a:pPr eaLnBrk="1" hangingPunct="1">
              <a:buFontTx/>
              <a:buNone/>
              <a:defRPr/>
            </a:pPr>
            <a:r>
              <a:rPr lang="fr-FR" altLang="fr-FR" sz="1100" b="0" i="0" dirty="0" smtClean="0">
                <a:latin typeface="Comic Sans MS" panose="030F0702030302020204" pitchFamily="66" charset="0"/>
              </a:rPr>
              <a:t>pour accueillir l’ensemble de la classe. Deux groupes sont possibles.</a:t>
            </a:r>
          </a:p>
          <a:p>
            <a:pPr eaLnBrk="1" hangingPunct="1">
              <a:buFontTx/>
              <a:buNone/>
              <a:defRPr/>
            </a:pPr>
            <a:r>
              <a:rPr lang="fr-FR" altLang="fr-FR" sz="1100" b="0" i="0" dirty="0" smtClean="0">
                <a:latin typeface="Comic Sans MS" panose="030F0702030302020204" pitchFamily="66" charset="0"/>
              </a:rPr>
              <a:t>La musique utilisée devra respecter les 32 mesures nécessaires (</a:t>
            </a:r>
            <a:r>
              <a:rPr lang="fr-FR" altLang="fr-FR" sz="1100" b="0" i="0" dirty="0" err="1" smtClean="0">
                <a:latin typeface="Comic Sans MS" panose="030F0702030302020204" pitchFamily="66" charset="0"/>
              </a:rPr>
              <a:t>reel</a:t>
            </a:r>
            <a:r>
              <a:rPr lang="fr-FR" altLang="fr-FR" sz="1100" b="0" i="0" dirty="0" smtClean="0">
                <a:latin typeface="Comic Sans MS" panose="030F0702030302020204" pitchFamily="66" charset="0"/>
              </a:rPr>
              <a:t> ou gigue irlandaise) : </a:t>
            </a:r>
          </a:p>
          <a:p>
            <a:pPr eaLnBrk="1" hangingPunct="1">
              <a:buFontTx/>
              <a:buNone/>
              <a:defRPr/>
            </a:pPr>
            <a:r>
              <a:rPr lang="fr-FR" altLang="fr-FR" sz="1100" b="0" i="0" dirty="0" smtClean="0">
                <a:latin typeface="Comic Sans MS" panose="030F0702030302020204" pitchFamily="66" charset="0"/>
                <a:hlinkClick r:id="rId2"/>
              </a:rPr>
              <a:t>Cercle circassien (accordéon diatonique)</a:t>
            </a:r>
            <a:r>
              <a:rPr lang="fr-FR" altLang="fr-FR" sz="1100" b="0" i="0" dirty="0" smtClean="0">
                <a:latin typeface="Comic Sans MS" panose="030F0702030302020204" pitchFamily="66" charset="0"/>
              </a:rPr>
              <a:t> (</a:t>
            </a:r>
            <a:r>
              <a:rPr lang="fr-FR" altLang="fr-FR" sz="1100" b="0" i="0" dirty="0" smtClean="0">
                <a:latin typeface="Comic Sans MS" panose="030F0702030302020204" pitchFamily="66" charset="0"/>
                <a:hlinkClick r:id="rId3"/>
              </a:rPr>
              <a:t>YouTube</a:t>
            </a:r>
            <a:r>
              <a:rPr lang="fr-FR" altLang="fr-FR" sz="1100" b="0" i="0" dirty="0" smtClean="0">
                <a:latin typeface="Comic Sans MS" panose="030F0702030302020204" pitchFamily="66" charset="0"/>
              </a:rPr>
              <a:t>) [</a:t>
            </a:r>
            <a:r>
              <a:rPr lang="fr-FR" altLang="fr-FR" sz="1100" b="0" i="0" dirty="0" smtClean="0">
                <a:latin typeface="Comic Sans MS" panose="030F0702030302020204" pitchFamily="66" charset="0"/>
                <a:hlinkClick r:id="rId4"/>
              </a:rPr>
              <a:t>piste audio</a:t>
            </a:r>
            <a:r>
              <a:rPr lang="fr-FR" altLang="fr-FR" sz="1100" b="0" i="0" dirty="0" smtClean="0">
                <a:latin typeface="Comic Sans MS" panose="030F0702030302020204" pitchFamily="66" charset="0"/>
              </a:rPr>
              <a:t>]</a:t>
            </a:r>
          </a:p>
          <a:p>
            <a:pPr eaLnBrk="1" hangingPunct="1">
              <a:buNone/>
              <a:defRPr/>
            </a:pPr>
            <a:r>
              <a:rPr lang="fr-FR" altLang="fr-FR" sz="1100" b="0" i="0" dirty="0" smtClean="0">
                <a:latin typeface="Comic Sans MS" panose="030F0702030302020204" pitchFamily="66" charset="0"/>
                <a:hlinkClick r:id="rId5"/>
              </a:rPr>
              <a:t>Cercle circassien joué par le groupe Mine De Rien</a:t>
            </a:r>
            <a:r>
              <a:rPr lang="fr-FR" altLang="fr-FR" sz="1100" b="0" i="0" dirty="0" smtClean="0">
                <a:latin typeface="Comic Sans MS" panose="030F0702030302020204" pitchFamily="66" charset="0"/>
              </a:rPr>
              <a:t> (</a:t>
            </a:r>
            <a:r>
              <a:rPr lang="fr-FR" altLang="fr-FR" sz="1100" b="0" i="0" dirty="0" smtClean="0">
                <a:latin typeface="Comic Sans MS" panose="030F0702030302020204" pitchFamily="66" charset="0"/>
                <a:hlinkClick r:id="rId6"/>
              </a:rPr>
              <a:t>YouTube</a:t>
            </a:r>
            <a:r>
              <a:rPr lang="fr-FR" altLang="fr-FR" sz="1100" b="0" i="0" dirty="0" smtClean="0">
                <a:latin typeface="Comic Sans MS" panose="030F0702030302020204" pitchFamily="66" charset="0"/>
              </a:rPr>
              <a:t>) </a:t>
            </a:r>
            <a:r>
              <a:rPr lang="fr-FR" altLang="fr-FR" sz="1100" b="0" i="0" dirty="0">
                <a:latin typeface="Comic Sans MS" panose="030F0702030302020204" pitchFamily="66" charset="0"/>
              </a:rPr>
              <a:t>[</a:t>
            </a:r>
            <a:r>
              <a:rPr lang="fr-FR" altLang="fr-FR" sz="1100" b="0" i="0" dirty="0">
                <a:latin typeface="Comic Sans MS" panose="030F0702030302020204" pitchFamily="66" charset="0"/>
                <a:hlinkClick r:id="rId7"/>
              </a:rPr>
              <a:t>piste audio</a:t>
            </a:r>
            <a:r>
              <a:rPr lang="fr-FR" altLang="fr-FR" sz="1100" b="0" i="0" dirty="0" smtClean="0">
                <a:latin typeface="Comic Sans MS" panose="030F0702030302020204" pitchFamily="66" charset="0"/>
              </a:rPr>
              <a:t>]</a:t>
            </a:r>
          </a:p>
          <a:p>
            <a:pPr eaLnBrk="1" hangingPunct="1">
              <a:buNone/>
              <a:defRPr/>
            </a:pPr>
            <a:r>
              <a:rPr lang="fr-FR" altLang="fr-FR" sz="1100" b="0" i="0" dirty="0" smtClean="0">
                <a:latin typeface="Comic Sans MS" panose="030F0702030302020204" pitchFamily="66" charset="0"/>
                <a:hlinkClick r:id="rId8"/>
              </a:rPr>
              <a:t>The Irish Connection - le cercle circassien</a:t>
            </a:r>
            <a:r>
              <a:rPr lang="fr-FR" altLang="fr-FR" sz="1100" b="0" i="0" dirty="0" smtClean="0">
                <a:latin typeface="Comic Sans MS" panose="030F0702030302020204" pitchFamily="66" charset="0"/>
              </a:rPr>
              <a:t> (</a:t>
            </a:r>
            <a:r>
              <a:rPr lang="fr-FR" altLang="fr-FR" sz="1100" b="0" i="0" dirty="0" smtClean="0">
                <a:latin typeface="Comic Sans MS" panose="030F0702030302020204" pitchFamily="66" charset="0"/>
                <a:hlinkClick r:id="rId9"/>
              </a:rPr>
              <a:t>YouTube</a:t>
            </a:r>
            <a:r>
              <a:rPr lang="fr-FR" altLang="fr-FR" sz="1100" b="0" i="0" dirty="0" smtClean="0">
                <a:latin typeface="Comic Sans MS" panose="030F0702030302020204" pitchFamily="66" charset="0"/>
              </a:rPr>
              <a:t>) [</a:t>
            </a:r>
            <a:r>
              <a:rPr lang="fr-FR" altLang="fr-FR" sz="1100" b="0" i="0" dirty="0" smtClean="0">
                <a:latin typeface="Comic Sans MS" panose="030F0702030302020204" pitchFamily="66" charset="0"/>
                <a:hlinkClick r:id="rId10"/>
              </a:rPr>
              <a:t>piste audio</a:t>
            </a:r>
            <a:r>
              <a:rPr lang="fr-FR" altLang="fr-FR" sz="1100" b="0" i="0" dirty="0" smtClean="0">
                <a:latin typeface="Comic Sans MS" panose="030F0702030302020204" pitchFamily="66" charset="0"/>
              </a:rPr>
              <a:t>]</a:t>
            </a:r>
          </a:p>
          <a:p>
            <a:pPr eaLnBrk="1" hangingPunct="1">
              <a:buFontTx/>
              <a:buNone/>
              <a:defRPr/>
            </a:pPr>
            <a:r>
              <a:rPr lang="fr-FR" altLang="fr-FR" sz="1200" i="0" dirty="0" smtClean="0"/>
              <a:t>CONSIGNES</a:t>
            </a:r>
            <a:r>
              <a:rPr lang="fr-FR" altLang="fr-FR" sz="1200" b="0" i="0" dirty="0" smtClean="0"/>
              <a:t> : </a:t>
            </a:r>
          </a:p>
          <a:p>
            <a:pPr>
              <a:spcBef>
                <a:spcPct val="0"/>
              </a:spcBef>
              <a:buFontTx/>
              <a:buNone/>
              <a:defRPr/>
            </a:pPr>
            <a:r>
              <a:rPr lang="fr-FR" altLang="fr-FR" sz="1000" dirty="0" smtClean="0">
                <a:latin typeface="Comic Sans MS" panose="030F0702030302020204" pitchFamily="66" charset="0"/>
              </a:rPr>
              <a:t>1ère partie </a:t>
            </a:r>
            <a:endParaRPr lang="fr-FR" altLang="fr-FR" sz="1000" i="0" dirty="0" smtClean="0">
              <a:latin typeface="Comic Sans MS" panose="030F0702030302020204" pitchFamily="66" charset="0"/>
            </a:endParaRPr>
          </a:p>
          <a:p>
            <a:pPr>
              <a:spcBef>
                <a:spcPct val="0"/>
              </a:spcBef>
              <a:defRPr/>
            </a:pPr>
            <a:r>
              <a:rPr lang="fr-FR" altLang="fr-FR" sz="1000" b="0" i="0" dirty="0" smtClean="0">
                <a:latin typeface="Comic Sans MS" panose="030F0702030302020204" pitchFamily="66" charset="0"/>
              </a:rPr>
              <a:t>Les élèves sont </a:t>
            </a:r>
            <a:r>
              <a:rPr lang="fr-FR" altLang="fr-FR" sz="1000" i="0" dirty="0" smtClean="0">
                <a:latin typeface="Comic Sans MS" panose="030F0702030302020204" pitchFamily="66" charset="0"/>
              </a:rPr>
              <a:t>en cercle </a:t>
            </a:r>
            <a:r>
              <a:rPr lang="fr-FR" altLang="fr-FR" sz="1000" b="0" i="0" dirty="0" smtClean="0">
                <a:latin typeface="Comic Sans MS" panose="030F0702030302020204" pitchFamily="66" charset="0"/>
              </a:rPr>
              <a:t>alternant filles (ou danseurs A) et garçons (ou danseurs B) en se tenant la main,</a:t>
            </a:r>
          </a:p>
          <a:p>
            <a:pPr>
              <a:spcBef>
                <a:spcPct val="0"/>
              </a:spcBef>
              <a:defRPr/>
            </a:pPr>
            <a:r>
              <a:rPr lang="fr-FR" altLang="fr-FR" sz="1000" b="0" i="0" dirty="0" smtClean="0">
                <a:latin typeface="Comic Sans MS" panose="030F0702030302020204" pitchFamily="66" charset="0"/>
              </a:rPr>
              <a:t>Sur 8 temps, </a:t>
            </a:r>
            <a:r>
              <a:rPr lang="fr-FR" altLang="fr-FR" sz="1000" i="0" dirty="0" smtClean="0">
                <a:latin typeface="Comic Sans MS" panose="030F0702030302020204" pitchFamily="66" charset="0"/>
              </a:rPr>
              <a:t>ronde</a:t>
            </a:r>
            <a:r>
              <a:rPr lang="fr-FR" altLang="fr-FR" sz="1000" b="0" i="0" dirty="0" smtClean="0">
                <a:latin typeface="Comic Sans MS" panose="030F0702030302020204" pitchFamily="66" charset="0"/>
              </a:rPr>
              <a:t> en marchant dans le sens SAM</a:t>
            </a:r>
          </a:p>
          <a:p>
            <a:pPr>
              <a:spcBef>
                <a:spcPct val="0"/>
              </a:spcBef>
              <a:defRPr/>
            </a:pPr>
            <a:r>
              <a:rPr lang="fr-FR" altLang="fr-FR" sz="1000" b="0" i="0" dirty="0" smtClean="0">
                <a:latin typeface="Comic Sans MS" panose="030F0702030302020204" pitchFamily="66" charset="0"/>
              </a:rPr>
              <a:t>Puis sur 8 temps, </a:t>
            </a:r>
            <a:r>
              <a:rPr lang="fr-FR" altLang="fr-FR" sz="1000" i="0" dirty="0" smtClean="0">
                <a:latin typeface="Comic Sans MS" panose="030F0702030302020204" pitchFamily="66" charset="0"/>
              </a:rPr>
              <a:t>avance recul </a:t>
            </a:r>
            <a:r>
              <a:rPr lang="fr-FR" altLang="fr-FR" sz="1000" b="0" i="0" dirty="0" smtClean="0">
                <a:latin typeface="Comic Sans MS" panose="030F0702030302020204" pitchFamily="66" charset="0"/>
              </a:rPr>
              <a:t>de tous</a:t>
            </a:r>
          </a:p>
          <a:p>
            <a:pPr>
              <a:spcBef>
                <a:spcPct val="0"/>
              </a:spcBef>
              <a:defRPr/>
            </a:pPr>
            <a:r>
              <a:rPr lang="fr-FR" altLang="fr-FR" sz="1000" b="0" i="0" dirty="0" smtClean="0">
                <a:latin typeface="Comic Sans MS" panose="030F0702030302020204" pitchFamily="66" charset="0"/>
              </a:rPr>
              <a:t>Puis Sur 8 temps, </a:t>
            </a:r>
            <a:r>
              <a:rPr lang="fr-FR" altLang="fr-FR" sz="1000" i="0" dirty="0" smtClean="0">
                <a:latin typeface="Comic Sans MS" panose="030F0702030302020204" pitchFamily="66" charset="0"/>
              </a:rPr>
              <a:t>grande chaine (ou chaîne anglaise) </a:t>
            </a:r>
            <a:r>
              <a:rPr lang="fr-FR" altLang="fr-FR" sz="1000" b="0" i="0" dirty="0" smtClean="0">
                <a:latin typeface="Comic Sans MS" panose="030F0702030302020204" pitchFamily="66" charset="0"/>
              </a:rPr>
              <a:t>dans le sens SIAM : les garçons B se tournent vers leur partenaire de droite, les filles A se tournent vers leur partenaire de gauche. Ils se donnent la main droite pour avancer jusqu’au partenaire suivant qu’ils attrapent par la main gauche et ainsi de suite  avec 7 partenaires.</a:t>
            </a:r>
          </a:p>
          <a:p>
            <a:pPr>
              <a:spcBef>
                <a:spcPct val="0"/>
              </a:spcBef>
              <a:defRPr/>
            </a:pPr>
            <a:r>
              <a:rPr lang="fr-FR" altLang="fr-FR" sz="1000" b="0" i="0" dirty="0" smtClean="0">
                <a:latin typeface="Comic Sans MS" panose="030F0702030302020204" pitchFamily="66" charset="0"/>
              </a:rPr>
              <a:t>Avec le 7ème partenaire ils font un </a:t>
            </a:r>
            <a:r>
              <a:rPr lang="fr-FR" altLang="fr-FR" sz="1000" i="0" dirty="0" smtClean="0">
                <a:latin typeface="Comic Sans MS" panose="030F0702030302020204" pitchFamily="66" charset="0"/>
              </a:rPr>
              <a:t>swing</a:t>
            </a:r>
            <a:r>
              <a:rPr lang="fr-FR" altLang="fr-FR" sz="1000" b="0" i="0" dirty="0" smtClean="0">
                <a:latin typeface="Comic Sans MS" panose="030F0702030302020204" pitchFamily="66" charset="0"/>
              </a:rPr>
              <a:t> de 8 temps jusqu’à reformer le cercle de départ.</a:t>
            </a:r>
          </a:p>
          <a:p>
            <a:pPr>
              <a:spcBef>
                <a:spcPct val="0"/>
              </a:spcBef>
              <a:defRPr/>
            </a:pPr>
            <a:r>
              <a:rPr lang="fr-FR" altLang="fr-FR" sz="1000" b="0" i="0" dirty="0" smtClean="0">
                <a:latin typeface="Comic Sans MS" panose="030F0702030302020204" pitchFamily="66" charset="0"/>
              </a:rPr>
              <a:t>Et on recommence,,,</a:t>
            </a:r>
          </a:p>
          <a:p>
            <a:pPr eaLnBrk="1" hangingPunct="1">
              <a:buFontTx/>
              <a:buNone/>
              <a:defRPr/>
            </a:pPr>
            <a:endParaRPr lang="fr-FR" altLang="fr-FR" sz="1200" i="0" dirty="0" smtClean="0"/>
          </a:p>
          <a:p>
            <a:pPr eaLnBrk="1" hangingPunct="1">
              <a:buFontTx/>
              <a:buNone/>
              <a:defRPr/>
            </a:pPr>
            <a:r>
              <a:rPr lang="fr-FR" altLang="fr-FR" sz="1200" i="0" dirty="0" smtClean="0"/>
              <a:t>VARIABLES </a:t>
            </a:r>
            <a:r>
              <a:rPr lang="fr-FR" altLang="fr-FR" sz="1200" b="0" i="0" dirty="0" smtClean="0"/>
              <a:t>: </a:t>
            </a:r>
          </a:p>
          <a:p>
            <a:pPr eaLnBrk="1" hangingPunct="1">
              <a:defRPr/>
            </a:pPr>
            <a:r>
              <a:rPr lang="fr-FR" altLang="fr-FR" sz="1100" b="0" i="0" dirty="0" smtClean="0">
                <a:latin typeface="Comic Sans MS" panose="030F0702030302020204" pitchFamily="66" charset="0"/>
              </a:rPr>
              <a:t>Le swing peut être réalisé de plusieurs façons  à explorer, par exemple en mettant les mains sur les épaules ou effectuer un pas de patinette ,,,</a:t>
            </a:r>
          </a:p>
          <a:p>
            <a:pPr eaLnBrk="1" hangingPunct="1">
              <a:buFontTx/>
              <a:buNone/>
              <a:defRPr/>
            </a:pPr>
            <a:endParaRPr lang="fr-FR" altLang="fr-FR" sz="1200" b="0" i="0" dirty="0" smtClean="0"/>
          </a:p>
          <a:p>
            <a:pPr eaLnBrk="1" hangingPunct="1">
              <a:buFontTx/>
              <a:buNone/>
              <a:defRPr/>
            </a:pPr>
            <a:r>
              <a:rPr lang="fr-FR" altLang="fr-FR" sz="1200" i="0" dirty="0" smtClean="0"/>
              <a:t>LIEN VIDEO :</a:t>
            </a:r>
          </a:p>
          <a:p>
            <a:pPr eaLnBrk="1" hangingPunct="1">
              <a:buFontTx/>
              <a:buNone/>
              <a:defRPr/>
            </a:pPr>
            <a:r>
              <a:rPr lang="fr-FR" sz="1200" b="0" i="0" u="sng" dirty="0" smtClean="0">
                <a:hlinkClick r:id="rId11"/>
              </a:rPr>
              <a:t>Lucky </a:t>
            </a:r>
            <a:r>
              <a:rPr lang="fr-FR" sz="1200" b="0" i="0" u="sng" dirty="0" err="1" smtClean="0">
                <a:hlinkClick r:id="rId11"/>
              </a:rPr>
              <a:t>Seven</a:t>
            </a:r>
            <a:r>
              <a:rPr lang="fr-FR" sz="1200" b="0" i="0" u="sng" dirty="0" smtClean="0">
                <a:hlinkClick r:id="rId11"/>
              </a:rPr>
              <a:t> - élémentaire</a:t>
            </a:r>
            <a:r>
              <a:rPr lang="fr-FR" sz="1200" b="0" i="0" u="sng" dirty="0" smtClean="0"/>
              <a:t> </a:t>
            </a:r>
            <a:r>
              <a:rPr lang="fr-FR" altLang="fr-FR" sz="1200" b="0" i="0" dirty="0">
                <a:latin typeface="Comic Sans MS" panose="030F0702030302020204" pitchFamily="66" charset="0"/>
              </a:rPr>
              <a:t>(</a:t>
            </a:r>
            <a:r>
              <a:rPr lang="fr-FR" altLang="fr-FR" sz="1200" b="0" i="0" dirty="0" err="1">
                <a:latin typeface="Comic Sans MS" panose="030F0702030302020204" pitchFamily="66" charset="0"/>
                <a:hlinkClick r:id="rId12"/>
              </a:rPr>
              <a:t>Youtube</a:t>
            </a:r>
            <a:r>
              <a:rPr lang="fr-FR" altLang="fr-FR" sz="1200" b="0" i="0" dirty="0" smtClean="0">
                <a:latin typeface="Comic Sans MS" panose="030F0702030302020204" pitchFamily="66" charset="0"/>
              </a:rPr>
              <a:t>)</a:t>
            </a:r>
            <a:endParaRPr lang="fr-FR" sz="1200" b="0" i="0" dirty="0" smtClean="0"/>
          </a:p>
          <a:p>
            <a:pPr marL="0" indent="0">
              <a:buNone/>
              <a:defRPr/>
            </a:pPr>
            <a:r>
              <a:rPr lang="fr-FR" sz="1200" b="0" i="0" u="sng" dirty="0" smtClean="0">
                <a:hlinkClick r:id="rId13"/>
              </a:rPr>
              <a:t>Lucky </a:t>
            </a:r>
            <a:r>
              <a:rPr lang="fr-FR" sz="1200" b="0" i="0" u="sng" dirty="0" err="1" smtClean="0">
                <a:hlinkClick r:id="rId13"/>
              </a:rPr>
              <a:t>Seven</a:t>
            </a:r>
            <a:r>
              <a:rPr lang="fr-FR" sz="1200" b="0" i="0" u="sng" dirty="0" smtClean="0"/>
              <a:t> </a:t>
            </a:r>
            <a:r>
              <a:rPr lang="fr-FR" altLang="fr-FR" sz="1200" b="0" i="0" dirty="0">
                <a:latin typeface="Comic Sans MS" panose="030F0702030302020204" pitchFamily="66" charset="0"/>
              </a:rPr>
              <a:t>(</a:t>
            </a:r>
            <a:r>
              <a:rPr lang="fr-FR" altLang="fr-FR" sz="1200" b="0" i="0" dirty="0" err="1">
                <a:latin typeface="Comic Sans MS" panose="030F0702030302020204" pitchFamily="66" charset="0"/>
                <a:hlinkClick r:id="rId14"/>
              </a:rPr>
              <a:t>Youtube</a:t>
            </a:r>
            <a:r>
              <a:rPr lang="fr-FR" altLang="fr-FR" sz="1200" b="0" i="0" dirty="0" smtClean="0">
                <a:latin typeface="Comic Sans MS" panose="030F0702030302020204" pitchFamily="66" charset="0"/>
              </a:rPr>
              <a:t>)</a:t>
            </a:r>
            <a:endParaRPr lang="fr-FR" sz="1200" b="0" i="0" dirty="0" smtClean="0"/>
          </a:p>
          <a:p>
            <a:pPr marL="0" indent="0">
              <a:buNone/>
              <a:defRPr/>
            </a:pPr>
            <a:r>
              <a:rPr lang="fr-FR" sz="1200" b="0" i="0" u="sng" dirty="0" smtClean="0">
                <a:hlinkClick r:id="rId15"/>
              </a:rPr>
              <a:t>The Lucky </a:t>
            </a:r>
            <a:r>
              <a:rPr lang="fr-FR" sz="1200" b="0" i="0" u="sng" dirty="0" err="1" smtClean="0">
                <a:hlinkClick r:id="rId15"/>
              </a:rPr>
              <a:t>Seven</a:t>
            </a:r>
            <a:r>
              <a:rPr lang="fr-FR" sz="1200" b="0" i="0" u="sng" dirty="0" smtClean="0">
                <a:hlinkClick r:id="rId15"/>
              </a:rPr>
              <a:t> dance</a:t>
            </a:r>
            <a:r>
              <a:rPr lang="fr-FR" sz="1200" b="0" i="0" u="sng" dirty="0" smtClean="0"/>
              <a:t> </a:t>
            </a:r>
            <a:r>
              <a:rPr lang="fr-FR" altLang="fr-FR" sz="1200" b="0" i="0" dirty="0">
                <a:latin typeface="Comic Sans MS" panose="030F0702030302020204" pitchFamily="66" charset="0"/>
              </a:rPr>
              <a:t>(</a:t>
            </a:r>
            <a:r>
              <a:rPr lang="fr-FR" altLang="fr-FR" sz="1200" b="0" i="0" dirty="0" err="1">
                <a:latin typeface="Comic Sans MS" panose="030F0702030302020204" pitchFamily="66" charset="0"/>
                <a:hlinkClick r:id="rId16"/>
              </a:rPr>
              <a:t>Youtube</a:t>
            </a:r>
            <a:r>
              <a:rPr lang="fr-FR" altLang="fr-FR" sz="1200" b="0" i="0" dirty="0" smtClean="0">
                <a:latin typeface="Comic Sans MS" panose="030F0702030302020204" pitchFamily="66" charset="0"/>
              </a:rPr>
              <a:t>)</a:t>
            </a:r>
            <a:endParaRPr lang="fr-FR" sz="1200" b="0" i="0" dirty="0" smtClean="0"/>
          </a:p>
          <a:p>
            <a:pPr eaLnBrk="1" hangingPunct="1">
              <a:buFontTx/>
              <a:buNone/>
              <a:defRPr/>
            </a:pPr>
            <a:endParaRPr lang="fr-FR" altLang="fr-FR" sz="2400" dirty="0" smtClean="0"/>
          </a:p>
          <a:p>
            <a:pPr eaLnBrk="1" hangingPunct="1">
              <a:buFontTx/>
              <a:buNone/>
              <a:defRPr/>
            </a:pPr>
            <a:endParaRPr lang="fr-FR" altLang="fr-FR" sz="1200" i="0" dirty="0" smtClean="0"/>
          </a:p>
        </p:txBody>
      </p:sp>
      <p:sp>
        <p:nvSpPr>
          <p:cNvPr id="11268" name="AutoShape 119"/>
          <p:cNvSpPr>
            <a:spLocks noChangeArrowheads="1"/>
          </p:cNvSpPr>
          <p:nvPr/>
        </p:nvSpPr>
        <p:spPr bwMode="auto">
          <a:xfrm>
            <a:off x="179388" y="188913"/>
            <a:ext cx="4638675" cy="935037"/>
          </a:xfrm>
          <a:prstGeom prst="wedgeRoundRectCallout">
            <a:avLst>
              <a:gd name="adj1" fmla="val -36282"/>
              <a:gd name="adj2" fmla="val 76972"/>
              <a:gd name="adj3" fmla="val 16667"/>
            </a:avLst>
          </a:prstGeom>
          <a:solidFill>
            <a:srgbClr val="FF99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fr-FR" sz="1800" i="0">
                <a:solidFill>
                  <a:srgbClr val="FFFFFF"/>
                </a:solidFill>
                <a:latin typeface="Comic Sans MS" panose="030F0702030302020204" pitchFamily="66" charset="0"/>
              </a:rPr>
              <a:t>Situation d’apprentissage </a:t>
            </a:r>
          </a:p>
          <a:p>
            <a:pPr algn="ctr" eaLnBrk="1" hangingPunct="1">
              <a:spcBef>
                <a:spcPct val="0"/>
              </a:spcBef>
              <a:buFontTx/>
              <a:buNone/>
            </a:pPr>
            <a:r>
              <a:rPr lang="fr-FR" altLang="fr-FR" sz="1400" i="0">
                <a:solidFill>
                  <a:srgbClr val="FFFFFF"/>
                </a:solidFill>
                <a:latin typeface="Comic Sans MS" panose="030F0702030302020204" pitchFamily="66" charset="0"/>
              </a:rPr>
              <a:t>« Apprendre à maîtriser un enchaînement de figures codées en adéquation avec une musique »</a:t>
            </a:r>
          </a:p>
          <a:p>
            <a:pPr algn="ctr" eaLnBrk="1" hangingPunct="1">
              <a:spcBef>
                <a:spcPct val="0"/>
              </a:spcBef>
              <a:buFontTx/>
              <a:buNone/>
            </a:pPr>
            <a:r>
              <a:rPr lang="fr-FR" altLang="fr-FR" sz="2400">
                <a:solidFill>
                  <a:srgbClr val="FFFFFF"/>
                </a:solidFill>
                <a:latin typeface="Times New Roman" panose="02020603050405020304" pitchFamily="18" charset="0"/>
              </a:rPr>
              <a:t> </a:t>
            </a:r>
            <a:r>
              <a:rPr lang="fr-FR" altLang="fr-FR" sz="1400" b="0">
                <a:solidFill>
                  <a:srgbClr val="FFFFFF"/>
                </a:solidFill>
                <a:latin typeface="Times New Roman" panose="02020603050405020304" pitchFamily="18" charset="0"/>
              </a:rPr>
              <a:t> </a:t>
            </a:r>
            <a:endParaRPr lang="fr-FR" altLang="fr-FR" sz="2600" b="0" i="0">
              <a:solidFill>
                <a:srgbClr val="FFFFFF"/>
              </a:solidFill>
              <a:latin typeface="Times New Roman" panose="02020603050405020304" pitchFamily="18" charset="0"/>
            </a:endParaRPr>
          </a:p>
          <a:p>
            <a:pPr eaLnBrk="1" hangingPunct="1">
              <a:spcBef>
                <a:spcPct val="0"/>
              </a:spcBef>
              <a:buFontTx/>
              <a:buNone/>
            </a:pPr>
            <a:endParaRPr lang="fr-FR" altLang="fr-FR" sz="1800" b="0" i="0"/>
          </a:p>
        </p:txBody>
      </p:sp>
      <p:sp>
        <p:nvSpPr>
          <p:cNvPr id="11269" name="Text Box 135"/>
          <p:cNvSpPr txBox="1">
            <a:spLocks noChangeArrowheads="1"/>
          </p:cNvSpPr>
          <p:nvPr/>
        </p:nvSpPr>
        <p:spPr bwMode="auto">
          <a:xfrm>
            <a:off x="7429500" y="6375400"/>
            <a:ext cx="1439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800" b="0" i="0">
                <a:solidFill>
                  <a:schemeClr val="folHlink"/>
                </a:solidFill>
                <a:latin typeface="Jokerman" panose="04090605060D06020702" pitchFamily="82" charset="0"/>
                <a:hlinkClick r:id="rId17" action="ppaction://hlinksldjump"/>
              </a:rPr>
              <a:t>RETOUR</a:t>
            </a:r>
            <a:endParaRPr lang="fr-FR" altLang="fr-FR" sz="1800" b="0" i="0">
              <a:solidFill>
                <a:schemeClr val="folHlink"/>
              </a:solidFill>
              <a:latin typeface="Jokerman" panose="04090605060D06020702" pitchFamily="82" charset="0"/>
            </a:endParaRPr>
          </a:p>
        </p:txBody>
      </p:sp>
      <p:sp>
        <p:nvSpPr>
          <p:cNvPr id="11270" name="Text Box 176"/>
          <p:cNvSpPr txBox="1">
            <a:spLocks noChangeArrowheads="1"/>
          </p:cNvSpPr>
          <p:nvPr/>
        </p:nvSpPr>
        <p:spPr bwMode="auto">
          <a:xfrm>
            <a:off x="4932363" y="911225"/>
            <a:ext cx="4103687" cy="10160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fr-FR" altLang="fr-FR" sz="1200" i="0"/>
              <a:t>Intérêt de la situation </a:t>
            </a:r>
            <a:r>
              <a:rPr lang="fr-FR" altLang="fr-FR" sz="1200" b="0" i="0"/>
              <a:t> : </a:t>
            </a:r>
          </a:p>
          <a:p>
            <a:pPr eaLnBrk="1" hangingPunct="1">
              <a:spcBef>
                <a:spcPct val="0"/>
              </a:spcBef>
              <a:buFontTx/>
              <a:buChar char="-"/>
            </a:pPr>
            <a:r>
              <a:rPr lang="fr-FR" altLang="fr-FR" sz="1200" b="0" i="0"/>
              <a:t>Apprentissage d’une danse Mixer sur 32 mesures</a:t>
            </a:r>
          </a:p>
          <a:p>
            <a:pPr eaLnBrk="1" hangingPunct="1">
              <a:spcBef>
                <a:spcPct val="0"/>
              </a:spcBef>
              <a:buFontTx/>
              <a:buChar char="-"/>
            </a:pPr>
            <a:r>
              <a:rPr lang="fr-FR" altLang="fr-FR" sz="1200" b="0" i="0"/>
              <a:t>Intégrer: la ronde et la grande chaine</a:t>
            </a:r>
          </a:p>
          <a:p>
            <a:pPr eaLnBrk="1" hangingPunct="1">
              <a:spcBef>
                <a:spcPct val="0"/>
              </a:spcBef>
              <a:buFontTx/>
              <a:buChar char="-"/>
            </a:pPr>
            <a:r>
              <a:rPr lang="fr-FR" altLang="fr-FR" sz="1200" b="0" i="0"/>
              <a:t>Réactiver le swing et l’avance recul</a:t>
            </a:r>
          </a:p>
          <a:p>
            <a:pPr eaLnBrk="1" hangingPunct="1">
              <a:spcBef>
                <a:spcPct val="0"/>
              </a:spcBef>
              <a:buFontTx/>
              <a:buChar char="-"/>
            </a:pPr>
            <a:r>
              <a:rPr lang="fr-FR" altLang="fr-FR" sz="1200" b="0" i="0"/>
              <a:t>Danse facile pour commencer</a:t>
            </a:r>
          </a:p>
        </p:txBody>
      </p:sp>
      <p:sp>
        <p:nvSpPr>
          <p:cNvPr id="7" name="Étoile à 5 branches 6"/>
          <p:cNvSpPr/>
          <p:nvPr/>
        </p:nvSpPr>
        <p:spPr bwMode="auto">
          <a:xfrm>
            <a:off x="7596188" y="714375"/>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8" name="Étoile à 5 branches 7"/>
          <p:cNvSpPr/>
          <p:nvPr/>
        </p:nvSpPr>
        <p:spPr bwMode="auto">
          <a:xfrm>
            <a:off x="7904163" y="722313"/>
            <a:ext cx="258762"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9" name="Étoile à 5 branches 8"/>
          <p:cNvSpPr/>
          <p:nvPr/>
        </p:nvSpPr>
        <p:spPr bwMode="auto">
          <a:xfrm>
            <a:off x="8212138" y="714375"/>
            <a:ext cx="258762"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117"/>
          <p:cNvSpPr>
            <a:spLocks noChangeArrowheads="1" noChangeShapeType="1" noTextEdit="1"/>
          </p:cNvSpPr>
          <p:nvPr/>
        </p:nvSpPr>
        <p:spPr bwMode="auto">
          <a:xfrm>
            <a:off x="5076825" y="214313"/>
            <a:ext cx="3792538" cy="649287"/>
          </a:xfrm>
          <a:prstGeom prst="rect">
            <a:avLst/>
          </a:prstGeom>
        </p:spPr>
        <p:txBody>
          <a:bodyPr wrap="none" fromWordArt="1">
            <a:prstTxWarp prst="textWave2">
              <a:avLst>
                <a:gd name="adj1" fmla="val 10278"/>
                <a:gd name="adj2" fmla="val 421"/>
              </a:avLst>
            </a:prstTxWarp>
          </a:bodyPr>
          <a:lstStyle/>
          <a:p>
            <a:pPr algn="ctr"/>
            <a:r>
              <a:rPr lang="fr-FR" sz="1600" kern="10">
                <a:ln w="9525">
                  <a:solidFill>
                    <a:srgbClr val="000000"/>
                  </a:solidFill>
                  <a:round/>
                  <a:headEnd/>
                  <a:tailEnd/>
                </a:ln>
                <a:solidFill>
                  <a:srgbClr val="808080"/>
                </a:solidFill>
                <a:latin typeface="Times New Roman" panose="02020603050405020304" pitchFamily="18" charset="0"/>
                <a:cs typeface="Times New Roman" panose="02020603050405020304" pitchFamily="18" charset="0"/>
              </a:rPr>
              <a:t>Le cercle circassien</a:t>
            </a:r>
          </a:p>
        </p:txBody>
      </p:sp>
      <p:sp>
        <p:nvSpPr>
          <p:cNvPr id="7171" name="Text Box 118"/>
          <p:cNvSpPr txBox="1">
            <a:spLocks noChangeArrowheads="1"/>
          </p:cNvSpPr>
          <p:nvPr/>
        </p:nvSpPr>
        <p:spPr bwMode="auto">
          <a:xfrm>
            <a:off x="46038" y="1449388"/>
            <a:ext cx="8712200" cy="579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defRPr/>
            </a:pPr>
            <a:r>
              <a:rPr lang="fr-FR" altLang="fr-FR" sz="1200" i="0" dirty="0" smtClean="0"/>
              <a:t>DISPOSITIF</a:t>
            </a:r>
            <a:r>
              <a:rPr lang="fr-FR" altLang="fr-FR" sz="1200" b="0" i="0" dirty="0" smtClean="0"/>
              <a:t> :</a:t>
            </a:r>
          </a:p>
          <a:p>
            <a:pPr eaLnBrk="1" hangingPunct="1">
              <a:buFontTx/>
              <a:buNone/>
              <a:defRPr/>
            </a:pPr>
            <a:r>
              <a:rPr lang="fr-FR" altLang="fr-FR" sz="1000" b="0" i="0" dirty="0" smtClean="0">
                <a:latin typeface="Comic Sans MS" panose="030F0702030302020204" pitchFamily="66" charset="0"/>
              </a:rPr>
              <a:t>Les élèves sont en cercle dans un espace suffisamment grand </a:t>
            </a:r>
          </a:p>
          <a:p>
            <a:pPr eaLnBrk="1" hangingPunct="1">
              <a:buFontTx/>
              <a:buNone/>
              <a:defRPr/>
            </a:pPr>
            <a:r>
              <a:rPr lang="fr-FR" altLang="fr-FR" sz="1000" b="0" i="0" dirty="0" smtClean="0">
                <a:latin typeface="Comic Sans MS" panose="030F0702030302020204" pitchFamily="66" charset="0"/>
              </a:rPr>
              <a:t>pour accueillir l’ensemble de la classe. Deux groupes sont possibles.</a:t>
            </a:r>
          </a:p>
          <a:p>
            <a:pPr eaLnBrk="1" hangingPunct="1">
              <a:buFontTx/>
              <a:buNone/>
              <a:defRPr/>
            </a:pPr>
            <a:r>
              <a:rPr lang="fr-FR" altLang="fr-FR" sz="1000" b="0" i="0" dirty="0">
                <a:latin typeface="Comic Sans MS" panose="030F0702030302020204" pitchFamily="66" charset="0"/>
              </a:rPr>
              <a:t>La musique utilisée devra respecter les 32 mesures nécessaires (</a:t>
            </a:r>
            <a:r>
              <a:rPr lang="fr-FR" altLang="fr-FR" sz="1000" b="0" i="0" dirty="0" err="1">
                <a:latin typeface="Comic Sans MS" panose="030F0702030302020204" pitchFamily="66" charset="0"/>
              </a:rPr>
              <a:t>reel</a:t>
            </a:r>
            <a:r>
              <a:rPr lang="fr-FR" altLang="fr-FR" sz="1000" b="0" i="0" dirty="0">
                <a:latin typeface="Comic Sans MS" panose="030F0702030302020204" pitchFamily="66" charset="0"/>
              </a:rPr>
              <a:t> ou gigue irlandaise) : </a:t>
            </a:r>
          </a:p>
          <a:p>
            <a:pPr eaLnBrk="1" hangingPunct="1">
              <a:buNone/>
              <a:defRPr/>
            </a:pPr>
            <a:r>
              <a:rPr lang="fr-FR" altLang="fr-FR" sz="1000" b="0" i="0" dirty="0" smtClean="0">
                <a:latin typeface="Comic Sans MS" panose="030F0702030302020204" pitchFamily="66" charset="0"/>
                <a:hlinkClick r:id="rId2"/>
              </a:rPr>
              <a:t>Le cercle circassien par Les Pieds Dans l'Bal</a:t>
            </a:r>
            <a:r>
              <a:rPr lang="fr-FR" altLang="fr-FR" sz="1000" b="0" i="0" dirty="0" smtClean="0">
                <a:latin typeface="Comic Sans MS" panose="030F0702030302020204" pitchFamily="66" charset="0"/>
              </a:rPr>
              <a:t> (</a:t>
            </a:r>
            <a:r>
              <a:rPr lang="fr-FR" altLang="fr-FR" sz="1000" b="0" i="0" dirty="0" err="1" smtClean="0">
                <a:latin typeface="Comic Sans MS" panose="030F0702030302020204" pitchFamily="66" charset="0"/>
                <a:hlinkClick r:id="rId3"/>
              </a:rPr>
              <a:t>Youtube</a:t>
            </a:r>
            <a:r>
              <a:rPr lang="fr-FR" altLang="fr-FR" sz="1000" b="0" i="0" dirty="0" smtClean="0">
                <a:latin typeface="Comic Sans MS" panose="030F0702030302020204" pitchFamily="66" charset="0"/>
              </a:rPr>
              <a:t>)</a:t>
            </a:r>
            <a:endParaRPr lang="fr-FR" altLang="fr-FR" sz="1000" b="0" i="0" dirty="0">
              <a:latin typeface="Comic Sans MS" panose="030F0702030302020204" pitchFamily="66" charset="0"/>
              <a:hlinkClick r:id="rId4"/>
            </a:endParaRPr>
          </a:p>
          <a:p>
            <a:pPr eaLnBrk="1" hangingPunct="1">
              <a:buNone/>
              <a:defRPr/>
            </a:pPr>
            <a:r>
              <a:rPr lang="fr-FR" altLang="fr-FR" sz="1000" b="0" i="0" dirty="0">
                <a:latin typeface="Comic Sans MS" panose="030F0702030302020204" pitchFamily="66" charset="0"/>
                <a:hlinkClick r:id="rId5"/>
              </a:rPr>
              <a:t>Cercle circassien joué par le groupe Mine De Rien</a:t>
            </a:r>
            <a:r>
              <a:rPr lang="fr-FR" altLang="fr-FR" sz="1000" b="0" i="0" dirty="0">
                <a:latin typeface="Comic Sans MS" panose="030F0702030302020204" pitchFamily="66" charset="0"/>
              </a:rPr>
              <a:t> (</a:t>
            </a:r>
            <a:r>
              <a:rPr lang="fr-FR" altLang="fr-FR" sz="1000" b="0" i="0" dirty="0">
                <a:latin typeface="Comic Sans MS" panose="030F0702030302020204" pitchFamily="66" charset="0"/>
                <a:hlinkClick r:id="rId6"/>
              </a:rPr>
              <a:t>YouTube</a:t>
            </a:r>
            <a:r>
              <a:rPr lang="fr-FR" altLang="fr-FR" sz="1000" b="0" i="0" dirty="0">
                <a:latin typeface="Comic Sans MS" panose="030F0702030302020204" pitchFamily="66" charset="0"/>
              </a:rPr>
              <a:t>) [</a:t>
            </a:r>
            <a:r>
              <a:rPr lang="fr-FR" altLang="fr-FR" sz="1000" b="0" i="0" dirty="0">
                <a:latin typeface="Comic Sans MS" panose="030F0702030302020204" pitchFamily="66" charset="0"/>
                <a:hlinkClick r:id="rId7"/>
              </a:rPr>
              <a:t>piste audio</a:t>
            </a:r>
            <a:r>
              <a:rPr lang="fr-FR" altLang="fr-FR" sz="1000" b="0" i="0" dirty="0">
                <a:latin typeface="Comic Sans MS" panose="030F0702030302020204" pitchFamily="66" charset="0"/>
              </a:rPr>
              <a:t>]</a:t>
            </a:r>
          </a:p>
          <a:p>
            <a:pPr eaLnBrk="1" hangingPunct="1">
              <a:buFontTx/>
              <a:buNone/>
              <a:defRPr/>
            </a:pPr>
            <a:r>
              <a:rPr lang="fr-FR" altLang="fr-FR" sz="1000" b="0" i="0" dirty="0">
                <a:latin typeface="Comic Sans MS" panose="030F0702030302020204" pitchFamily="66" charset="0"/>
                <a:hlinkClick r:id="rId8"/>
              </a:rPr>
              <a:t>Cercle circassien (accordéon diatonique)</a:t>
            </a:r>
            <a:r>
              <a:rPr lang="fr-FR" altLang="fr-FR" sz="1000" b="0" i="0" dirty="0">
                <a:latin typeface="Comic Sans MS" panose="030F0702030302020204" pitchFamily="66" charset="0"/>
              </a:rPr>
              <a:t> (</a:t>
            </a:r>
            <a:r>
              <a:rPr lang="fr-FR" altLang="fr-FR" sz="1000" b="0" i="0" dirty="0">
                <a:latin typeface="Comic Sans MS" panose="030F0702030302020204" pitchFamily="66" charset="0"/>
                <a:hlinkClick r:id="rId9"/>
              </a:rPr>
              <a:t>YouTube</a:t>
            </a:r>
            <a:r>
              <a:rPr lang="fr-FR" altLang="fr-FR" sz="1000" b="0" i="0" dirty="0">
                <a:latin typeface="Comic Sans MS" panose="030F0702030302020204" pitchFamily="66" charset="0"/>
              </a:rPr>
              <a:t>) [</a:t>
            </a:r>
            <a:r>
              <a:rPr lang="fr-FR" altLang="fr-FR" sz="1000" b="0" i="0" dirty="0">
                <a:latin typeface="Comic Sans MS" panose="030F0702030302020204" pitchFamily="66" charset="0"/>
                <a:hlinkClick r:id="rId10"/>
              </a:rPr>
              <a:t>piste audio</a:t>
            </a:r>
            <a:r>
              <a:rPr lang="fr-FR" altLang="fr-FR" sz="1000" b="0" i="0" dirty="0">
                <a:latin typeface="Comic Sans MS" panose="030F0702030302020204" pitchFamily="66" charset="0"/>
              </a:rPr>
              <a:t>]</a:t>
            </a:r>
          </a:p>
          <a:p>
            <a:pPr eaLnBrk="1" hangingPunct="1">
              <a:buFontTx/>
              <a:buNone/>
              <a:defRPr/>
            </a:pPr>
            <a:r>
              <a:rPr lang="fr-FR" altLang="fr-FR" sz="1200" i="0" dirty="0" smtClean="0"/>
              <a:t>CONSIGNES</a:t>
            </a:r>
            <a:r>
              <a:rPr lang="fr-FR" altLang="fr-FR" sz="1200" b="0" i="0" dirty="0" smtClean="0"/>
              <a:t> : </a:t>
            </a:r>
          </a:p>
          <a:p>
            <a:pPr>
              <a:spcBef>
                <a:spcPct val="0"/>
              </a:spcBef>
              <a:buFontTx/>
              <a:buNone/>
              <a:defRPr/>
            </a:pPr>
            <a:r>
              <a:rPr lang="fr-FR" altLang="fr-FR" sz="1000" dirty="0" smtClean="0">
                <a:latin typeface="Comic Sans MS" panose="030F0702030302020204" pitchFamily="66" charset="0"/>
              </a:rPr>
              <a:t>1ère partie </a:t>
            </a:r>
            <a:endParaRPr lang="fr-FR" altLang="fr-FR" sz="1000" i="0" dirty="0" smtClean="0">
              <a:latin typeface="Comic Sans MS" panose="030F0702030302020204" pitchFamily="66" charset="0"/>
            </a:endParaRPr>
          </a:p>
          <a:p>
            <a:pPr>
              <a:spcBef>
                <a:spcPct val="0"/>
              </a:spcBef>
              <a:defRPr/>
            </a:pPr>
            <a:r>
              <a:rPr lang="fr-FR" altLang="fr-FR" sz="1000" b="0" i="0" dirty="0" smtClean="0">
                <a:latin typeface="Comic Sans MS" panose="030F0702030302020204" pitchFamily="66" charset="0"/>
              </a:rPr>
              <a:t>Les élèves sont </a:t>
            </a:r>
            <a:r>
              <a:rPr lang="fr-FR" altLang="fr-FR" sz="1000" i="0" dirty="0" smtClean="0">
                <a:latin typeface="Comic Sans MS" panose="030F0702030302020204" pitchFamily="66" charset="0"/>
              </a:rPr>
              <a:t>en cercle </a:t>
            </a:r>
            <a:r>
              <a:rPr lang="fr-FR" altLang="fr-FR" sz="1000" b="0" i="0" dirty="0" smtClean="0">
                <a:latin typeface="Comic Sans MS" panose="030F0702030302020204" pitchFamily="66" charset="0"/>
              </a:rPr>
              <a:t>alternant filles (A) et garçons (B) en se tenant la main,</a:t>
            </a:r>
          </a:p>
          <a:p>
            <a:pPr>
              <a:spcBef>
                <a:spcPct val="0"/>
              </a:spcBef>
              <a:defRPr/>
            </a:pPr>
            <a:r>
              <a:rPr lang="fr-FR" altLang="fr-FR" sz="1000" b="0" i="0" dirty="0" smtClean="0">
                <a:latin typeface="Comic Sans MS" panose="030F0702030302020204" pitchFamily="66" charset="0"/>
              </a:rPr>
              <a:t>Tout le monde </a:t>
            </a:r>
            <a:r>
              <a:rPr lang="fr-FR" altLang="fr-FR" sz="1000" i="0" dirty="0" smtClean="0">
                <a:latin typeface="Comic Sans MS" panose="030F0702030302020204" pitchFamily="66" charset="0"/>
              </a:rPr>
              <a:t>avance en marchant sur 4 temps et recule sur 4 temps</a:t>
            </a:r>
            <a:r>
              <a:rPr lang="fr-FR" altLang="fr-FR" sz="1000" b="0" i="0" dirty="0" smtClean="0">
                <a:latin typeface="Comic Sans MS" panose="030F0702030302020204" pitchFamily="66" charset="0"/>
              </a:rPr>
              <a:t>.  Répéter cette phrase dansée une autre fois. </a:t>
            </a:r>
          </a:p>
          <a:p>
            <a:pPr>
              <a:spcBef>
                <a:spcPct val="0"/>
              </a:spcBef>
              <a:defRPr/>
            </a:pPr>
            <a:r>
              <a:rPr lang="fr-FR" altLang="fr-FR" sz="1000" b="0" i="0" dirty="0" smtClean="0">
                <a:latin typeface="Comic Sans MS" panose="030F0702030302020204" pitchFamily="66" charset="0"/>
              </a:rPr>
              <a:t>Se lâcher les mains. Les </a:t>
            </a:r>
            <a:r>
              <a:rPr lang="fr-FR" altLang="fr-FR" sz="1000" i="0" dirty="0" smtClean="0">
                <a:latin typeface="Comic Sans MS" panose="030F0702030302020204" pitchFamily="66" charset="0"/>
              </a:rPr>
              <a:t>filles (A) avancent en marchant sur 4 temps et reculent sur 4 temps</a:t>
            </a:r>
            <a:r>
              <a:rPr lang="fr-FR" altLang="fr-FR" sz="1000" b="0" i="0" dirty="0" smtClean="0">
                <a:latin typeface="Comic Sans MS" panose="030F0702030302020204" pitchFamily="66" charset="0"/>
              </a:rPr>
              <a:t>, pendant que les garçons (B) frappent dans leurs mains. </a:t>
            </a:r>
          </a:p>
          <a:p>
            <a:pPr>
              <a:spcBef>
                <a:spcPct val="0"/>
              </a:spcBef>
              <a:defRPr/>
            </a:pPr>
            <a:r>
              <a:rPr lang="fr-FR" altLang="fr-FR" sz="1000" b="0" i="0" dirty="0" smtClean="0">
                <a:latin typeface="Comic Sans MS" panose="030F0702030302020204" pitchFamily="66" charset="0"/>
              </a:rPr>
              <a:t>Les garçons (B) </a:t>
            </a:r>
            <a:r>
              <a:rPr lang="fr-FR" altLang="fr-FR" sz="1000" i="0" dirty="0" smtClean="0">
                <a:latin typeface="Comic Sans MS" panose="030F0702030302020204" pitchFamily="66" charset="0"/>
              </a:rPr>
              <a:t>avancent sur 4 temps, tournent sur leur G, font face à leur partenaire de gauche qu’ils rejoignent en 4 temps </a:t>
            </a:r>
            <a:r>
              <a:rPr lang="fr-FR" altLang="fr-FR" sz="1000" b="0" i="0" dirty="0" smtClean="0">
                <a:latin typeface="Comic Sans MS" panose="030F0702030302020204" pitchFamily="66" charset="0"/>
              </a:rPr>
              <a:t>pour former un couple.</a:t>
            </a:r>
          </a:p>
          <a:p>
            <a:pPr>
              <a:spcBef>
                <a:spcPct val="0"/>
              </a:spcBef>
              <a:buFontTx/>
              <a:buNone/>
              <a:defRPr/>
            </a:pPr>
            <a:r>
              <a:rPr lang="fr-FR" altLang="fr-FR" sz="1000" dirty="0" smtClean="0">
                <a:latin typeface="Comic Sans MS" panose="030F0702030302020204" pitchFamily="66" charset="0"/>
              </a:rPr>
              <a:t>2ème partie </a:t>
            </a:r>
            <a:endParaRPr lang="fr-FR" altLang="fr-FR" sz="1000" i="0" dirty="0" smtClean="0">
              <a:latin typeface="Comic Sans MS" panose="030F0702030302020204" pitchFamily="66" charset="0"/>
            </a:endParaRPr>
          </a:p>
          <a:p>
            <a:pPr>
              <a:spcBef>
                <a:spcPct val="0"/>
              </a:spcBef>
              <a:defRPr/>
            </a:pPr>
            <a:r>
              <a:rPr lang="fr-FR" altLang="fr-FR" sz="1000" b="0" i="0" dirty="0" smtClean="0">
                <a:latin typeface="Comic Sans MS" panose="030F0702030302020204" pitchFamily="66" charset="0"/>
              </a:rPr>
              <a:t>Chaque couple fait un </a:t>
            </a:r>
            <a:r>
              <a:rPr lang="fr-FR" altLang="fr-FR" sz="1000" i="0" dirty="0" smtClean="0">
                <a:latin typeface="Comic Sans MS" panose="030F0702030302020204" pitchFamily="66" charset="0"/>
              </a:rPr>
              <a:t>swing sur 16 temps </a:t>
            </a:r>
            <a:r>
              <a:rPr lang="fr-FR" altLang="fr-FR" sz="1000" b="0" i="0" dirty="0" smtClean="0">
                <a:latin typeface="Comic Sans MS" panose="030F0702030302020204" pitchFamily="66" charset="0"/>
              </a:rPr>
              <a:t>: se tenir les mains en les croisant et tourner dans le sens SAM (sens des aiguilles d’une montre).</a:t>
            </a:r>
          </a:p>
          <a:p>
            <a:pPr>
              <a:spcBef>
                <a:spcPct val="0"/>
              </a:spcBef>
              <a:defRPr/>
            </a:pPr>
            <a:r>
              <a:rPr lang="fr-FR" altLang="fr-FR" sz="1000" b="0" i="0" dirty="0" smtClean="0">
                <a:latin typeface="Comic Sans MS" panose="030F0702030302020204" pitchFamily="66" charset="0"/>
              </a:rPr>
              <a:t>Au bout des 16 temps du swing, </a:t>
            </a:r>
            <a:r>
              <a:rPr lang="fr-FR" altLang="fr-FR" sz="1000" i="0" dirty="0" smtClean="0">
                <a:latin typeface="Comic Sans MS" panose="030F0702030302020204" pitchFamily="66" charset="0"/>
              </a:rPr>
              <a:t>promenade sur 16 temps</a:t>
            </a:r>
            <a:r>
              <a:rPr lang="fr-FR" altLang="fr-FR" sz="1000" b="0" i="0" dirty="0" smtClean="0">
                <a:latin typeface="Comic Sans MS" panose="030F0702030302020204" pitchFamily="66" charset="0"/>
              </a:rPr>
              <a:t> : Chaque élément du couple marche côte en se tenant les mains sur le cercle dans le sens SIAM,  (sens inverse des aiguilles d’une montre), les garçons à l’intérieur du cercle. </a:t>
            </a:r>
          </a:p>
          <a:p>
            <a:pPr>
              <a:spcBef>
                <a:spcPct val="0"/>
              </a:spcBef>
              <a:defRPr/>
            </a:pPr>
            <a:r>
              <a:rPr lang="fr-FR" altLang="fr-FR" sz="1000" b="0" i="0" dirty="0" smtClean="0">
                <a:latin typeface="Comic Sans MS" panose="030F0702030302020204" pitchFamily="66" charset="0"/>
              </a:rPr>
              <a:t>Au bout de la promenade, </a:t>
            </a:r>
            <a:r>
              <a:rPr lang="fr-FR" altLang="fr-FR" sz="1000" i="0" dirty="0" smtClean="0">
                <a:latin typeface="Comic Sans MS" panose="030F0702030302020204" pitchFamily="66" charset="0"/>
              </a:rPr>
              <a:t>retour sur le cercle </a:t>
            </a:r>
            <a:r>
              <a:rPr lang="fr-FR" altLang="fr-FR" sz="1000" b="0" i="0" dirty="0" smtClean="0">
                <a:latin typeface="Comic Sans MS" panose="030F0702030302020204" pitchFamily="66" charset="0"/>
              </a:rPr>
              <a:t>: A la fin des 16 temps, les couples se lâchent les mains, les garçons (B) laissent leur partenaire  (A) sur leur droite pour reprendre la structure du cercle, comme au début de la danse. On s’aperçoit alors que les filles (A) se décalent d’un cran</a:t>
            </a:r>
            <a:r>
              <a:rPr lang="fr-FR" altLang="fr-FR" sz="1000" b="0" i="0" dirty="0">
                <a:latin typeface="Comic Sans MS" panose="030F0702030302020204" pitchFamily="66" charset="0"/>
              </a:rPr>
              <a:t> </a:t>
            </a:r>
            <a:r>
              <a:rPr lang="fr-FR" altLang="fr-FR" sz="1000" b="0" i="0" dirty="0" smtClean="0">
                <a:latin typeface="Comic Sans MS" panose="030F0702030302020204" pitchFamily="66" charset="0"/>
              </a:rPr>
              <a:t>: tout le monde a changé de partenaire.</a:t>
            </a:r>
          </a:p>
          <a:p>
            <a:pPr>
              <a:spcBef>
                <a:spcPct val="0"/>
              </a:spcBef>
              <a:defRPr/>
            </a:pPr>
            <a:r>
              <a:rPr lang="fr-FR" altLang="fr-FR" sz="1000" b="0" i="0" dirty="0" smtClean="0">
                <a:latin typeface="Comic Sans MS" panose="030F0702030302020204" pitchFamily="66" charset="0"/>
              </a:rPr>
              <a:t>Retour à la première partie</a:t>
            </a:r>
            <a:endParaRPr lang="fr-FR" altLang="fr-FR" sz="1200" b="0" i="0" dirty="0" smtClean="0">
              <a:latin typeface="Comic Sans MS" panose="030F0702030302020204" pitchFamily="66" charset="0"/>
            </a:endParaRPr>
          </a:p>
          <a:p>
            <a:pPr eaLnBrk="1" hangingPunct="1">
              <a:buFontTx/>
              <a:buNone/>
              <a:defRPr/>
            </a:pPr>
            <a:r>
              <a:rPr lang="fr-FR" altLang="fr-FR" sz="1200" i="0" dirty="0" smtClean="0"/>
              <a:t>VARIABLES </a:t>
            </a:r>
            <a:r>
              <a:rPr lang="fr-FR" altLang="fr-FR" sz="1200" b="0" i="0" dirty="0" smtClean="0"/>
              <a:t>: </a:t>
            </a:r>
          </a:p>
          <a:p>
            <a:pPr eaLnBrk="1" hangingPunct="1">
              <a:defRPr/>
            </a:pPr>
            <a:r>
              <a:rPr lang="fr-FR" altLang="fr-FR" sz="1000" b="0" i="0" dirty="0" smtClean="0">
                <a:latin typeface="Comic Sans MS" panose="030F0702030302020204" pitchFamily="66" charset="0"/>
              </a:rPr>
              <a:t>Le swing peut être réalisé de plusieurs façons  à explorer, par exemple en mettant les mains sur les épaules ou effectuer un pas de patinette ,,,</a:t>
            </a:r>
          </a:p>
          <a:p>
            <a:pPr eaLnBrk="1" hangingPunct="1">
              <a:buFontTx/>
              <a:buNone/>
              <a:defRPr/>
            </a:pPr>
            <a:endParaRPr lang="fr-FR" altLang="fr-FR" sz="500" b="0" i="0" dirty="0" smtClean="0"/>
          </a:p>
          <a:p>
            <a:pPr eaLnBrk="1" hangingPunct="1">
              <a:buNone/>
              <a:defRPr/>
            </a:pPr>
            <a:r>
              <a:rPr lang="fr-FR" altLang="fr-FR" sz="1200" i="0" dirty="0" smtClean="0"/>
              <a:t>LIEN VIDEO </a:t>
            </a:r>
            <a:r>
              <a:rPr lang="fr-FR" altLang="fr-FR" sz="1050" i="0" dirty="0" smtClean="0"/>
              <a:t>:  </a:t>
            </a:r>
            <a:r>
              <a:rPr lang="fr-FR" sz="900" b="0" i="0" u="sng" dirty="0" smtClean="0">
                <a:hlinkClick r:id="rId11"/>
              </a:rPr>
              <a:t>Cercle Circassien C1 et 2</a:t>
            </a:r>
            <a:r>
              <a:rPr lang="fr-FR" sz="900" b="0" i="0" u="sng" dirty="0" smtClean="0"/>
              <a:t> </a:t>
            </a:r>
            <a:r>
              <a:rPr lang="fr-FR" altLang="fr-FR" sz="900" b="0" i="0" dirty="0" smtClean="0">
                <a:latin typeface="Comic Sans MS" panose="030F0702030302020204" pitchFamily="66" charset="0"/>
              </a:rPr>
              <a:t>(</a:t>
            </a:r>
            <a:r>
              <a:rPr lang="fr-FR" altLang="fr-FR" sz="900" b="0" i="0" dirty="0" err="1" smtClean="0">
                <a:latin typeface="Comic Sans MS" panose="030F0702030302020204" pitchFamily="66" charset="0"/>
                <a:hlinkClick r:id="rId12"/>
              </a:rPr>
              <a:t>Youtube</a:t>
            </a:r>
            <a:r>
              <a:rPr lang="fr-FR" altLang="fr-FR" sz="900" b="0" i="0" dirty="0" smtClean="0">
                <a:latin typeface="Comic Sans MS" panose="030F0702030302020204" pitchFamily="66" charset="0"/>
              </a:rPr>
              <a:t>)</a:t>
            </a:r>
            <a:endParaRPr lang="fr-FR" sz="900" b="0" i="0" dirty="0" smtClean="0"/>
          </a:p>
          <a:p>
            <a:pPr marL="0" indent="0">
              <a:buNone/>
              <a:defRPr/>
            </a:pPr>
            <a:r>
              <a:rPr lang="fr-FR" sz="900" b="0" i="0" u="sng" dirty="0" smtClean="0">
                <a:hlinkClick r:id="rId13"/>
              </a:rPr>
              <a:t>Cercle Circassien C2 et 3</a:t>
            </a:r>
            <a:r>
              <a:rPr lang="fr-FR" sz="900" b="0" i="0" dirty="0" smtClean="0"/>
              <a:t>   </a:t>
            </a:r>
            <a:r>
              <a:rPr lang="fr-FR" altLang="fr-FR" sz="900" b="0" i="0" dirty="0" smtClean="0">
                <a:latin typeface="Comic Sans MS" panose="030F0702030302020204" pitchFamily="66" charset="0"/>
              </a:rPr>
              <a:t>(</a:t>
            </a:r>
            <a:r>
              <a:rPr lang="fr-FR" altLang="fr-FR" sz="900" b="0" i="0" dirty="0" err="1" smtClean="0">
                <a:latin typeface="Comic Sans MS" panose="030F0702030302020204" pitchFamily="66" charset="0"/>
                <a:hlinkClick r:id="rId14"/>
              </a:rPr>
              <a:t>Youtube</a:t>
            </a:r>
            <a:r>
              <a:rPr lang="fr-FR" altLang="fr-FR" sz="900" b="0" i="0" dirty="0" smtClean="0">
                <a:latin typeface="Comic Sans MS" panose="030F0702030302020204" pitchFamily="66" charset="0"/>
              </a:rPr>
              <a:t>)</a:t>
            </a:r>
            <a:endParaRPr lang="fr-FR" sz="900" b="0" i="0" dirty="0" smtClean="0"/>
          </a:p>
          <a:p>
            <a:pPr marL="0" indent="0">
              <a:buNone/>
              <a:defRPr/>
            </a:pPr>
            <a:r>
              <a:rPr lang="fr-FR" sz="900" b="0" i="0" u="sng" dirty="0" smtClean="0">
                <a:hlinkClick r:id="rId15"/>
              </a:rPr>
              <a:t>Cercle circassien</a:t>
            </a:r>
            <a:r>
              <a:rPr lang="fr-FR" sz="900" b="0" i="0" dirty="0" smtClean="0"/>
              <a:t>  </a:t>
            </a:r>
            <a:r>
              <a:rPr lang="fr-FR" altLang="fr-FR" sz="900" b="0" i="0" dirty="0">
                <a:latin typeface="Comic Sans MS" panose="030F0702030302020204" pitchFamily="66" charset="0"/>
              </a:rPr>
              <a:t>(</a:t>
            </a:r>
            <a:r>
              <a:rPr lang="fr-FR" altLang="fr-FR" sz="900" b="0" i="0" dirty="0" err="1">
                <a:latin typeface="Comic Sans MS" panose="030F0702030302020204" pitchFamily="66" charset="0"/>
                <a:hlinkClick r:id="rId16"/>
              </a:rPr>
              <a:t>Youtube</a:t>
            </a:r>
            <a:r>
              <a:rPr lang="fr-FR" altLang="fr-FR" sz="900" b="0" i="0" dirty="0" smtClean="0">
                <a:latin typeface="Comic Sans MS" panose="030F0702030302020204" pitchFamily="66" charset="0"/>
              </a:rPr>
              <a:t>)</a:t>
            </a:r>
            <a:endParaRPr lang="fr-FR" sz="900" b="0" i="0" dirty="0" smtClean="0"/>
          </a:p>
          <a:p>
            <a:pPr marL="0" indent="0">
              <a:buNone/>
              <a:defRPr/>
            </a:pPr>
            <a:r>
              <a:rPr lang="fr-FR" sz="900" b="0" i="0" u="sng" dirty="0" smtClean="0">
                <a:hlinkClick r:id="rId17"/>
              </a:rPr>
              <a:t>Cercle Circassien</a:t>
            </a:r>
            <a:r>
              <a:rPr lang="fr-FR" sz="900" b="0" i="0" dirty="0" smtClean="0"/>
              <a:t>  </a:t>
            </a:r>
            <a:r>
              <a:rPr lang="fr-FR" altLang="fr-FR" sz="900" b="0" i="0" dirty="0" smtClean="0">
                <a:latin typeface="Comic Sans MS" panose="030F0702030302020204" pitchFamily="66" charset="0"/>
              </a:rPr>
              <a:t>(</a:t>
            </a:r>
            <a:r>
              <a:rPr lang="fr-FR" altLang="fr-FR" sz="900" b="0" i="0" dirty="0" err="1">
                <a:latin typeface="Comic Sans MS" panose="030F0702030302020204" pitchFamily="66" charset="0"/>
                <a:hlinkClick r:id="rId18"/>
              </a:rPr>
              <a:t>Youtube</a:t>
            </a:r>
            <a:r>
              <a:rPr lang="fr-FR" altLang="fr-FR" sz="900" b="0" i="0" dirty="0" smtClean="0">
                <a:latin typeface="Comic Sans MS" panose="030F0702030302020204" pitchFamily="66" charset="0"/>
              </a:rPr>
              <a:t>)</a:t>
            </a:r>
            <a:endParaRPr lang="fr-FR" sz="900" b="0" i="0" dirty="0" smtClean="0"/>
          </a:p>
          <a:p>
            <a:pPr marL="0" indent="0" eaLnBrk="1" hangingPunct="1">
              <a:buFontTx/>
              <a:buNone/>
              <a:defRPr/>
            </a:pPr>
            <a:endParaRPr lang="fr-FR" altLang="fr-FR" sz="400" b="0" i="0" dirty="0" smtClean="0"/>
          </a:p>
        </p:txBody>
      </p:sp>
      <p:sp>
        <p:nvSpPr>
          <p:cNvPr id="12292" name="AutoShape 119"/>
          <p:cNvSpPr>
            <a:spLocks noChangeArrowheads="1"/>
          </p:cNvSpPr>
          <p:nvPr/>
        </p:nvSpPr>
        <p:spPr bwMode="auto">
          <a:xfrm>
            <a:off x="179388" y="188913"/>
            <a:ext cx="4638675" cy="935037"/>
          </a:xfrm>
          <a:prstGeom prst="wedgeRoundRectCallout">
            <a:avLst>
              <a:gd name="adj1" fmla="val -36282"/>
              <a:gd name="adj2" fmla="val 76972"/>
              <a:gd name="adj3" fmla="val 16667"/>
            </a:avLst>
          </a:prstGeom>
          <a:solidFill>
            <a:srgbClr val="FF99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fr-FR" sz="1800" i="0">
                <a:solidFill>
                  <a:srgbClr val="FFFFFF"/>
                </a:solidFill>
                <a:latin typeface="Comic Sans MS" panose="030F0702030302020204" pitchFamily="66" charset="0"/>
              </a:rPr>
              <a:t>Situation d’apprentissage </a:t>
            </a:r>
          </a:p>
          <a:p>
            <a:pPr algn="ctr" eaLnBrk="1" hangingPunct="1">
              <a:spcBef>
                <a:spcPct val="0"/>
              </a:spcBef>
              <a:buFontTx/>
              <a:buNone/>
            </a:pPr>
            <a:r>
              <a:rPr lang="fr-FR" altLang="fr-FR" sz="1400" i="0">
                <a:solidFill>
                  <a:srgbClr val="FFFFFF"/>
                </a:solidFill>
                <a:latin typeface="Comic Sans MS" panose="030F0702030302020204" pitchFamily="66" charset="0"/>
              </a:rPr>
              <a:t>« Apprendre à maîtriser un enchaînement de figures codées en adéquation avec une musique »</a:t>
            </a:r>
          </a:p>
          <a:p>
            <a:pPr algn="ctr" eaLnBrk="1" hangingPunct="1">
              <a:spcBef>
                <a:spcPct val="0"/>
              </a:spcBef>
              <a:buFontTx/>
              <a:buNone/>
            </a:pPr>
            <a:r>
              <a:rPr lang="fr-FR" altLang="fr-FR" sz="2400">
                <a:solidFill>
                  <a:srgbClr val="FFFFFF"/>
                </a:solidFill>
                <a:latin typeface="Times New Roman" panose="02020603050405020304" pitchFamily="18" charset="0"/>
              </a:rPr>
              <a:t> </a:t>
            </a:r>
            <a:r>
              <a:rPr lang="fr-FR" altLang="fr-FR" sz="1400" b="0">
                <a:solidFill>
                  <a:srgbClr val="FFFFFF"/>
                </a:solidFill>
                <a:latin typeface="Times New Roman" panose="02020603050405020304" pitchFamily="18" charset="0"/>
              </a:rPr>
              <a:t> </a:t>
            </a:r>
            <a:endParaRPr lang="fr-FR" altLang="fr-FR" sz="2600" b="0" i="0">
              <a:solidFill>
                <a:srgbClr val="FFFFFF"/>
              </a:solidFill>
              <a:latin typeface="Times New Roman" panose="02020603050405020304" pitchFamily="18" charset="0"/>
            </a:endParaRPr>
          </a:p>
          <a:p>
            <a:pPr eaLnBrk="1" hangingPunct="1">
              <a:spcBef>
                <a:spcPct val="0"/>
              </a:spcBef>
              <a:buFontTx/>
              <a:buNone/>
            </a:pPr>
            <a:endParaRPr lang="fr-FR" altLang="fr-FR" sz="1800" b="0" i="0"/>
          </a:p>
        </p:txBody>
      </p:sp>
      <p:sp>
        <p:nvSpPr>
          <p:cNvPr id="12293" name="Text Box 135"/>
          <p:cNvSpPr txBox="1">
            <a:spLocks noChangeArrowheads="1"/>
          </p:cNvSpPr>
          <p:nvPr/>
        </p:nvSpPr>
        <p:spPr bwMode="auto">
          <a:xfrm>
            <a:off x="7429500" y="6375400"/>
            <a:ext cx="1439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800" b="0" i="0">
                <a:solidFill>
                  <a:schemeClr val="folHlink"/>
                </a:solidFill>
                <a:latin typeface="Jokerman" panose="04090605060D06020702" pitchFamily="82" charset="0"/>
                <a:hlinkClick r:id="rId19" action="ppaction://hlinksldjump"/>
              </a:rPr>
              <a:t>RETOUR</a:t>
            </a:r>
            <a:endParaRPr lang="fr-FR" altLang="fr-FR" sz="1800" b="0" i="0">
              <a:solidFill>
                <a:schemeClr val="folHlink"/>
              </a:solidFill>
              <a:latin typeface="Jokerman" panose="04090605060D06020702" pitchFamily="82" charset="0"/>
            </a:endParaRPr>
          </a:p>
        </p:txBody>
      </p:sp>
      <p:sp>
        <p:nvSpPr>
          <p:cNvPr id="12294" name="Text Box 176"/>
          <p:cNvSpPr txBox="1">
            <a:spLocks noChangeArrowheads="1"/>
          </p:cNvSpPr>
          <p:nvPr/>
        </p:nvSpPr>
        <p:spPr bwMode="auto">
          <a:xfrm>
            <a:off x="4932363" y="911225"/>
            <a:ext cx="4103687" cy="10160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fr-FR" altLang="fr-FR" sz="1200" i="0"/>
              <a:t>Intérêt de la situation </a:t>
            </a:r>
            <a:r>
              <a:rPr lang="fr-FR" altLang="fr-FR" sz="1200" b="0" i="0"/>
              <a:t> : </a:t>
            </a:r>
          </a:p>
          <a:p>
            <a:pPr eaLnBrk="1" hangingPunct="1">
              <a:spcBef>
                <a:spcPct val="0"/>
              </a:spcBef>
              <a:buFontTx/>
              <a:buChar char="-"/>
            </a:pPr>
            <a:r>
              <a:rPr lang="fr-FR" altLang="fr-FR" sz="1200" b="0" i="0"/>
              <a:t>Apprentissage d’une danse Mixer sur 32 mesures</a:t>
            </a:r>
          </a:p>
          <a:p>
            <a:pPr eaLnBrk="1" hangingPunct="1">
              <a:spcBef>
                <a:spcPct val="0"/>
              </a:spcBef>
              <a:buFontTx/>
              <a:buChar char="-"/>
            </a:pPr>
            <a:r>
              <a:rPr lang="fr-FR" altLang="fr-FR" sz="1200" b="0" i="0"/>
              <a:t> Intégrer: l’avance/recul, le travail en couple, le swing, la promenade,, changement de partenaire </a:t>
            </a:r>
          </a:p>
          <a:p>
            <a:pPr eaLnBrk="1" hangingPunct="1">
              <a:spcBef>
                <a:spcPct val="0"/>
              </a:spcBef>
              <a:buFontTx/>
              <a:buChar char="-"/>
            </a:pPr>
            <a:r>
              <a:rPr lang="fr-FR" altLang="fr-FR" sz="1200" b="0" i="0"/>
              <a:t>Danse facile très pratiquée en bal folk ou traditionnel</a:t>
            </a:r>
          </a:p>
        </p:txBody>
      </p:sp>
      <p:sp>
        <p:nvSpPr>
          <p:cNvPr id="7" name="Étoile à 5 branches 6"/>
          <p:cNvSpPr/>
          <p:nvPr/>
        </p:nvSpPr>
        <p:spPr bwMode="auto">
          <a:xfrm>
            <a:off x="7688263" y="788988"/>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
        <p:nvSpPr>
          <p:cNvPr id="8" name="Étoile à 5 branches 7"/>
          <p:cNvSpPr/>
          <p:nvPr/>
        </p:nvSpPr>
        <p:spPr bwMode="auto">
          <a:xfrm>
            <a:off x="7429500" y="788988"/>
            <a:ext cx="257175" cy="196850"/>
          </a:xfrm>
          <a:prstGeom prst="star5">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fr-FR">
              <a:latin typeface="Arial" charset="0"/>
            </a:endParaRPr>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6">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CC"/>
      </a:hlink>
      <a:folHlink>
        <a:srgbClr val="0000CC"/>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400" b="1"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400" b="1" i="1" u="none" strike="noStrike" cap="none" normalizeH="0" baseline="0" smtClean="0">
            <a:ln>
              <a:noFill/>
            </a:ln>
            <a:solidFill>
              <a:schemeClr val="tx1"/>
            </a:solidFill>
            <a:effectLst/>
            <a:latin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Modèle par défaut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Modèle par défaut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66"/>
        </a:hlink>
        <a:folHlink>
          <a:srgbClr val="000066"/>
        </a:folHlink>
      </a:clrScheme>
      <a:clrMap bg1="lt1" tx1="dk1" bg2="lt2" tx2="dk2" accent1="accent1" accent2="accent2" accent3="accent3" accent4="accent4" accent5="accent5" accent6="accent6" hlink="hlink" folHlink="folHlink"/>
    </a:extraClrScheme>
    <a:extraClrScheme>
      <a:clrScheme name="Modèle par défaut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CC"/>
        </a:hlink>
        <a:folHlink>
          <a:srgbClr val="000066"/>
        </a:folHlink>
      </a:clrScheme>
      <a:clrMap bg1="lt1" tx1="dk1" bg2="lt2" tx2="dk2" accent1="accent1" accent2="accent2" accent3="accent3" accent4="accent4" accent5="accent5" accent6="accent6" hlink="hlink" folHlink="folHlink"/>
    </a:extraClrScheme>
    <a:extraClrScheme>
      <a:clrScheme name="Modèle par défaut 16">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CC"/>
        </a:hlink>
        <a:folHlink>
          <a:srgbClr val="00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4742</TotalTime>
  <Words>5001</Words>
  <Application>Microsoft Office PowerPoint</Application>
  <PresentationFormat>Affichage à l'écran (4:3)</PresentationFormat>
  <Paragraphs>445</Paragraphs>
  <Slides>16</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16</vt:i4>
      </vt:variant>
    </vt:vector>
  </HeadingPairs>
  <TitlesOfParts>
    <vt:vector size="25" baseType="lpstr">
      <vt:lpstr>Microsoft YaHei</vt:lpstr>
      <vt:lpstr>Arial</vt:lpstr>
      <vt:lpstr>Calibri</vt:lpstr>
      <vt:lpstr>Comic Sans MS</vt:lpstr>
      <vt:lpstr>Constantia</vt:lpstr>
      <vt:lpstr>Jokerman</vt:lpstr>
      <vt:lpstr>Segoe UI</vt:lpstr>
      <vt:lpstr>Times New Roman</vt:lpstr>
      <vt:lpstr>Modèle par défaut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I.A. de la Loire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Supervisor</dc:creator>
  <cp:lastModifiedBy>etremoulheac</cp:lastModifiedBy>
  <cp:revision>604</cp:revision>
  <dcterms:created xsi:type="dcterms:W3CDTF">2009-04-03T06:30:14Z</dcterms:created>
  <dcterms:modified xsi:type="dcterms:W3CDTF">2024-07-05T07:23:00Z</dcterms:modified>
</cp:coreProperties>
</file>