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5" r:id="rId3"/>
    <p:sldId id="276" r:id="rId4"/>
    <p:sldId id="277" r:id="rId5"/>
    <p:sldId id="257" r:id="rId6"/>
    <p:sldId id="258" r:id="rId7"/>
    <p:sldId id="263" r:id="rId8"/>
    <p:sldId id="264" r:id="rId9"/>
    <p:sldId id="262" r:id="rId10"/>
    <p:sldId id="265" r:id="rId11"/>
    <p:sldId id="266" r:id="rId12"/>
    <p:sldId id="260" r:id="rId13"/>
    <p:sldId id="267" r:id="rId14"/>
    <p:sldId id="259" r:id="rId15"/>
    <p:sldId id="273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00D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22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0E9B-51EB-4534-8943-949580379A99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295D-4EF5-4A91-8C99-9FAED980B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Diapo François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9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Laëtitia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5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Proposition Laëtitia. </a:t>
            </a:r>
            <a:r>
              <a:rPr lang="fr-FR" dirty="0" err="1"/>
              <a:t>Eduscol</a:t>
            </a:r>
            <a:r>
              <a:rPr lang="fr-FR" dirty="0"/>
              <a:t> Page 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77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</a:t>
            </a:r>
            <a:r>
              <a:rPr lang="fr-FR" baseline="0" dirty="0"/>
              <a:t> le déroulement : Entre l’étape 1 et l’étape 2 : un moment de concertation pour remémoration des objets déposés? </a:t>
            </a:r>
          </a:p>
          <a:p>
            <a:r>
              <a:rPr lang="fr-FR" dirty="0"/>
              <a:t>Variable : le nombre d’objets à déposer</a:t>
            </a:r>
            <a:r>
              <a:rPr lang="fr-FR" baseline="0" dirty="0"/>
              <a:t> et à récupérer?</a:t>
            </a:r>
          </a:p>
          <a:p>
            <a:r>
              <a:rPr lang="fr-FR" baseline="0" dirty="0"/>
              <a:t>En classe?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88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Objets à rapporter : des</a:t>
            </a:r>
            <a:r>
              <a:rPr lang="fr-FR" baseline="0" dirty="0"/>
              <a:t> pièces de puzzle?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3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Laëtitia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F295D-4EF5-4A91-8C99-9FAED980B29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5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FFCA-B3D8-4E40-98BD-620FDC270DAD}" type="datetimeFigureOut">
              <a:rPr lang="fr-FR" smtClean="0"/>
              <a:pPr/>
              <a:t>25/08/2021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80B4-F96D-4220-BAE5-8CF93B16A4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slide" Target="slide15.xml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slide" Target="slide17.xml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://laclassedemesange.eklablog.com/affichages-en-maternelle-c3056170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decole.ch/wordpress/positions-vocabulaire-spatial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Agir/44/5/Ress_c1_agir_obj2_45644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5472" y="98745"/>
            <a:ext cx="83529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Activités d’orientation Cycle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7047" y="1268760"/>
            <a:ext cx="8208912" cy="498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rial" pitchFamily="34" charset="0"/>
                <a:cs typeface="Arial" pitchFamily="34" charset="0"/>
              </a:rPr>
              <a:t>COMPETENCES ATTENDUES 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PS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: Dans </a:t>
            </a: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itchFamily="34" charset="0"/>
              </a:rPr>
              <a:t>un espace connu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(cour de l’école), à l’aide d’une photo, aller et revenir seul ou à deux pour déposer ou chercher un objet en respectant les limites de l’espace. Nommer la place des objets.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MS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: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espace connu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à </a:t>
            </a:r>
            <a:r>
              <a:rPr lang="fr-FR" sz="14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l’aide de trois photos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aller et revenir seul pour ramener les preuves de passage, en respectant les limites de l’espace.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ommer la place des points caractéristiques.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GS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: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14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espace moins connu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(parc), à l’aide d’un </a:t>
            </a:r>
            <a:r>
              <a:rPr lang="fr-FR" sz="14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simple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aller et revenir à deux pour ramener un code en respectant les limites de l’espace.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400" b="1" u="sng" dirty="0">
                <a:latin typeface="Arial" pitchFamily="34" charset="0"/>
                <a:cs typeface="Arial" pitchFamily="34" charset="0"/>
              </a:rPr>
              <a:t>ENJEUX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fr-FR" sz="1400" dirty="0">
                <a:latin typeface="Arial" pitchFamily="34" charset="0"/>
                <a:cs typeface="Arial" pitchFamily="34" charset="0"/>
              </a:rPr>
              <a:t>Les activités d’orientation doivent permettre  aux élèves de cycle 1, par essais et erreurs, </a:t>
            </a:r>
            <a:r>
              <a:rPr lang="fr-FR" sz="1400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d’adapter leurs déplacements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en s’appuyant sur le </a:t>
            </a:r>
            <a:r>
              <a:rPr lang="fr-FR" sz="14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développement de capacité de repérage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et des </a:t>
            </a:r>
            <a:r>
              <a:rPr lang="fr-FR" sz="14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capacités motrices.</a:t>
            </a:r>
          </a:p>
          <a:p>
            <a:r>
              <a:rPr lang="fr-FR" sz="1400" u="sng" dirty="0"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L’enjeu majeur est bien la construction progressive de nouveaux rapports à l’espace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passer d’un </a:t>
            </a:r>
            <a:r>
              <a:rPr lang="fr-FR" sz="14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espace vécu à un espace perçu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pour aller vers </a:t>
            </a:r>
            <a:r>
              <a:rPr lang="fr-FR" sz="14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un espace conçu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en prenant appui sur l’expérience concrète d’un déplacement imposé.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  <a:p>
            <a:r>
              <a:rPr lang="fr-FR" sz="1400" b="1" u="sng" dirty="0">
                <a:latin typeface="Arial" pitchFamily="34" charset="0"/>
                <a:cs typeface="Arial" pitchFamily="34" charset="0"/>
              </a:rPr>
              <a:t>PRESENTATION DE L’ACTIVITE : </a:t>
            </a:r>
          </a:p>
          <a:p>
            <a:r>
              <a:rPr lang="fr-FR" sz="1400" dirty="0">
                <a:latin typeface="Arial" pitchFamily="34" charset="0"/>
                <a:cs typeface="Arial" pitchFamily="34" charset="0"/>
              </a:rPr>
              <a:t>Se déplacer de manière autonome et efficace dans un environnement de moins en moins connu et de plus en plus vaste en utilisant des outils de guidage plus ou moins sophistiqués</a:t>
            </a:r>
          </a:p>
          <a:p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FF3786-E1EB-4648-A78A-78EAED60E24A}"/>
              </a:ext>
            </a:extLst>
          </p:cNvPr>
          <p:cNvSpPr txBox="1"/>
          <p:nvPr/>
        </p:nvSpPr>
        <p:spPr>
          <a:xfrm>
            <a:off x="127440" y="86772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AGIR S’EXPRIMER ET COMPRENDRE A TRAVERS L’ACTIVITE PHYSIQUE</a:t>
            </a:r>
          </a:p>
          <a:p>
            <a:pPr algn="ctr"/>
            <a:r>
              <a:rPr lang="fr-FR" sz="1400" b="1" dirty="0">
                <a:solidFill>
                  <a:schemeClr val="accent1"/>
                </a:solidFill>
              </a:rPr>
              <a:t>ADAPTER SES EQUILIBRES ET SES DEPLACEMENTS A DES ENVIRONNEMENTS OU DES CONTRAINTES VARIES</a:t>
            </a:r>
          </a:p>
        </p:txBody>
      </p:sp>
    </p:spTree>
    <p:extLst>
      <p:ext uri="{BB962C8B-B14F-4D97-AF65-F5344CB8AC3E}">
        <p14:creationId xmlns:p14="http://schemas.microsoft.com/office/powerpoint/2010/main" val="1689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539552" y="118835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Le facteur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214312" y="623660"/>
            <a:ext cx="4248026" cy="597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BUT </a:t>
            </a:r>
            <a:r>
              <a:rPr lang="fr-FR" sz="1200" b="1" i="0" dirty="0"/>
              <a:t>:  </a:t>
            </a:r>
            <a:r>
              <a:rPr lang="fr-FR" sz="1200" b="0" i="0" dirty="0"/>
              <a:t>Aller placer un objet en respectant une consigne.</a:t>
            </a:r>
          </a:p>
          <a:p>
            <a:pPr marL="342900" indent="-342900"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b="1" i="0" dirty="0"/>
              <a:t> : </a:t>
            </a: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 : </a:t>
            </a:r>
            <a:r>
              <a:rPr lang="fr-FR" sz="1200" dirty="0"/>
              <a:t>Cour de récréation habituelle,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MS/GS</a:t>
            </a:r>
            <a:r>
              <a:rPr lang="fr-FR" sz="1200" dirty="0"/>
              <a:t> : espace de l’école, cour et espace voisin.</a:t>
            </a:r>
          </a:p>
          <a:p>
            <a:pPr>
              <a:spcBef>
                <a:spcPct val="20000"/>
              </a:spcBef>
            </a:pPr>
            <a:r>
              <a:rPr lang="fr-FR" sz="1200" b="0" i="0" dirty="0">
                <a:sym typeface="Wingdings" panose="05000000000000000000" pitchFamily="2" charset="2"/>
              </a:rPr>
              <a:t></a:t>
            </a:r>
            <a:r>
              <a:rPr lang="fr-FR" sz="1200" b="0" i="0" dirty="0"/>
              <a:t>Des boites étiquetées,</a:t>
            </a:r>
          </a:p>
          <a:p>
            <a:pPr>
              <a:spcBef>
                <a:spcPct val="20000"/>
              </a:spcBef>
            </a:pPr>
            <a:r>
              <a:rPr lang="fr-FR" sz="1200" dirty="0">
                <a:sym typeface="Wingdings" panose="05000000000000000000" pitchFamily="2" charset="2"/>
              </a:rPr>
              <a:t></a:t>
            </a:r>
            <a:r>
              <a:rPr lang="fr-FR" sz="1200" b="0" i="0" dirty="0"/>
              <a:t>des objets ou étiquettes correspondant à chaque boîte (un objet différent pour deux élèves).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200" dirty="0"/>
              <a:t>Organiser la classe en deux groupes.</a:t>
            </a:r>
          </a:p>
          <a:p>
            <a:pPr marL="342900" indent="-342900"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200" b="1" u="sng" dirty="0"/>
              <a:t>DEROULEMENT</a:t>
            </a:r>
            <a:r>
              <a:rPr lang="fr-FR" sz="1200" b="1" dirty="0"/>
              <a:t> : 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1/ </a:t>
            </a:r>
            <a:r>
              <a:rPr lang="fr-FR" sz="1200" dirty="0"/>
              <a:t>On place avec les élèves des boîtes sur lesquelles figurent un </a:t>
            </a:r>
            <a:r>
              <a:rPr lang="fr-FR" sz="1200" b="1" dirty="0">
                <a:solidFill>
                  <a:srgbClr val="00B0F0"/>
                </a:solidFill>
                <a:hlinkClick r:id="rId3" action="ppaction://hlinksldjump"/>
              </a:rPr>
              <a:t>dessin</a:t>
            </a:r>
            <a:r>
              <a:rPr lang="fr-FR" sz="1200" dirty="0"/>
              <a:t> (un dessin différent par boîte). On décrit chaque emplacement tour à tour. « La boîte « écureuil » est entre le banc et le bac à sable…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2/</a:t>
            </a:r>
            <a:r>
              <a:rPr lang="fr-FR" sz="1200" dirty="0"/>
              <a:t> On revient au départ et on demande à chaque élève du premier groupe d’aller placer une étiquette (dessins identiques à ceux des boîtes) dans la bonne boîte dont on décrit l’emplacement. Dans un premier temps les boîtes doivent être visibles du point de départ.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3/ </a:t>
            </a:r>
            <a:r>
              <a:rPr lang="fr-FR" sz="1200" dirty="0"/>
              <a:t>A leur retour, tous les élèves aidés du maître vérifient l’exactitude de la dépose. On inverse ensuite les rôles. </a:t>
            </a:r>
          </a:p>
          <a:p>
            <a:pPr algn="just">
              <a:spcBef>
                <a:spcPct val="20000"/>
              </a:spcBef>
            </a:pPr>
            <a:endParaRPr lang="fr-FR" sz="800" b="1" u="sng" dirty="0"/>
          </a:p>
          <a:p>
            <a:pPr algn="just">
              <a:spcBef>
                <a:spcPct val="20000"/>
              </a:spcBef>
            </a:pPr>
            <a:r>
              <a:rPr lang="fr-FR" sz="1200" b="1" u="sng" dirty="0"/>
              <a:t>VARIABLES</a:t>
            </a:r>
            <a:r>
              <a:rPr lang="fr-FR" sz="1200" b="1" dirty="0"/>
              <a:t> </a:t>
            </a:r>
            <a:r>
              <a:rPr lang="fr-FR" sz="1200" dirty="0"/>
              <a:t>: on modifie l’emplacement de chaque boîte </a:t>
            </a:r>
            <a:r>
              <a:rPr lang="fr-FR" sz="1200" b="1" dirty="0"/>
              <a:t>pour faire surgir d’autres prépositions de position  (sur, sous, à côté de,…). </a:t>
            </a:r>
            <a:r>
              <a:rPr lang="fr-FR" sz="1200" dirty="0"/>
              <a:t>On éloigne les boîtes qui ne sont plus visibles du point de départ. On supprime les boîtes qu’on remplace par des plots tous identiques.</a:t>
            </a:r>
          </a:p>
          <a:p>
            <a:pPr>
              <a:spcBef>
                <a:spcPct val="20000"/>
              </a:spcBef>
            </a:pPr>
            <a:endParaRPr lang="fr-FR" sz="800" b="1" i="0" u="sng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CRITERE DE REUSSITE </a:t>
            </a:r>
            <a:r>
              <a:rPr lang="fr-FR" sz="1200" b="0" i="0" dirty="0"/>
              <a:t>: Placer son objet en respectant la consigne.</a:t>
            </a:r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427538" y="4599647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4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latin typeface="Comic Sans MS" pitchFamily="66" charset="0"/>
              </a:rPr>
              <a:t>Situation d'APPRENTISSAGE </a:t>
            </a:r>
            <a:r>
              <a:rPr lang="fr-FR" sz="1400" b="0" i="0" dirty="0">
                <a:latin typeface="Comic Sans MS" pitchFamily="66" charset="0"/>
              </a:rPr>
              <a:t>(Atelier)</a:t>
            </a:r>
          </a:p>
          <a:p>
            <a:pPr algn="ctr">
              <a:defRPr/>
            </a:pPr>
            <a:r>
              <a:rPr lang="fr-FR" sz="1400" b="0" dirty="0">
                <a:latin typeface="Times New Roman" pitchFamily="18" charset="0"/>
              </a:rPr>
              <a:t>« intégrer des notions spatiales</a:t>
            </a:r>
            <a:r>
              <a:rPr lang="fr-FR" sz="1200" dirty="0"/>
              <a:t> »</a:t>
            </a:r>
            <a:r>
              <a:rPr lang="fr-FR" sz="1800" b="0" dirty="0">
                <a:solidFill>
                  <a:srgbClr val="FFFFFF"/>
                </a:solidFill>
              </a:rPr>
              <a:t> </a:t>
            </a:r>
            <a:endParaRPr lang="fr-FR" sz="1800" b="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267200" y="1202204"/>
            <a:ext cx="4357688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0" dirty="0"/>
              <a:t>Intérêt de la situation </a:t>
            </a:r>
            <a:r>
              <a:rPr lang="fr-FR" sz="1200" b="0" i="0" dirty="0"/>
              <a:t>: Acquérir très progressivement un vocabulaire de position en s’aidant dans un premier temps des association boîtes/étiquettes ou boîtes/objets</a:t>
            </a:r>
          </a:p>
        </p:txBody>
      </p:sp>
      <p:graphicFrame>
        <p:nvGraphicFramePr>
          <p:cNvPr id="1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22442"/>
              </p:ext>
            </p:extLst>
          </p:nvPr>
        </p:nvGraphicFramePr>
        <p:xfrm>
          <a:off x="4492051" y="5024084"/>
          <a:ext cx="4603750" cy="130003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1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Acquérir progressivement un vocabulaire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spatial (vocabulaire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réception)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Poser et rechercher des objets par association puis en fonction d’une consigne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Agir seul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19270E19-3AC3-4061-BC9D-C4FC47138AFE}"/>
              </a:ext>
            </a:extLst>
          </p:cNvPr>
          <p:cNvSpPr/>
          <p:nvPr/>
        </p:nvSpPr>
        <p:spPr>
          <a:xfrm>
            <a:off x="4678318" y="3869882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46D63B-4FE8-40C1-9ECD-DDE3DC96E05B}"/>
              </a:ext>
            </a:extLst>
          </p:cNvPr>
          <p:cNvSpPr txBox="1"/>
          <p:nvPr/>
        </p:nvSpPr>
        <p:spPr>
          <a:xfrm>
            <a:off x="4769035" y="3815101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DCCE6F68-7B8B-4F2C-9B76-142431EAB69F}"/>
              </a:ext>
            </a:extLst>
          </p:cNvPr>
          <p:cNvSpPr/>
          <p:nvPr/>
        </p:nvSpPr>
        <p:spPr>
          <a:xfrm>
            <a:off x="4697035" y="4112285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A9184C7-6C03-47ED-9309-0F1311B09697}"/>
              </a:ext>
            </a:extLst>
          </p:cNvPr>
          <p:cNvSpPr txBox="1"/>
          <p:nvPr/>
        </p:nvSpPr>
        <p:spPr>
          <a:xfrm>
            <a:off x="4757166" y="4045477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Balisage aux limites de l’espace de jeu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0A87A0A2-F1FE-420D-953E-89275C52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26" y="3876552"/>
            <a:ext cx="106095" cy="108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D5AB7CC-AB6F-4D8A-A2A7-0B65A207A0B1}"/>
              </a:ext>
            </a:extLst>
          </p:cNvPr>
          <p:cNvSpPr txBox="1"/>
          <p:nvPr/>
        </p:nvSpPr>
        <p:spPr>
          <a:xfrm>
            <a:off x="6893097" y="3815101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Boîtes déposées dans l’espace de jeu</a:t>
            </a: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1909918F-7DE8-4ABE-B88C-A7A590CE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60" y="4122284"/>
            <a:ext cx="70730" cy="72000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6E1D045-D95E-4B8D-87B8-38689A766475}"/>
              </a:ext>
            </a:extLst>
          </p:cNvPr>
          <p:cNvSpPr txBox="1"/>
          <p:nvPr/>
        </p:nvSpPr>
        <p:spPr>
          <a:xfrm>
            <a:off x="6881066" y="4042868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Etiquettes à déposer dans les boîtes</a:t>
            </a:r>
          </a:p>
        </p:txBody>
      </p:sp>
      <p:grpSp>
        <p:nvGrpSpPr>
          <p:cNvPr id="39" name="Zone de dessin 179">
            <a:extLst>
              <a:ext uri="{FF2B5EF4-FFF2-40B4-BE49-F238E27FC236}">
                <a16:creationId xmlns:a16="http://schemas.microsoft.com/office/drawing/2014/main" id="{B9793705-AAEF-44E5-A782-ADC6D4EEE44F}"/>
              </a:ext>
            </a:extLst>
          </p:cNvPr>
          <p:cNvGrpSpPr/>
          <p:nvPr/>
        </p:nvGrpSpPr>
        <p:grpSpPr>
          <a:xfrm>
            <a:off x="4572000" y="1947938"/>
            <a:ext cx="4087051" cy="1797031"/>
            <a:chOff x="0" y="89096"/>
            <a:chExt cx="4087051" cy="1797031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B8EF21CB-EAA6-4F40-8700-ACCD91AE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89096"/>
              <a:ext cx="4087051" cy="1797031"/>
            </a:xfrm>
            <a:prstGeom prst="rect">
              <a:avLst/>
            </a:prstGeom>
          </p:spPr>
        </p:pic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77F9397C-C39F-4A1C-861A-3B4E2AB3803D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11FB1880-F78E-4466-8A00-59C5FD3D3A4A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8DEB8277-6E09-41DB-ADDE-1DF4838BA490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2E54CC06-DE72-4214-B839-5A4D3A5B2CFE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8471A5B4-40A5-40C8-8EC9-51E1B2A4890B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8A3437FC-31A2-46BE-BDD1-D3924BC63502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DB446864-E8F4-47E3-81C3-B720474010E6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5EEDDFF3-EC8C-4C29-91DE-D4B14FAA4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sp>
          <p:nvSpPr>
            <p:cNvPr id="50" name="Émoticône 49">
              <a:extLst>
                <a:ext uri="{FF2B5EF4-FFF2-40B4-BE49-F238E27FC236}">
                  <a16:creationId xmlns:a16="http://schemas.microsoft.com/office/drawing/2014/main" id="{7D74ED5E-852B-4E23-90A5-2D3D89B46CA7}"/>
                </a:ext>
              </a:extLst>
            </p:cNvPr>
            <p:cNvSpPr/>
            <p:nvPr/>
          </p:nvSpPr>
          <p:spPr>
            <a:xfrm>
              <a:off x="657330" y="1092003"/>
              <a:ext cx="72000" cy="72000"/>
            </a:xfrm>
            <a:prstGeom prst="smileyFace">
              <a:avLst/>
            </a:prstGeom>
            <a:solidFill>
              <a:srgbClr val="FFC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Émoticône 50">
              <a:extLst>
                <a:ext uri="{FF2B5EF4-FFF2-40B4-BE49-F238E27FC236}">
                  <a16:creationId xmlns:a16="http://schemas.microsoft.com/office/drawing/2014/main" id="{34D32DA6-B7F0-4FC6-A8B5-B61A140EF485}"/>
                </a:ext>
              </a:extLst>
            </p:cNvPr>
            <p:cNvSpPr/>
            <p:nvPr/>
          </p:nvSpPr>
          <p:spPr>
            <a:xfrm>
              <a:off x="740321" y="984038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Bulle narrative : rectangle 51">
              <a:extLst>
                <a:ext uri="{FF2B5EF4-FFF2-40B4-BE49-F238E27FC236}">
                  <a16:creationId xmlns:a16="http://schemas.microsoft.com/office/drawing/2014/main" id="{A98E17E5-44EB-44A3-AAD3-8DFB13DFB8CB}"/>
                </a:ext>
              </a:extLst>
            </p:cNvPr>
            <p:cNvSpPr/>
            <p:nvPr/>
          </p:nvSpPr>
          <p:spPr>
            <a:xfrm>
              <a:off x="113945" y="224836"/>
              <a:ext cx="940700" cy="267982"/>
            </a:xfrm>
            <a:prstGeom prst="wedgeRectCallout">
              <a:avLst>
                <a:gd name="adj1" fmla="val 10117"/>
                <a:gd name="adj2" fmla="val 266052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5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L’écureuil est entre le banc et le bac à sable.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id="{80B62C07-4A02-47D1-B9C8-4740B0673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38" y="911800"/>
              <a:ext cx="70730" cy="7200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DAFCFD0-84AF-4469-A263-BB259009E2D7}"/>
                </a:ext>
              </a:extLst>
            </p:cNvPr>
            <p:cNvSpPr/>
            <p:nvPr/>
          </p:nvSpPr>
          <p:spPr>
            <a:xfrm>
              <a:off x="910915" y="891858"/>
              <a:ext cx="387350" cy="199914"/>
            </a:xfrm>
            <a:custGeom>
              <a:avLst/>
              <a:gdLst>
                <a:gd name="connsiteX0" fmla="*/ 0 w 387350"/>
                <a:gd name="connsiteY0" fmla="*/ 60214 h 199914"/>
                <a:gd name="connsiteX1" fmla="*/ 107950 w 387350"/>
                <a:gd name="connsiteY1" fmla="*/ 3064 h 199914"/>
                <a:gd name="connsiteX2" fmla="*/ 254000 w 387350"/>
                <a:gd name="connsiteY2" fmla="*/ 28464 h 199914"/>
                <a:gd name="connsiteX3" fmla="*/ 387350 w 387350"/>
                <a:gd name="connsiteY3" fmla="*/ 199914 h 19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199914">
                  <a:moveTo>
                    <a:pt x="0" y="60214"/>
                  </a:moveTo>
                  <a:cubicBezTo>
                    <a:pt x="32808" y="34285"/>
                    <a:pt x="65617" y="8356"/>
                    <a:pt x="107950" y="3064"/>
                  </a:cubicBezTo>
                  <a:cubicBezTo>
                    <a:pt x="150283" y="-2228"/>
                    <a:pt x="207433" y="-4344"/>
                    <a:pt x="254000" y="28464"/>
                  </a:cubicBezTo>
                  <a:cubicBezTo>
                    <a:pt x="300567" y="61272"/>
                    <a:pt x="343958" y="130593"/>
                    <a:pt x="387350" y="199914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AFCC5B2C-6B38-4D4A-83FC-D6D5A643C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179" y="1175627"/>
              <a:ext cx="106095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35698028-7FE6-45F1-8273-E89810C6E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620" y="887221"/>
              <a:ext cx="112571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7" name="Picture 7">
              <a:extLst>
                <a:ext uri="{FF2B5EF4-FFF2-40B4-BE49-F238E27FC236}">
                  <a16:creationId xmlns:a16="http://schemas.microsoft.com/office/drawing/2014/main" id="{0954792E-DDFD-4C69-B3B6-ECC46FE59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094" y="983511"/>
              <a:ext cx="105333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6141221F-D41E-4C76-A15F-D69451323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055" y="1434642"/>
              <a:ext cx="103429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F66C7A6E-CE12-4168-8CC5-3EB45AD74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487" y="1542199"/>
              <a:ext cx="104000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1CD7B3DD-A22C-493A-9B2B-0A86E3228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75" y="911562"/>
              <a:ext cx="106095" cy="10800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E62A2385-E9CE-4857-822D-16AB2A1B0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89" y="131270"/>
              <a:ext cx="952322" cy="714009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3736857" y="6404267"/>
            <a:ext cx="312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hlinkClick r:id="rId15" action="ppaction://hlinksldjump"/>
              </a:rPr>
              <a:t>En annexe : vocabulaire spatial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Parcours photos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316976" y="1062645"/>
            <a:ext cx="4038600" cy="366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b="1" i="0" dirty="0"/>
              <a:t> : </a:t>
            </a:r>
            <a:r>
              <a:rPr lang="fr-FR" sz="1200" b="0" i="0" dirty="0"/>
              <a:t>Se rendre à l’endroit indiqué par la photo et revenir avec la preuve de son passage</a:t>
            </a:r>
          </a:p>
          <a:p>
            <a:pPr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 : </a:t>
            </a: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dirty="0"/>
              <a:t> : Cour de récréation habituelle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MS/GS</a:t>
            </a:r>
            <a:r>
              <a:rPr lang="fr-FR" sz="1200" dirty="0"/>
              <a:t> : espace de l’école, cour et espace voisin.</a:t>
            </a:r>
          </a:p>
          <a:p>
            <a:pPr>
              <a:spcBef>
                <a:spcPct val="20000"/>
              </a:spcBef>
            </a:pP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b="1" dirty="0"/>
              <a:t>Des photos </a:t>
            </a:r>
            <a:r>
              <a:rPr lang="fr-FR" sz="1200" dirty="0"/>
              <a:t>des points caractéristiques : photos isolées ou regroupées par deux ou trois sur une bande de papier.</a:t>
            </a:r>
          </a:p>
          <a:p>
            <a:pPr>
              <a:spcBef>
                <a:spcPct val="20000"/>
              </a:spcBef>
            </a:pPr>
            <a:r>
              <a:rPr lang="fr-FR" sz="1200" dirty="0">
                <a:sym typeface="Wingdings" panose="05000000000000000000" pitchFamily="2" charset="2"/>
              </a:rPr>
              <a:t></a:t>
            </a:r>
            <a:r>
              <a:rPr lang="fr-FR" sz="1200" b="1" dirty="0"/>
              <a:t>Un moyen de contrôle </a:t>
            </a:r>
            <a:r>
              <a:rPr lang="fr-FR" sz="1200" dirty="0"/>
              <a:t>du passage aux postes : objet à rapporter (PS), gommettes de formes et de couleurs variées, code à relever, image à mémoriser (MS), poinçons (MS/GS)</a:t>
            </a:r>
          </a:p>
          <a:p>
            <a:pPr marL="342900" indent="-342900"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DEROULEMENT</a:t>
            </a:r>
            <a:r>
              <a:rPr lang="fr-FR" sz="1200" b="1" i="0" dirty="0"/>
              <a:t> </a:t>
            </a:r>
            <a:r>
              <a:rPr lang="fr-FR" sz="1200" i="0" dirty="0"/>
              <a:t>:</a:t>
            </a:r>
            <a:r>
              <a:rPr lang="fr-FR" sz="1200" b="0" i="0" dirty="0"/>
              <a:t> Par groupe de deux, une photo par groupe, </a:t>
            </a:r>
            <a:r>
              <a:rPr lang="fr-FR" sz="1200" dirty="0"/>
              <a:t>S</a:t>
            </a:r>
            <a:r>
              <a:rPr lang="fr-FR" sz="1200" b="0" i="0" dirty="0"/>
              <a:t>e rendre à l’endroit de la photo, valider son passage (preuve), revenir au point de départ.</a:t>
            </a:r>
          </a:p>
          <a:p>
            <a:pPr marL="342900" indent="-342900">
              <a:spcBef>
                <a:spcPct val="20000"/>
              </a:spcBef>
            </a:pPr>
            <a:endParaRPr lang="fr-FR" sz="50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CRITERE DE REUSSITE </a:t>
            </a:r>
            <a:r>
              <a:rPr lang="fr-FR" sz="1200" b="0" i="0" dirty="0"/>
              <a:t>: Revenir au point de départ avec la preuve de son passage au poste correspondant à la photo</a:t>
            </a:r>
          </a:p>
          <a:p>
            <a:pPr>
              <a:spcBef>
                <a:spcPct val="20000"/>
              </a:spcBef>
            </a:pPr>
            <a:endParaRPr lang="fr-FR" sz="120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371182" y="4449765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3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latin typeface="Comic Sans MS" pitchFamily="66" charset="0"/>
              </a:rPr>
              <a:t>Situation d'APPRENTISSAGE </a:t>
            </a:r>
            <a:r>
              <a:rPr lang="fr-FR" sz="1400" b="0" i="0" dirty="0">
                <a:latin typeface="Comic Sans MS" pitchFamily="66" charset="0"/>
              </a:rPr>
              <a:t>(proche de la SR)</a:t>
            </a:r>
          </a:p>
          <a:p>
            <a:pPr algn="ctr">
              <a:defRPr/>
            </a:pPr>
            <a:r>
              <a:rPr lang="fr-FR" sz="1200" b="0" dirty="0"/>
              <a:t>« s’orienter grâce à une photo »</a:t>
            </a:r>
            <a:r>
              <a:rPr lang="fr-FR" sz="1800" b="0" dirty="0"/>
              <a:t>  </a:t>
            </a:r>
            <a:endParaRPr lang="fr-FR" sz="1800" b="0" i="0" dirty="0"/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436681" y="1191979"/>
            <a:ext cx="4357688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200" i="0" dirty="0"/>
              <a:t>Intérêt de la situation</a:t>
            </a:r>
            <a:r>
              <a:rPr lang="fr-FR" sz="1200" b="0" i="0" dirty="0"/>
              <a:t>:</a:t>
            </a:r>
          </a:p>
          <a:p>
            <a:r>
              <a:rPr lang="fr-FR" sz="1200" dirty="0"/>
              <a:t>On se rapproche d’un véritable jeu d’orientation: nécessité d’une description de poste, ici photographique.</a:t>
            </a:r>
          </a:p>
        </p:txBody>
      </p:sp>
      <p:graphicFrame>
        <p:nvGraphicFramePr>
          <p:cNvPr id="1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6938"/>
              </p:ext>
            </p:extLst>
          </p:nvPr>
        </p:nvGraphicFramePr>
        <p:xfrm>
          <a:off x="4373910" y="5148096"/>
          <a:ext cx="4603750" cy="90435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7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Désigner les lieux photographiés.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Rechercher des objets grâce à une description photographique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Agir en équipe de deux.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BCC1754B-74D0-4AA8-8C62-B839639A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24" y="4653136"/>
            <a:ext cx="2902900" cy="2016224"/>
          </a:xfrm>
          <a:prstGeom prst="rect">
            <a:avLst/>
          </a:prstGeom>
        </p:spPr>
      </p:pic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65505A9-AD8D-4890-9BAF-4D2C1F72004B}"/>
              </a:ext>
            </a:extLst>
          </p:cNvPr>
          <p:cNvSpPr/>
          <p:nvPr/>
        </p:nvSpPr>
        <p:spPr>
          <a:xfrm>
            <a:off x="4733708" y="3692558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E691137-49B1-437E-B883-BB61AFABB2AB}"/>
              </a:ext>
            </a:extLst>
          </p:cNvPr>
          <p:cNvSpPr txBox="1"/>
          <p:nvPr/>
        </p:nvSpPr>
        <p:spPr>
          <a:xfrm>
            <a:off x="4829039" y="3632717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E3E2CFDC-B222-490C-BCD6-BC60A68F9FA0}"/>
              </a:ext>
            </a:extLst>
          </p:cNvPr>
          <p:cNvSpPr/>
          <p:nvPr/>
        </p:nvSpPr>
        <p:spPr>
          <a:xfrm>
            <a:off x="4750636" y="3893916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B10367B-E890-4506-9DDA-E52F848BC2F9}"/>
              </a:ext>
            </a:extLst>
          </p:cNvPr>
          <p:cNvSpPr txBox="1"/>
          <p:nvPr/>
        </p:nvSpPr>
        <p:spPr>
          <a:xfrm>
            <a:off x="4822009" y="3830542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Balisage aux limites de l’espace de jeu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6FCF41C-9A6C-4DE2-A1A3-6BD0AC771C1B}"/>
              </a:ext>
            </a:extLst>
          </p:cNvPr>
          <p:cNvSpPr/>
          <p:nvPr/>
        </p:nvSpPr>
        <p:spPr>
          <a:xfrm>
            <a:off x="6811412" y="3709125"/>
            <a:ext cx="108000" cy="108000"/>
          </a:xfrm>
          <a:prstGeom prst="ellipse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150F6B1-F581-474B-985B-22E213D95A67}"/>
              </a:ext>
            </a:extLst>
          </p:cNvPr>
          <p:cNvSpPr txBox="1"/>
          <p:nvPr/>
        </p:nvSpPr>
        <p:spPr>
          <a:xfrm>
            <a:off x="6865412" y="3647709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Points photographiés</a:t>
            </a:r>
          </a:p>
        </p:txBody>
      </p:sp>
      <p:grpSp>
        <p:nvGrpSpPr>
          <p:cNvPr id="33" name="Zone de dessin 189">
            <a:extLst>
              <a:ext uri="{FF2B5EF4-FFF2-40B4-BE49-F238E27FC236}">
                <a16:creationId xmlns:a16="http://schemas.microsoft.com/office/drawing/2014/main" id="{EA383344-2377-4A7B-BF08-47EF26DCA2AD}"/>
              </a:ext>
            </a:extLst>
          </p:cNvPr>
          <p:cNvGrpSpPr/>
          <p:nvPr/>
        </p:nvGrpSpPr>
        <p:grpSpPr>
          <a:xfrm>
            <a:off x="4499992" y="1863782"/>
            <a:ext cx="4087051" cy="1797031"/>
            <a:chOff x="35369" y="94634"/>
            <a:chExt cx="4087051" cy="1797031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625DDA8-60D2-4B5E-8654-DFEA19FD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69" y="94634"/>
              <a:ext cx="4087051" cy="1797031"/>
            </a:xfrm>
            <a:prstGeom prst="rect">
              <a:avLst/>
            </a:prstGeom>
          </p:spPr>
        </p:pic>
        <p:sp>
          <p:nvSpPr>
            <p:cNvPr id="39" name="Triangle isocèle 38">
              <a:extLst>
                <a:ext uri="{FF2B5EF4-FFF2-40B4-BE49-F238E27FC236}">
                  <a16:creationId xmlns:a16="http://schemas.microsoft.com/office/drawing/2014/main" id="{8D6F018B-1945-46E5-9EF1-6BB20DAD4BF9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Triangle isocèle 40">
              <a:extLst>
                <a:ext uri="{FF2B5EF4-FFF2-40B4-BE49-F238E27FC236}">
                  <a16:creationId xmlns:a16="http://schemas.microsoft.com/office/drawing/2014/main" id="{75C611D1-6F0B-4A3A-BCAA-8D2A905EC04F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2FCD6BC5-3935-4AE5-8DCE-DB24C0815AFE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DEFCD170-967D-453F-9654-9CD8B6643938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D76D0E7A-982C-4306-9799-5D54B02A6D0F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C1968CBC-9FD8-42CB-9D20-A780D3D1BAD6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D9FFFA70-1092-4C09-ACD1-F377881C76B9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C2C80E75-1AC7-4045-8127-EE45AC2C1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1C0A6B1E-AC9C-4801-B420-830EA7D7539F}"/>
                </a:ext>
              </a:extLst>
            </p:cNvPr>
            <p:cNvSpPr/>
            <p:nvPr/>
          </p:nvSpPr>
          <p:spPr>
            <a:xfrm>
              <a:off x="510980" y="1262695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1C0A6B1E-AC9C-4801-B420-830EA7D7539F}"/>
                </a:ext>
              </a:extLst>
            </p:cNvPr>
            <p:cNvSpPr/>
            <p:nvPr/>
          </p:nvSpPr>
          <p:spPr>
            <a:xfrm>
              <a:off x="1253135" y="94830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1C0A6B1E-AC9C-4801-B420-830EA7D7539F}"/>
                </a:ext>
              </a:extLst>
            </p:cNvPr>
            <p:cNvSpPr/>
            <p:nvPr/>
          </p:nvSpPr>
          <p:spPr>
            <a:xfrm>
              <a:off x="2238855" y="89623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C0A6B1E-AC9C-4801-B420-830EA7D7539F}"/>
                </a:ext>
              </a:extLst>
            </p:cNvPr>
            <p:cNvSpPr/>
            <p:nvPr/>
          </p:nvSpPr>
          <p:spPr>
            <a:xfrm>
              <a:off x="2130838" y="154305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C0A6B1E-AC9C-4801-B420-830EA7D7539F}"/>
                </a:ext>
              </a:extLst>
            </p:cNvPr>
            <p:cNvSpPr/>
            <p:nvPr/>
          </p:nvSpPr>
          <p:spPr>
            <a:xfrm>
              <a:off x="1832538" y="110562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Émoticône 54">
              <a:extLst>
                <a:ext uri="{FF2B5EF4-FFF2-40B4-BE49-F238E27FC236}">
                  <a16:creationId xmlns:a16="http://schemas.microsoft.com/office/drawing/2014/main" id="{569B3A78-BC0B-4596-85BF-163C37BC3D1E}"/>
                </a:ext>
              </a:extLst>
            </p:cNvPr>
            <p:cNvSpPr/>
            <p:nvPr/>
          </p:nvSpPr>
          <p:spPr>
            <a:xfrm>
              <a:off x="851163" y="1213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Émoticône 55">
              <a:extLst>
                <a:ext uri="{FF2B5EF4-FFF2-40B4-BE49-F238E27FC236}">
                  <a16:creationId xmlns:a16="http://schemas.microsoft.com/office/drawing/2014/main" id="{569B3A78-BC0B-4596-85BF-163C37BC3D1E}"/>
                </a:ext>
              </a:extLst>
            </p:cNvPr>
            <p:cNvSpPr/>
            <p:nvPr/>
          </p:nvSpPr>
          <p:spPr>
            <a:xfrm>
              <a:off x="928288" y="1105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4555EC68-7AD4-4DBD-8BD9-E78B2640B81D}"/>
                </a:ext>
              </a:extLst>
            </p:cNvPr>
            <p:cNvCxnSpPr/>
            <p:nvPr/>
          </p:nvCxnSpPr>
          <p:spPr>
            <a:xfrm>
              <a:off x="965366" y="1213620"/>
              <a:ext cx="1115876" cy="32943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AE79C8E3-ADB5-4B32-8E9B-B216AE2E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281" y="1105620"/>
              <a:ext cx="113691" cy="78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Poser/Retrouver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388938" y="1376946"/>
            <a:ext cx="4038600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b="1" i="0" dirty="0"/>
              <a:t> </a:t>
            </a:r>
            <a:r>
              <a:rPr lang="fr-FR" sz="1200" b="0" i="0" dirty="0"/>
              <a:t>: Aller placer un objet, donner des informations à un camarade pour qu’il retrouve l’objet.</a:t>
            </a:r>
          </a:p>
          <a:p>
            <a:pPr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b="0" i="0" dirty="0"/>
              <a:t> :</a:t>
            </a:r>
            <a:r>
              <a:rPr lang="fr-FR" sz="1200" i="0" dirty="0"/>
              <a:t> </a:t>
            </a:r>
            <a:r>
              <a:rPr lang="fr-FR" sz="1200" dirty="0"/>
              <a:t>Balisage aux limites de l’espace de jeu.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 </a:t>
            </a:r>
            <a:r>
              <a:rPr lang="fr-FR" sz="1200" b="1" dirty="0"/>
              <a:t>PS</a:t>
            </a:r>
            <a:r>
              <a:rPr lang="fr-FR" sz="1200" dirty="0"/>
              <a:t> : Cour de récréation habituelle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 </a:t>
            </a:r>
            <a:r>
              <a:rPr lang="fr-FR" sz="1200" b="1" dirty="0"/>
              <a:t>MS/GS</a:t>
            </a:r>
            <a:r>
              <a:rPr lang="fr-FR" sz="1200" dirty="0"/>
              <a:t> : espace de l’école, cour et espace voisin.</a:t>
            </a:r>
          </a:p>
          <a:p>
            <a:pPr>
              <a:spcBef>
                <a:spcPct val="20000"/>
              </a:spcBef>
            </a:pPr>
            <a:r>
              <a:rPr lang="fr-FR" sz="1200" dirty="0">
                <a:sym typeface="Wingdings" panose="05000000000000000000" pitchFamily="2" charset="2"/>
              </a:rPr>
              <a:t></a:t>
            </a:r>
            <a:r>
              <a:rPr lang="fr-FR" sz="1200" dirty="0"/>
              <a:t>Des objets à déposer.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200" dirty="0"/>
              <a:t>Organiser la classe en binômes (A/B).</a:t>
            </a:r>
            <a:endParaRPr lang="fr-FR" sz="1200" b="0" i="0" dirty="0"/>
          </a:p>
          <a:p>
            <a:pPr marL="342900" indent="-342900"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DEROULEMENT</a:t>
            </a:r>
            <a:r>
              <a:rPr lang="fr-FR" sz="1200" i="0" u="sng" dirty="0"/>
              <a:t> : </a:t>
            </a:r>
            <a:r>
              <a:rPr lang="fr-FR" sz="1200" b="0" i="0" dirty="0"/>
              <a:t>Chaque élève A va poser un objet, revient, donne des indications à B. B va chercher l’objet avec les indications de A</a:t>
            </a:r>
            <a:r>
              <a:rPr lang="fr-FR" sz="1200" dirty="0"/>
              <a:t>.</a:t>
            </a:r>
            <a:endParaRPr lang="fr-FR" sz="1200" b="0" i="0" dirty="0"/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CRITERE DE REUSSITE </a:t>
            </a:r>
            <a:r>
              <a:rPr lang="fr-FR" sz="1200" b="0" i="0" dirty="0"/>
              <a:t>: Trouver l’objet sans autre information que celle donnée par son camarade de binôme</a:t>
            </a:r>
          </a:p>
          <a:p>
            <a:pPr>
              <a:spcBef>
                <a:spcPct val="20000"/>
              </a:spcBef>
            </a:pPr>
            <a:endParaRPr lang="fr-FR" sz="1200" dirty="0"/>
          </a:p>
          <a:p>
            <a:pPr algn="r">
              <a:spcBef>
                <a:spcPct val="20000"/>
              </a:spcBef>
            </a:pPr>
            <a:r>
              <a:rPr lang="fr-FR" sz="1200" b="1" i="0" u="sng" dirty="0"/>
              <a:t>EN CLASSE </a:t>
            </a:r>
            <a:r>
              <a:rPr lang="fr-FR" sz="1200" b="0" i="0" dirty="0"/>
              <a:t>: </a:t>
            </a:r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248151" y="4391311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latin typeface="Comic Sans MS" pitchFamily="66" charset="0"/>
              </a:rPr>
              <a:t>Situation d'APPRENTISSAGE </a:t>
            </a:r>
            <a:r>
              <a:rPr lang="fr-FR" sz="1400" b="0" i="0" dirty="0">
                <a:latin typeface="Comic Sans MS" pitchFamily="66" charset="0"/>
              </a:rPr>
              <a:t>(proche de la SR)</a:t>
            </a:r>
          </a:p>
          <a:p>
            <a:pPr algn="ctr">
              <a:defRPr/>
            </a:pPr>
            <a:r>
              <a:rPr lang="fr-FR" sz="1200" b="0" dirty="0"/>
              <a:t>«  Produire une description de poste, </a:t>
            </a:r>
          </a:p>
          <a:p>
            <a:pPr algn="ctr">
              <a:defRPr/>
            </a:pPr>
            <a:r>
              <a:rPr lang="fr-FR" sz="1200" b="0" dirty="0"/>
              <a:t>s’orienter grâce à une description de poste »</a:t>
            </a:r>
            <a:r>
              <a:rPr lang="fr-FR" sz="1800" b="0" dirty="0"/>
              <a:t>  </a:t>
            </a:r>
            <a:endParaRPr lang="fr-FR" sz="1800" b="0" i="0" dirty="0"/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248151" y="1237511"/>
            <a:ext cx="4357688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200" i="0" dirty="0"/>
              <a:t>Intérêt de la situation</a:t>
            </a:r>
            <a:r>
              <a:rPr lang="fr-FR" sz="1200" b="0" i="0" dirty="0"/>
              <a:t>:</a:t>
            </a:r>
          </a:p>
          <a:p>
            <a:r>
              <a:rPr lang="fr-FR" sz="1200" dirty="0"/>
              <a:t>Evolution du jeu du Facteur. Le vocabulaire passif devient vocabulaire actif. On se rapproche d’un véritable jeu d’orientation: nécessité d’une description de poste, ici langagière.</a:t>
            </a:r>
            <a:endParaRPr lang="fr-FR" sz="1200" b="0" i="0" dirty="0"/>
          </a:p>
        </p:txBody>
      </p:sp>
      <p:graphicFrame>
        <p:nvGraphicFramePr>
          <p:cNvPr id="1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25220"/>
              </p:ext>
            </p:extLst>
          </p:nvPr>
        </p:nvGraphicFramePr>
        <p:xfrm>
          <a:off x="4325938" y="4762755"/>
          <a:ext cx="4603750" cy="166188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8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Acquérir progressivement un vocabulaire spatial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(vocabulaire en émission et en réception)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EXPLIQUER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Produire une information spatiale compréhensible.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Rechercher des objets puis en fonction d’une consigne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Agir en binôme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" name="Zone de dessin 214">
            <a:extLst>
              <a:ext uri="{FF2B5EF4-FFF2-40B4-BE49-F238E27FC236}">
                <a16:creationId xmlns:a16="http://schemas.microsoft.com/office/drawing/2014/main" id="{6063EA8B-4159-4915-8EC1-90E30A4E507C}"/>
              </a:ext>
            </a:extLst>
          </p:cNvPr>
          <p:cNvGrpSpPr/>
          <p:nvPr/>
        </p:nvGrpSpPr>
        <p:grpSpPr>
          <a:xfrm>
            <a:off x="4383469" y="2067581"/>
            <a:ext cx="4087051" cy="1797031"/>
            <a:chOff x="35369" y="94634"/>
            <a:chExt cx="4087051" cy="1797031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494A9B7-EC52-4B29-AEC0-E81CAC786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9" y="94634"/>
              <a:ext cx="4087051" cy="1797031"/>
            </a:xfrm>
            <a:prstGeom prst="rect">
              <a:avLst/>
            </a:prstGeom>
          </p:spPr>
        </p:pic>
        <p:sp>
          <p:nvSpPr>
            <p:cNvPr id="26" name="Triangle isocèle 25">
              <a:extLst>
                <a:ext uri="{FF2B5EF4-FFF2-40B4-BE49-F238E27FC236}">
                  <a16:creationId xmlns:a16="http://schemas.microsoft.com/office/drawing/2014/main" id="{0F0A6018-88A6-46C5-8BB1-1B20569E7EA6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Triangle isocèle 26">
              <a:extLst>
                <a:ext uri="{FF2B5EF4-FFF2-40B4-BE49-F238E27FC236}">
                  <a16:creationId xmlns:a16="http://schemas.microsoft.com/office/drawing/2014/main" id="{7F83969A-9081-49DF-B97B-727393A83625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Triangle isocèle 27">
              <a:extLst>
                <a:ext uri="{FF2B5EF4-FFF2-40B4-BE49-F238E27FC236}">
                  <a16:creationId xmlns:a16="http://schemas.microsoft.com/office/drawing/2014/main" id="{B296F101-15DB-4CC1-8E4E-BC1ABDB22DA1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0352787A-D798-487C-9904-4484423D2733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A1CB847F-9E84-4140-AAA6-302290764B6E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Triangle isocèle 30">
              <a:extLst>
                <a:ext uri="{FF2B5EF4-FFF2-40B4-BE49-F238E27FC236}">
                  <a16:creationId xmlns:a16="http://schemas.microsoft.com/office/drawing/2014/main" id="{8088B9CB-1208-4A93-83EE-E1A6EE4EF671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Triangle isocèle 31">
              <a:extLst>
                <a:ext uri="{FF2B5EF4-FFF2-40B4-BE49-F238E27FC236}">
                  <a16:creationId xmlns:a16="http://schemas.microsoft.com/office/drawing/2014/main" id="{7D565B64-34BE-4EA6-89EE-478F1F3856B9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2A53975-242B-4517-AFF4-D905C8618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sp>
          <p:nvSpPr>
            <p:cNvPr id="34" name="Émoticône 33">
              <a:extLst>
                <a:ext uri="{FF2B5EF4-FFF2-40B4-BE49-F238E27FC236}">
                  <a16:creationId xmlns:a16="http://schemas.microsoft.com/office/drawing/2014/main" id="{E0EBFFA7-1259-4778-A15E-6779A5600026}"/>
                </a:ext>
              </a:extLst>
            </p:cNvPr>
            <p:cNvSpPr/>
            <p:nvPr/>
          </p:nvSpPr>
          <p:spPr>
            <a:xfrm>
              <a:off x="671586" y="976594"/>
              <a:ext cx="108000" cy="108000"/>
            </a:xfrm>
            <a:prstGeom prst="smileyFace">
              <a:avLst/>
            </a:prstGeom>
            <a:solidFill>
              <a:srgbClr val="00B0F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Émoticône 34">
              <a:extLst>
                <a:ext uri="{FF2B5EF4-FFF2-40B4-BE49-F238E27FC236}">
                  <a16:creationId xmlns:a16="http://schemas.microsoft.com/office/drawing/2014/main" id="{E0EBFFA7-1259-4778-A15E-6779A5600026}"/>
                </a:ext>
              </a:extLst>
            </p:cNvPr>
            <p:cNvSpPr/>
            <p:nvPr/>
          </p:nvSpPr>
          <p:spPr>
            <a:xfrm>
              <a:off x="664988" y="1164300"/>
              <a:ext cx="108000" cy="108000"/>
            </a:xfrm>
            <a:prstGeom prst="smileyFace">
              <a:avLst/>
            </a:prstGeom>
            <a:solidFill>
              <a:srgbClr val="00B0F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Bulle narrative : rectangle 35">
              <a:extLst>
                <a:ext uri="{FF2B5EF4-FFF2-40B4-BE49-F238E27FC236}">
                  <a16:creationId xmlns:a16="http://schemas.microsoft.com/office/drawing/2014/main" id="{415E44B5-0E90-4DF9-BB94-9DDB022A3478}"/>
                </a:ext>
              </a:extLst>
            </p:cNvPr>
            <p:cNvSpPr/>
            <p:nvPr/>
          </p:nvSpPr>
          <p:spPr>
            <a:xfrm>
              <a:off x="627747" y="303415"/>
              <a:ext cx="1413929" cy="336103"/>
            </a:xfrm>
            <a:prstGeom prst="wedgeRectCallout">
              <a:avLst>
                <a:gd name="adj1" fmla="val -39554"/>
                <a:gd name="adj2" fmla="val 148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800" b="1" kern="1200">
                  <a:solidFill>
                    <a:srgbClr val="00206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 : « L’objet est sous le banc. »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0D1C3BB-3471-4C56-BCE5-294A050A4E09}"/>
                </a:ext>
              </a:extLst>
            </p:cNvPr>
            <p:cNvSpPr/>
            <p:nvPr/>
          </p:nvSpPr>
          <p:spPr>
            <a:xfrm>
              <a:off x="1560015" y="1236300"/>
              <a:ext cx="36000" cy="36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4C8E1BCC-602A-4DF6-B704-3A092723AB98}"/>
                </a:ext>
              </a:extLst>
            </p:cNvPr>
            <p:cNvCxnSpPr/>
            <p:nvPr/>
          </p:nvCxnSpPr>
          <p:spPr>
            <a:xfrm>
              <a:off x="802325" y="1236301"/>
              <a:ext cx="718093" cy="35999"/>
            </a:xfrm>
            <a:prstGeom prst="straightConnector1">
              <a:avLst/>
            </a:prstGeom>
            <a:ln>
              <a:solidFill>
                <a:srgbClr val="00206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041A6E59-079B-4ABA-9BAD-743E693C6D27}"/>
              </a:ext>
            </a:extLst>
          </p:cNvPr>
          <p:cNvSpPr/>
          <p:nvPr/>
        </p:nvSpPr>
        <p:spPr>
          <a:xfrm>
            <a:off x="4722896" y="3864612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97238F-7198-4B07-A811-E0AEE47FADEE}"/>
              </a:ext>
            </a:extLst>
          </p:cNvPr>
          <p:cNvSpPr txBox="1"/>
          <p:nvPr/>
        </p:nvSpPr>
        <p:spPr>
          <a:xfrm>
            <a:off x="4792634" y="3809916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931D7213-565D-42AF-B02D-B5E2F582E854}"/>
              </a:ext>
            </a:extLst>
          </p:cNvPr>
          <p:cNvSpPr/>
          <p:nvPr/>
        </p:nvSpPr>
        <p:spPr>
          <a:xfrm>
            <a:off x="4740110" y="4081998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905BE61-6317-4086-BED3-E3025CB15887}"/>
              </a:ext>
            </a:extLst>
          </p:cNvPr>
          <p:cNvSpPr txBox="1"/>
          <p:nvPr/>
        </p:nvSpPr>
        <p:spPr>
          <a:xfrm>
            <a:off x="4763752" y="4009528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Balisage aux limites de l’espace de jeu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0D1C3BB-3471-4C56-BCE5-294A050A4E09}"/>
              </a:ext>
            </a:extLst>
          </p:cNvPr>
          <p:cNvSpPr/>
          <p:nvPr/>
        </p:nvSpPr>
        <p:spPr>
          <a:xfrm>
            <a:off x="6790160" y="3910391"/>
            <a:ext cx="35560" cy="355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ADF83FE-6C37-4F5C-A4DC-7B1AFFE5E051}"/>
              </a:ext>
            </a:extLst>
          </p:cNvPr>
          <p:cNvSpPr txBox="1"/>
          <p:nvPr/>
        </p:nvSpPr>
        <p:spPr>
          <a:xfrm>
            <a:off x="6779990" y="3812755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Objet caché par l’élève A.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563888" y="5157192"/>
            <a:ext cx="579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539552" y="118835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La maquette, le plan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179512" y="764704"/>
            <a:ext cx="4248026" cy="572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b="0" i="0" dirty="0"/>
              <a:t> :  construire une représentation de l’espace de jeu</a:t>
            </a:r>
          </a:p>
          <a:p>
            <a:pPr marL="342900" indent="-342900"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b="0" i="0" dirty="0"/>
              <a:t> :</a:t>
            </a:r>
            <a:r>
              <a:rPr lang="fr-FR" sz="1200" i="0" dirty="0"/>
              <a:t> </a:t>
            </a: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dirty="0"/>
              <a:t> : Cour de récréation habituelle.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MS/GS :</a:t>
            </a:r>
            <a:r>
              <a:rPr lang="fr-FR" sz="1200" dirty="0"/>
              <a:t> espace de l’école, cour et espace voisin.</a:t>
            </a:r>
          </a:p>
          <a:p>
            <a:pPr>
              <a:spcBef>
                <a:spcPct val="20000"/>
              </a:spcBef>
            </a:pPr>
            <a:r>
              <a:rPr lang="fr-FR" sz="1200" b="0" i="0" dirty="0"/>
              <a:t>Du matériel permettant la construction d’une maquette : </a:t>
            </a:r>
            <a:r>
              <a:rPr lang="fr-FR" sz="1200" b="0" i="0" dirty="0" err="1"/>
              <a:t>Duplo</a:t>
            </a:r>
            <a:r>
              <a:rPr lang="fr-FR" sz="1200" b="0" i="0" dirty="0"/>
              <a:t>, </a:t>
            </a:r>
            <a:r>
              <a:rPr lang="fr-FR" sz="1200" b="0" i="0" dirty="0" err="1"/>
              <a:t>Kapla</a:t>
            </a:r>
            <a:r>
              <a:rPr lang="fr-FR" sz="1200" b="0" i="0" dirty="0"/>
              <a:t>, cartonnage divers…</a:t>
            </a:r>
            <a:endParaRPr lang="fr-FR" sz="1200" dirty="0"/>
          </a:p>
          <a:p>
            <a:pPr marL="342900" indent="-342900"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r>
              <a:rPr lang="fr-FR" sz="1200" b="1" u="sng" dirty="0"/>
              <a:t>DEROULEMENT</a:t>
            </a:r>
            <a:r>
              <a:rPr lang="fr-FR" sz="1200" dirty="0"/>
              <a:t> :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Par équipe (travail en atelier) construction de maquette de l’espace de jeu. </a:t>
            </a:r>
            <a:r>
              <a:rPr lang="fr-FR" sz="1200" dirty="0"/>
              <a:t>Tutelle du maître.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On obtiendra ainsi plusieurs maquettes réalisées avec divers matériaux et l’on pourra par comparaison repérer les invariables: position relatives des objets par rapport à un personnage placé dans la maquette, puis des objets entre eux.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De la maquette au plan :</a:t>
            </a:r>
          </a:p>
          <a:p>
            <a:pPr>
              <a:spcBef>
                <a:spcPct val="20000"/>
              </a:spcBef>
            </a:pPr>
            <a:r>
              <a:rPr lang="fr-FR" sz="1200" b="1" i="0" dirty="0"/>
              <a:t>MS/GS </a:t>
            </a:r>
            <a:r>
              <a:rPr lang="fr-FR" sz="1200" i="0" dirty="0"/>
              <a:t>: On passera ensuite de la maquette au plan par une technique de son choix:  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Traçage des empreintes de chaque élément puis photo de la maquette à la verticale 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T</a:t>
            </a:r>
            <a:r>
              <a:rPr lang="fr-FR" sz="1200" i="0" dirty="0"/>
              <a:t>amisage de </a:t>
            </a:r>
            <a:r>
              <a:rPr lang="fr-FR" sz="1200" dirty="0"/>
              <a:t>sucre glace</a:t>
            </a:r>
            <a:r>
              <a:rPr lang="fr-FR" sz="1200" i="0" dirty="0"/>
              <a:t> sur la maquette, retrait des objets puis photo à la verticale</a:t>
            </a:r>
          </a:p>
          <a:p>
            <a:pPr>
              <a:spcBef>
                <a:spcPct val="20000"/>
              </a:spcBef>
            </a:pPr>
            <a:endParaRPr lang="fr-FR" sz="800" dirty="0"/>
          </a:p>
          <a:p>
            <a:pPr>
              <a:spcBef>
                <a:spcPct val="20000"/>
              </a:spcBef>
            </a:pPr>
            <a:r>
              <a:rPr lang="fr-FR" sz="1200" b="1" u="sng" dirty="0"/>
              <a:t>VARIABLES</a:t>
            </a:r>
            <a:r>
              <a:rPr lang="fr-FR" sz="1200" dirty="0"/>
              <a:t> :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Prendre les maquettes ou les plans en photos.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Proposer les photos à une autre classe pour réaliser « Poser/retrouver ».</a:t>
            </a:r>
          </a:p>
          <a:p>
            <a:pPr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endParaRPr lang="fr-FR" sz="1200" dirty="0"/>
          </a:p>
          <a:p>
            <a:pPr>
              <a:spcBef>
                <a:spcPct val="20000"/>
              </a:spcBef>
            </a:pPr>
            <a:endParaRPr lang="fr-FR" sz="1200" i="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355550" y="4968416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latin typeface="Comic Sans MS" pitchFamily="66" charset="0"/>
              </a:rPr>
              <a:t>Situation d'APPRENTISSAGE </a:t>
            </a:r>
            <a:r>
              <a:rPr lang="fr-FR" sz="1400" b="0" i="0" dirty="0">
                <a:latin typeface="Comic Sans MS" pitchFamily="66" charset="0"/>
              </a:rPr>
              <a:t>(Atelier)</a:t>
            </a:r>
          </a:p>
          <a:p>
            <a:pPr algn="ctr">
              <a:defRPr/>
            </a:pPr>
            <a:r>
              <a:rPr lang="fr-FR" sz="1400" b="0" dirty="0">
                <a:latin typeface="Times New Roman" pitchFamily="18" charset="0"/>
              </a:rPr>
              <a:t>« représenter l’espace</a:t>
            </a:r>
            <a:r>
              <a:rPr lang="fr-FR" sz="1200" dirty="0"/>
              <a:t> »</a:t>
            </a:r>
            <a:r>
              <a:rPr lang="fr-FR" sz="1800" b="0" dirty="0">
                <a:solidFill>
                  <a:srgbClr val="FFFFFF"/>
                </a:solidFill>
              </a:rPr>
              <a:t> </a:t>
            </a:r>
            <a:endParaRPr lang="fr-FR" sz="1800" b="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550569" y="1230553"/>
            <a:ext cx="4357688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0" dirty="0"/>
              <a:t>Intérêt de la situation </a:t>
            </a:r>
            <a:r>
              <a:rPr lang="fr-FR" sz="1200" b="0" i="0" dirty="0"/>
              <a:t>: construction de l’espace représenté. Passage de la maquette au plan (GS)</a:t>
            </a:r>
          </a:p>
          <a:p>
            <a:pPr marL="342900" indent="-342900"/>
            <a:endParaRPr lang="fr-FR" sz="1200" b="0" i="0" dirty="0"/>
          </a:p>
        </p:txBody>
      </p:sp>
      <p:graphicFrame>
        <p:nvGraphicFramePr>
          <p:cNvPr id="1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30126"/>
              </p:ext>
            </p:extLst>
          </p:nvPr>
        </p:nvGraphicFramePr>
        <p:xfrm>
          <a:off x="4427538" y="5445224"/>
          <a:ext cx="4603750" cy="79779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7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Vocabulaire </a:t>
                      </a: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spatial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Passer d’un espace perçu à un espace représenté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Travailler en groupe d’atelier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600DF020-B7EB-4B96-9CB2-CA92D1A0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50" y="2826675"/>
            <a:ext cx="1118536" cy="13808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7ED7DE-BD9F-454C-90CF-84055332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11" y="3059019"/>
            <a:ext cx="1760612" cy="11365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EBAA6E-593B-45F7-8A11-A747377B0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38" y="2927188"/>
            <a:ext cx="1190625" cy="1400175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3927352-E0AA-47D4-8EE4-3849177721AB}"/>
              </a:ext>
            </a:extLst>
          </p:cNvPr>
          <p:cNvSpPr/>
          <p:nvPr/>
        </p:nvSpPr>
        <p:spPr>
          <a:xfrm>
            <a:off x="5364088" y="3314095"/>
            <a:ext cx="432048" cy="1149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7F36523-3F89-4125-A8A8-326E8F9C9E8D}"/>
              </a:ext>
            </a:extLst>
          </p:cNvPr>
          <p:cNvSpPr/>
          <p:nvPr/>
        </p:nvSpPr>
        <p:spPr>
          <a:xfrm>
            <a:off x="7414698" y="3307744"/>
            <a:ext cx="432048" cy="1149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752" y="1917856"/>
            <a:ext cx="1207632" cy="1041749"/>
          </a:xfrm>
          <a:prstGeom prst="rect">
            <a:avLst/>
          </a:prstGeom>
        </p:spPr>
      </p:pic>
      <p:sp>
        <p:nvSpPr>
          <p:cNvPr id="15" name="ZoneTexte 14">
            <a:hlinkClick r:id="rId7" action="ppaction://hlinksldjump"/>
          </p:cNvPr>
          <p:cNvSpPr txBox="1"/>
          <p:nvPr/>
        </p:nvSpPr>
        <p:spPr>
          <a:xfrm>
            <a:off x="3736857" y="6404267"/>
            <a:ext cx="312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hlinkClick r:id="rId7" action="ppaction://hlinksldjump"/>
              </a:rPr>
              <a:t>En annexe : vocabulaire spatial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18864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Parcours en étoile"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251520" y="908720"/>
            <a:ext cx="4464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b="0" i="0" dirty="0"/>
              <a:t> : </a:t>
            </a:r>
            <a:r>
              <a:rPr lang="fr-FR" sz="1200" dirty="0"/>
              <a:t>Trouver les balises indiquées</a:t>
            </a:r>
            <a:endParaRPr lang="fr-FR" sz="1200" b="0" i="0" dirty="0"/>
          </a:p>
          <a:p>
            <a:pPr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b="0" i="0" dirty="0"/>
              <a:t> :</a:t>
            </a:r>
            <a:r>
              <a:rPr lang="fr-FR" sz="1200" i="0" dirty="0"/>
              <a:t> </a:t>
            </a: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dirty="0"/>
              <a:t> : Cour de récréation habituelle,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MS/GS </a:t>
            </a:r>
            <a:r>
              <a:rPr lang="fr-FR" sz="1200" dirty="0"/>
              <a:t>: espace de l’école, cour et espace voisin.</a:t>
            </a:r>
          </a:p>
          <a:p>
            <a:pPr>
              <a:spcBef>
                <a:spcPct val="20000"/>
              </a:spcBef>
            </a:pPr>
            <a:endParaRPr lang="fr-FR" sz="800" b="1" dirty="0"/>
          </a:p>
          <a:p>
            <a:pPr>
              <a:spcBef>
                <a:spcPct val="20000"/>
              </a:spcBef>
            </a:pPr>
            <a:r>
              <a:rPr lang="fr-FR" sz="1200" b="1" dirty="0"/>
              <a:t>PS et MS </a:t>
            </a:r>
            <a:r>
              <a:rPr lang="fr-FR" sz="1200" dirty="0"/>
              <a:t>: bande de trois photos de points caractéristiques.</a:t>
            </a:r>
          </a:p>
          <a:p>
            <a:pPr>
              <a:spcBef>
                <a:spcPct val="20000"/>
              </a:spcBef>
            </a:pPr>
            <a:r>
              <a:rPr lang="fr-FR" sz="1200" b="1" i="0" dirty="0"/>
              <a:t>GS</a:t>
            </a:r>
            <a:r>
              <a:rPr lang="fr-FR" sz="1200" b="0" i="0" dirty="0"/>
              <a:t> : un plan pour deux élèves.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Des balises d’orientation ou plots codés disposés dans l’espace de jeu.</a:t>
            </a:r>
          </a:p>
          <a:p>
            <a:pPr marL="342900" indent="-342900">
              <a:spcBef>
                <a:spcPct val="20000"/>
              </a:spcBef>
            </a:pPr>
            <a:endParaRPr lang="fr-FR" sz="1200" dirty="0"/>
          </a:p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DEROULEMENT</a:t>
            </a:r>
            <a:r>
              <a:rPr lang="fr-FR" sz="1200" i="0" dirty="0"/>
              <a:t> :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b="0" dirty="0"/>
              <a:t> : Les élèves (seuls ou à deux) disposent d’une fiche avec une photo de points caractéristiques. Ils se rendent au point représenté par la première photo, codent leur passage et reviennent à la base pour vérification, puis repartent vers le point représenté par la deuxième photo.</a:t>
            </a:r>
          </a:p>
          <a:p>
            <a:pPr>
              <a:spcBef>
                <a:spcPct val="20000"/>
              </a:spcBef>
            </a:pPr>
            <a:r>
              <a:rPr lang="fr-FR" sz="1200" b="1" i="0" dirty="0"/>
              <a:t>MS</a:t>
            </a:r>
            <a:r>
              <a:rPr lang="fr-FR" sz="1200" i="0" dirty="0"/>
              <a:t>: </a:t>
            </a:r>
            <a:r>
              <a:rPr lang="fr-FR" sz="1200" dirty="0"/>
              <a:t>Les élèves seuls disposent chacun d’une fiche avec trois photos de points caractéristiques. Ils se rendent vers les différents points, codent leur passage et reviennent à la base pour vérification.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GS</a:t>
            </a:r>
            <a:r>
              <a:rPr lang="fr-FR" sz="1200" dirty="0"/>
              <a:t> : Par deux, les élèves disposent d’un plan sur lequel figure les balises. Le maître entoure une balise sur le plan. Les élèves se rendent à cette balise, codent leur passage et reviennent pour vérification.</a:t>
            </a:r>
          </a:p>
          <a:p>
            <a:pPr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r>
              <a:rPr lang="fr-FR" sz="1200" b="1" u="sng" dirty="0"/>
              <a:t>CRITERE DE REUSSITE </a:t>
            </a:r>
            <a:r>
              <a:rPr lang="fr-FR" sz="1200" dirty="0"/>
              <a:t>: revenir au point de départ avec les preuves de passage</a:t>
            </a:r>
            <a:endParaRPr lang="fr-FR" sz="1200" b="0" i="0" dirty="0"/>
          </a:p>
          <a:p>
            <a:pPr marL="342900" indent="-342900">
              <a:spcBef>
                <a:spcPct val="20000"/>
              </a:spcBef>
            </a:pPr>
            <a:endParaRPr lang="fr-FR" sz="1200" b="0" i="0" dirty="0"/>
          </a:p>
          <a:p>
            <a:pPr marL="342900" indent="-342900">
              <a:spcBef>
                <a:spcPct val="20000"/>
              </a:spcBef>
            </a:pPr>
            <a:endParaRPr lang="fr-FR" sz="1200" b="0" i="0" dirty="0"/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endParaRPr lang="fr-FR" sz="1000" b="0" i="0" dirty="0"/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3800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solidFill>
                  <a:srgbClr val="FFFFFF"/>
                </a:solidFill>
                <a:latin typeface="Comic Sans MS" pitchFamily="66" charset="0"/>
              </a:rPr>
              <a:t>Situation de référence</a:t>
            </a:r>
            <a:endParaRPr lang="fr-FR" sz="1400" b="0" i="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0" dirty="0">
                <a:solidFill>
                  <a:srgbClr val="FFFFFF"/>
                </a:solidFill>
                <a:latin typeface="Times New Roman" pitchFamily="18" charset="0"/>
              </a:rPr>
              <a:t>« Se déplacer à l’aide d’informations symbolisées »</a:t>
            </a: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pic>
        <p:nvPicPr>
          <p:cNvPr id="2050" name="Picture 2" descr="Didactique et Pédagogie de la Course d'Orientation - Le jeu des anomalies">
            <a:extLst>
              <a:ext uri="{FF2B5EF4-FFF2-40B4-BE49-F238E27FC236}">
                <a16:creationId xmlns:a16="http://schemas.microsoft.com/office/drawing/2014/main" id="{92B0D616-D0FA-4578-9087-1DBE3553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54" y="4915916"/>
            <a:ext cx="2376986" cy="17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F1C8F5B4-86C0-483E-A44F-F2DA54206DF9}"/>
              </a:ext>
            </a:extLst>
          </p:cNvPr>
          <p:cNvSpPr/>
          <p:nvPr/>
        </p:nvSpPr>
        <p:spPr>
          <a:xfrm>
            <a:off x="5276085" y="6017788"/>
            <a:ext cx="444601" cy="579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48" name="ZoneTexte 2047">
            <a:extLst>
              <a:ext uri="{FF2B5EF4-FFF2-40B4-BE49-F238E27FC236}">
                <a16:creationId xmlns:a16="http://schemas.microsoft.com/office/drawing/2014/main" id="{B0D4F8CC-5E7A-44FA-891D-368505CB72FF}"/>
              </a:ext>
            </a:extLst>
          </p:cNvPr>
          <p:cNvSpPr txBox="1"/>
          <p:nvPr/>
        </p:nvSpPr>
        <p:spPr>
          <a:xfrm>
            <a:off x="5161301" y="4916029"/>
            <a:ext cx="55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GS</a:t>
            </a:r>
          </a:p>
        </p:txBody>
      </p:sp>
      <p:sp>
        <p:nvSpPr>
          <p:cNvPr id="2052" name="Ellipse 2051">
            <a:extLst>
              <a:ext uri="{FF2B5EF4-FFF2-40B4-BE49-F238E27FC236}">
                <a16:creationId xmlns:a16="http://schemas.microsoft.com/office/drawing/2014/main" id="{E3717AB6-AE72-4945-9AB5-4148F1129C27}"/>
              </a:ext>
            </a:extLst>
          </p:cNvPr>
          <p:cNvSpPr/>
          <p:nvPr/>
        </p:nvSpPr>
        <p:spPr>
          <a:xfrm>
            <a:off x="6347572" y="5909776"/>
            <a:ext cx="172162" cy="21602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3" name="Zone de dessin 257">
            <a:extLst>
              <a:ext uri="{FF2B5EF4-FFF2-40B4-BE49-F238E27FC236}">
                <a16:creationId xmlns:a16="http://schemas.microsoft.com/office/drawing/2014/main" id="{63265A6A-D1A0-42C4-922A-765646291980}"/>
              </a:ext>
            </a:extLst>
          </p:cNvPr>
          <p:cNvGrpSpPr/>
          <p:nvPr/>
        </p:nvGrpSpPr>
        <p:grpSpPr>
          <a:xfrm>
            <a:off x="4661661" y="1190447"/>
            <a:ext cx="4087051" cy="1797031"/>
            <a:chOff x="35369" y="94634"/>
            <a:chExt cx="4087051" cy="1797031"/>
          </a:xfrm>
        </p:grpSpPr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CF73DA7E-0501-49D8-997C-75AF9D72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9" y="94634"/>
              <a:ext cx="4087051" cy="1797031"/>
            </a:xfrm>
            <a:prstGeom prst="rect">
              <a:avLst/>
            </a:prstGeom>
          </p:spPr>
        </p:pic>
        <p:sp>
          <p:nvSpPr>
            <p:cNvPr id="59" name="Triangle isocèle 58">
              <a:extLst>
                <a:ext uri="{FF2B5EF4-FFF2-40B4-BE49-F238E27FC236}">
                  <a16:creationId xmlns:a16="http://schemas.microsoft.com/office/drawing/2014/main" id="{F0051C5F-92DF-48AC-9BE3-E3A1B276C618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Triangle isocèle 60">
              <a:extLst>
                <a:ext uri="{FF2B5EF4-FFF2-40B4-BE49-F238E27FC236}">
                  <a16:creationId xmlns:a16="http://schemas.microsoft.com/office/drawing/2014/main" id="{153A5307-BB38-49F5-863A-A94742CF544C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Triangle isocèle 62">
              <a:extLst>
                <a:ext uri="{FF2B5EF4-FFF2-40B4-BE49-F238E27FC236}">
                  <a16:creationId xmlns:a16="http://schemas.microsoft.com/office/drawing/2014/main" id="{ED9D375D-5C4A-4A16-AC02-D0B5A4FEEC84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Triangle isocèle 64">
              <a:extLst>
                <a:ext uri="{FF2B5EF4-FFF2-40B4-BE49-F238E27FC236}">
                  <a16:creationId xmlns:a16="http://schemas.microsoft.com/office/drawing/2014/main" id="{D233A463-075D-4F2A-A610-E0ACB9706DFA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Triangle isocèle 66">
              <a:extLst>
                <a:ext uri="{FF2B5EF4-FFF2-40B4-BE49-F238E27FC236}">
                  <a16:creationId xmlns:a16="http://schemas.microsoft.com/office/drawing/2014/main" id="{6A61F733-E0C5-4B47-8588-F3442F0A13EA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5CB62FF6-6729-463E-9C93-181A1DB40F39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Triangle isocèle 70">
              <a:extLst>
                <a:ext uri="{FF2B5EF4-FFF2-40B4-BE49-F238E27FC236}">
                  <a16:creationId xmlns:a16="http://schemas.microsoft.com/office/drawing/2014/main" id="{19089D7C-F20C-477C-B325-A8DD7FA697E2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F9C73DC5-2152-425F-9CB1-7B95F211B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80241C0C-6A50-4090-B658-83E6C3789428}"/>
                </a:ext>
              </a:extLst>
            </p:cNvPr>
            <p:cNvSpPr/>
            <p:nvPr/>
          </p:nvSpPr>
          <p:spPr>
            <a:xfrm>
              <a:off x="510980" y="1262695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0A278DFA-3504-4E9E-9E03-8ECA62DC1767}"/>
                </a:ext>
              </a:extLst>
            </p:cNvPr>
            <p:cNvSpPr/>
            <p:nvPr/>
          </p:nvSpPr>
          <p:spPr>
            <a:xfrm>
              <a:off x="1253135" y="94830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B804769C-BC3E-4C3C-AE51-641AC3F9C0F4}"/>
                </a:ext>
              </a:extLst>
            </p:cNvPr>
            <p:cNvSpPr/>
            <p:nvPr/>
          </p:nvSpPr>
          <p:spPr>
            <a:xfrm>
              <a:off x="2238855" y="89623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EB1D0283-7ECF-45D7-87D9-8948F6EDC67F}"/>
                </a:ext>
              </a:extLst>
            </p:cNvPr>
            <p:cNvSpPr/>
            <p:nvPr/>
          </p:nvSpPr>
          <p:spPr>
            <a:xfrm>
              <a:off x="2130838" y="154305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4872F87E-E6FF-4CBA-9376-439E9D429ECA}"/>
                </a:ext>
              </a:extLst>
            </p:cNvPr>
            <p:cNvSpPr/>
            <p:nvPr/>
          </p:nvSpPr>
          <p:spPr>
            <a:xfrm>
              <a:off x="1832538" y="110562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Émoticône 81">
              <a:extLst>
                <a:ext uri="{FF2B5EF4-FFF2-40B4-BE49-F238E27FC236}">
                  <a16:creationId xmlns:a16="http://schemas.microsoft.com/office/drawing/2014/main" id="{7FF1BB1D-E433-4A06-B44F-31A3514B864D}"/>
                </a:ext>
              </a:extLst>
            </p:cNvPr>
            <p:cNvSpPr/>
            <p:nvPr/>
          </p:nvSpPr>
          <p:spPr>
            <a:xfrm>
              <a:off x="851163" y="1213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Émoticône 82">
              <a:extLst>
                <a:ext uri="{FF2B5EF4-FFF2-40B4-BE49-F238E27FC236}">
                  <a16:creationId xmlns:a16="http://schemas.microsoft.com/office/drawing/2014/main" id="{2C23AA56-AEBF-4192-8BE1-D999E43FE35B}"/>
                </a:ext>
              </a:extLst>
            </p:cNvPr>
            <p:cNvSpPr/>
            <p:nvPr/>
          </p:nvSpPr>
          <p:spPr>
            <a:xfrm>
              <a:off x="928288" y="1105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43F144ED-11EC-4C57-BA0B-47194FF1C374}"/>
                </a:ext>
              </a:extLst>
            </p:cNvPr>
            <p:cNvCxnSpPr/>
            <p:nvPr/>
          </p:nvCxnSpPr>
          <p:spPr>
            <a:xfrm>
              <a:off x="965366" y="1213620"/>
              <a:ext cx="1115876" cy="32943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E98E93A0-07D6-468A-AF7F-A6C07C58D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6383" y="173741"/>
              <a:ext cx="2216884" cy="553762"/>
            </a:xfrm>
            <a:prstGeom prst="rect">
              <a:avLst/>
            </a:prstGeom>
          </p:spPr>
        </p:pic>
        <p:sp>
          <p:nvSpPr>
            <p:cNvPr id="86" name="ZoneTexte 25">
              <a:extLst>
                <a:ext uri="{FF2B5EF4-FFF2-40B4-BE49-F238E27FC236}">
                  <a16:creationId xmlns:a16="http://schemas.microsoft.com/office/drawing/2014/main" id="{449A6C51-D383-43A9-A22F-C11E917C8142}"/>
                </a:ext>
              </a:extLst>
            </p:cNvPr>
            <p:cNvSpPr txBox="1"/>
            <p:nvPr/>
          </p:nvSpPr>
          <p:spPr>
            <a:xfrm>
              <a:off x="56883" y="180000"/>
              <a:ext cx="416560" cy="49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PS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96EEDEFB-FE67-4E3A-88BB-DED11CE281A3}"/>
                </a:ext>
              </a:extLst>
            </p:cNvPr>
            <p:cNvCxnSpPr/>
            <p:nvPr/>
          </p:nvCxnSpPr>
          <p:spPr>
            <a:xfrm>
              <a:off x="1000033" y="1164300"/>
              <a:ext cx="806567" cy="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>
              <a:extLst>
                <a:ext uri="{FF2B5EF4-FFF2-40B4-BE49-F238E27FC236}">
                  <a16:creationId xmlns:a16="http://schemas.microsoft.com/office/drawing/2014/main" id="{E8D235A7-ED85-416F-9E32-CACFAD88B716}"/>
                </a:ext>
              </a:extLst>
            </p:cNvPr>
            <p:cNvCxnSpPr/>
            <p:nvPr/>
          </p:nvCxnSpPr>
          <p:spPr>
            <a:xfrm flipV="1">
              <a:off x="648476" y="1177620"/>
              <a:ext cx="202568" cy="108255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Zone de dessin 276">
            <a:extLst>
              <a:ext uri="{FF2B5EF4-FFF2-40B4-BE49-F238E27FC236}">
                <a16:creationId xmlns:a16="http://schemas.microsoft.com/office/drawing/2014/main" id="{F3AC88D8-06FA-4590-83D2-9AA87511441B}"/>
              </a:ext>
            </a:extLst>
          </p:cNvPr>
          <p:cNvGrpSpPr/>
          <p:nvPr/>
        </p:nvGrpSpPr>
        <p:grpSpPr>
          <a:xfrm>
            <a:off x="4668356" y="2995314"/>
            <a:ext cx="4087051" cy="1797031"/>
            <a:chOff x="35369" y="87683"/>
            <a:chExt cx="4087051" cy="1797031"/>
          </a:xfrm>
        </p:grpSpPr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ED963793-D45B-485F-BC8A-ABC3914A8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9" y="87683"/>
              <a:ext cx="4087051" cy="1797031"/>
            </a:xfrm>
            <a:prstGeom prst="rect">
              <a:avLst/>
            </a:prstGeom>
          </p:spPr>
        </p:pic>
        <p:sp>
          <p:nvSpPr>
            <p:cNvPr id="94" name="Triangle isocèle 93">
              <a:extLst>
                <a:ext uri="{FF2B5EF4-FFF2-40B4-BE49-F238E27FC236}">
                  <a16:creationId xmlns:a16="http://schemas.microsoft.com/office/drawing/2014/main" id="{CCE61C17-7B07-4807-BF3D-4701B824D1E2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Triangle isocèle 96">
              <a:extLst>
                <a:ext uri="{FF2B5EF4-FFF2-40B4-BE49-F238E27FC236}">
                  <a16:creationId xmlns:a16="http://schemas.microsoft.com/office/drawing/2014/main" id="{3E392B3C-F0B3-4EDC-94CA-B76F54C93683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Triangle isocèle 97">
              <a:extLst>
                <a:ext uri="{FF2B5EF4-FFF2-40B4-BE49-F238E27FC236}">
                  <a16:creationId xmlns:a16="http://schemas.microsoft.com/office/drawing/2014/main" id="{E257439F-CEA8-4E50-AC6F-72FBE00AEF6B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Triangle isocèle 98">
              <a:extLst>
                <a:ext uri="{FF2B5EF4-FFF2-40B4-BE49-F238E27FC236}">
                  <a16:creationId xmlns:a16="http://schemas.microsoft.com/office/drawing/2014/main" id="{5CE2F568-74D3-4717-A6FC-4BD6609DDF1A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Triangle isocèle 99">
              <a:extLst>
                <a:ext uri="{FF2B5EF4-FFF2-40B4-BE49-F238E27FC236}">
                  <a16:creationId xmlns:a16="http://schemas.microsoft.com/office/drawing/2014/main" id="{1CF2F68E-0FA9-4B67-BA78-0FB4344FDFE3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Triangle isocèle 100">
              <a:extLst>
                <a:ext uri="{FF2B5EF4-FFF2-40B4-BE49-F238E27FC236}">
                  <a16:creationId xmlns:a16="http://schemas.microsoft.com/office/drawing/2014/main" id="{001F4A13-1AD5-476A-B9A2-F2A139696C29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Triangle isocèle 101">
              <a:extLst>
                <a:ext uri="{FF2B5EF4-FFF2-40B4-BE49-F238E27FC236}">
                  <a16:creationId xmlns:a16="http://schemas.microsoft.com/office/drawing/2014/main" id="{6C614FD5-AF9A-4FDA-B692-19DE85DC8790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EC56F06D-FD61-4ED7-BE9E-A15BD3C0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21FE13E2-D6C3-4006-A510-5890CB236B77}"/>
                </a:ext>
              </a:extLst>
            </p:cNvPr>
            <p:cNvSpPr/>
            <p:nvPr/>
          </p:nvSpPr>
          <p:spPr>
            <a:xfrm>
              <a:off x="510980" y="1262695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3C5AC29C-49BA-4BD3-99FA-58CC27578F85}"/>
                </a:ext>
              </a:extLst>
            </p:cNvPr>
            <p:cNvSpPr/>
            <p:nvPr/>
          </p:nvSpPr>
          <p:spPr>
            <a:xfrm>
              <a:off x="1253135" y="94830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14100026-A663-4187-A695-ACF1BEED827C}"/>
                </a:ext>
              </a:extLst>
            </p:cNvPr>
            <p:cNvSpPr/>
            <p:nvPr/>
          </p:nvSpPr>
          <p:spPr>
            <a:xfrm>
              <a:off x="2238855" y="89623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D4CC3A75-0916-4109-B9D1-05EF5296C18C}"/>
                </a:ext>
              </a:extLst>
            </p:cNvPr>
            <p:cNvSpPr/>
            <p:nvPr/>
          </p:nvSpPr>
          <p:spPr>
            <a:xfrm>
              <a:off x="2130838" y="154305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63B070AF-B9BD-45DF-BFCD-9D33D4EEECFF}"/>
                </a:ext>
              </a:extLst>
            </p:cNvPr>
            <p:cNvSpPr/>
            <p:nvPr/>
          </p:nvSpPr>
          <p:spPr>
            <a:xfrm>
              <a:off x="1832538" y="1105620"/>
              <a:ext cx="108000" cy="108000"/>
            </a:xfrm>
            <a:prstGeom prst="ellipse">
              <a:avLst/>
            </a:pr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Émoticône 108">
              <a:extLst>
                <a:ext uri="{FF2B5EF4-FFF2-40B4-BE49-F238E27FC236}">
                  <a16:creationId xmlns:a16="http://schemas.microsoft.com/office/drawing/2014/main" id="{006C9DAF-4949-4380-BFD1-B8C336F02CD9}"/>
                </a:ext>
              </a:extLst>
            </p:cNvPr>
            <p:cNvSpPr/>
            <p:nvPr/>
          </p:nvSpPr>
          <p:spPr>
            <a:xfrm>
              <a:off x="851163" y="1213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Émoticône 109">
              <a:extLst>
                <a:ext uri="{FF2B5EF4-FFF2-40B4-BE49-F238E27FC236}">
                  <a16:creationId xmlns:a16="http://schemas.microsoft.com/office/drawing/2014/main" id="{2210A3CF-A2C8-4665-89EF-3625532FC554}"/>
                </a:ext>
              </a:extLst>
            </p:cNvPr>
            <p:cNvSpPr/>
            <p:nvPr/>
          </p:nvSpPr>
          <p:spPr>
            <a:xfrm>
              <a:off x="928288" y="110562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id="{802F49D3-8AB1-471C-A462-382AA552578F}"/>
                </a:ext>
              </a:extLst>
            </p:cNvPr>
            <p:cNvCxnSpPr/>
            <p:nvPr/>
          </p:nvCxnSpPr>
          <p:spPr>
            <a:xfrm>
              <a:off x="965366" y="1213620"/>
              <a:ext cx="1115876" cy="32943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E98E93A0-07D6-468A-AF7F-A6C07C58D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7504" y="140732"/>
              <a:ext cx="2605460" cy="650734"/>
            </a:xfrm>
            <a:prstGeom prst="rect">
              <a:avLst/>
            </a:prstGeom>
          </p:spPr>
        </p:pic>
        <p:sp>
          <p:nvSpPr>
            <p:cNvPr id="113" name="ZoneTexte 25">
              <a:extLst>
                <a:ext uri="{FF2B5EF4-FFF2-40B4-BE49-F238E27FC236}">
                  <a16:creationId xmlns:a16="http://schemas.microsoft.com/office/drawing/2014/main" id="{449A6C51-D383-43A9-A22F-C11E917C8142}"/>
                </a:ext>
              </a:extLst>
            </p:cNvPr>
            <p:cNvSpPr txBox="1"/>
            <p:nvPr/>
          </p:nvSpPr>
          <p:spPr>
            <a:xfrm>
              <a:off x="56537" y="169267"/>
              <a:ext cx="523240" cy="49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MS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id="{2881BF23-603D-4836-B117-AACE376F38A4}"/>
                </a:ext>
              </a:extLst>
            </p:cNvPr>
            <p:cNvCxnSpPr/>
            <p:nvPr/>
          </p:nvCxnSpPr>
          <p:spPr>
            <a:xfrm flipH="1">
              <a:off x="2226226" y="1056300"/>
              <a:ext cx="63877" cy="45025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>
              <a:extLst>
                <a:ext uri="{FF2B5EF4-FFF2-40B4-BE49-F238E27FC236}">
                  <a16:creationId xmlns:a16="http://schemas.microsoft.com/office/drawing/2014/main" id="{84336B47-937D-422D-AFFB-69A49319BC3D}"/>
                </a:ext>
              </a:extLst>
            </p:cNvPr>
            <p:cNvCxnSpPr/>
            <p:nvPr/>
          </p:nvCxnSpPr>
          <p:spPr>
            <a:xfrm flipV="1">
              <a:off x="1984684" y="992227"/>
              <a:ext cx="237829" cy="113393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id="{F63CBF9D-BB61-4146-B3BE-ADA3784C3475}"/>
                </a:ext>
              </a:extLst>
            </p:cNvPr>
            <p:cNvCxnSpPr/>
            <p:nvPr/>
          </p:nvCxnSpPr>
          <p:spPr>
            <a:xfrm>
              <a:off x="1000148" y="1164300"/>
              <a:ext cx="816498" cy="0"/>
            </a:xfrm>
            <a:prstGeom prst="straightConnector1">
              <a:avLst/>
            </a:prstGeom>
            <a:ln w="63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8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/>
                </a:solidFill>
              </a:rPr>
              <a:t>Annexes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s://d2vvi38bwlhvs5.cloudfront.net/logingroup/273/session/d58575fa0bde4ca795bff9e7756ba9a5/6803291e6bb34c6890feb2373404a873.png?Key-Pair-Id=APKAIOBDBIMXUOQOBYVA&amp;Policy=eyJTdGF0ZW1lbnQiOlt7IlJlc291cmNlIjoiaHR0cHM6Ly9kMnZ2aTM4YndsaHZzNS5jbG91ZGZyb250Lm5ldC9sb2dpbmdyb3VwLzI3My9zZXNzaW9uL2Q1ODU3NWZhMGJkZTRjYTc5NWJmZjllNzc1NmJhOWE1LyoiLCJDb25kaXRpb24iOnsiRGF0ZUxlc3NUaGFuIjp7IkFXUzpFcG9jaFRpbWUiOjE2MDk5MzkyNzV9fX1dfQ__&amp;Signature=dLUw2d01w5KXWU8fUK8xs6fr6r9b8555b9DO2ExF-GYME~9CMZCBVswuu5QhKVeQ0pQTd3jC8r7MFVrAH4VSbEKz38YdSng~KACAhStVUvgLNX8yL5ip6K3-eFo5rtiLH2Rp28OTTAgawtT1OMe-4EXj9IYqYvK3krPgppUoW5ibNf8N0JFErtabKGAlsLUYYgtJ2e0RKC5fNWRSV01fTgx5tHG2PQYcTsn2AsYpawHMcRjUoquW0QTWLDdJG-mhR1vKUWCa8qT9fVYCljM4PutzlOmbM31ckF664E~sYPNSsgz2jcc4wt~45B-QFyLsETqJStJPokvu1ho~EEI3kg__&amp;Expires=Wed%2C+06-Jan-2021+13%3A21%3A15+G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780"/>
            <a:ext cx="4518792" cy="63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2vvi38bwlhvs5.cloudfront.net/logingroup/273/session/d58575fa0bde4ca795bff9e7756ba9a5/a61c2da7047840bd9edd01321c3bf6a0.png?Key-Pair-Id=APKAIOBDBIMXUOQOBYVA&amp;Policy=eyJTdGF0ZW1lbnQiOlt7IlJlc291cmNlIjoiaHR0cHM6Ly9kMnZ2aTM4YndsaHZzNS5jbG91ZGZyb250Lm5ldC9sb2dpbmdyb3VwLzI3My9zZXNzaW9uL2Q1ODU3NWZhMGJkZTRjYTc5NWJmZjllNzc1NmJhOWE1LyoiLCJDb25kaXRpb24iOnsiRGF0ZUxlc3NUaGFuIjp7IkFXUzpFcG9jaFRpbWUiOjE2MDk5MzkyNzV9fX1dfQ__&amp;Signature=dLUw2d01w5KXWU8fUK8xs6fr6r9b8555b9DO2ExF-GYME~9CMZCBVswuu5QhKVeQ0pQTd3jC8r7MFVrAH4VSbEKz38YdSng~KACAhStVUvgLNX8yL5ip6K3-eFo5rtiLH2Rp28OTTAgawtT1OMe-4EXj9IYqYvK3krPgppUoW5ibNf8N0JFErtabKGAlsLUYYgtJ2e0RKC5fNWRSV01fTgx5tHG2PQYcTsn2AsYpawHMcRjUoquW0QTWLDdJG-mhR1vKUWCa8qT9fVYCljM4PutzlOmbM31ckF664E~sYPNSsgz2jcc4wt~45B-QFyLsETqJStJPokvu1ho~EEI3kg__&amp;Expires=Wed%2C+06-Jan-2021+13%3A21%3A15+GM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07" y="764704"/>
            <a:ext cx="41238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>
            <a:hlinkClick r:id="" action="ppaction://hlinkshowjump?jump=nextslide"/>
          </p:cNvPr>
          <p:cNvSpPr/>
          <p:nvPr/>
        </p:nvSpPr>
        <p:spPr>
          <a:xfrm>
            <a:off x="7596336" y="6165304"/>
            <a:ext cx="504056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2vvi38bwlhvs5.cloudfront.net/logingroup/273/session/d58575fa0bde4ca795bff9e7756ba9a5/0bb7ac63557145f7ac6b4fdb9757e064.png?Key-Pair-Id=APKAIOBDBIMXUOQOBYVA&amp;Policy=eyJTdGF0ZW1lbnQiOlt7IlJlc291cmNlIjoiaHR0cHM6Ly9kMnZ2aTM4YndsaHZzNS5jbG91ZGZyb250Lm5ldC9sb2dpbmdyb3VwLzI3My9zZXNzaW9uL2Q1ODU3NWZhMGJkZTRjYTc5NWJmZjllNzc1NmJhOWE1LyoiLCJDb25kaXRpb24iOnsiRGF0ZUxlc3NUaGFuIjp7IkFXUzpFcG9jaFRpbWUiOjE2MDk5MzkyNzV9fX1dfQ__&amp;Signature=dLUw2d01w5KXWU8fUK8xs6fr6r9b8555b9DO2ExF-GYME~9CMZCBVswuu5QhKVeQ0pQTd3jC8r7MFVrAH4VSbEKz38YdSng~KACAhStVUvgLNX8yL5ip6K3-eFo5rtiLH2Rp28OTTAgawtT1OMe-4EXj9IYqYvK3krPgppUoW5ibNf8N0JFErtabKGAlsLUYYgtJ2e0RKC5fNWRSV01fTgx5tHG2PQYcTsn2AsYpawHMcRjUoquW0QTWLDdJG-mhR1vKUWCa8qT9fVYCljM4PutzlOmbM31ckF664E~sYPNSsgz2jcc4wt~45B-QFyLsETqJStJPokvu1ho~EEI3kg__&amp;Expires=Wed%2C+06-Jan-2021+13%3A21%3A15+G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506"/>
            <a:ext cx="44802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9"/>
          <p:cNvSpPr txBox="1">
            <a:spLocks noChangeArrowheads="1"/>
          </p:cNvSpPr>
          <p:nvPr/>
        </p:nvSpPr>
        <p:spPr bwMode="auto">
          <a:xfrm>
            <a:off x="5868144" y="580526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 dirty="0" smtClean="0">
                <a:solidFill>
                  <a:schemeClr val="folHlink"/>
                </a:solidFill>
                <a:latin typeface="Jokerman" pitchFamily="82" charset="0"/>
                <a:hlinkClick r:id="rId3" action="ppaction://hlinksldjump"/>
              </a:rPr>
              <a:t>RETOUR vers le facteur</a:t>
            </a:r>
            <a:endParaRPr lang="fr-FR" sz="1800" b="0" i="0" dirty="0">
              <a:solidFill>
                <a:schemeClr val="folHlink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5"/>
            <a:ext cx="792088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Vocabulaire de position sur le site La classe de Mésange </a:t>
            </a:r>
            <a:r>
              <a:rPr lang="fr-FR" dirty="0">
                <a:hlinkClick r:id="rId2"/>
              </a:rPr>
              <a:t>http://laclassedemesange.eklablog.com/affichages-en-maternelle-c30561700</a:t>
            </a:r>
            <a:r>
              <a:rPr lang="fr-FR" dirty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34153"/>
            <a:ext cx="5616624" cy="3949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lèche droite 3">
            <a:hlinkClick r:id="" action="ppaction://hlinkshowjump?jump=nextslide"/>
          </p:cNvPr>
          <p:cNvSpPr/>
          <p:nvPr/>
        </p:nvSpPr>
        <p:spPr>
          <a:xfrm>
            <a:off x="7596336" y="6165304"/>
            <a:ext cx="504056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4104456" cy="2979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64746"/>
            <a:ext cx="2304256" cy="299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89040"/>
            <a:ext cx="4418381" cy="2677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7668344" y="6165304"/>
            <a:ext cx="504056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0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08720"/>
            <a:ext cx="4301338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39552" y="49411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D’autres jeux et imagiers sur le vocabulaire spatial sur le site </a:t>
            </a:r>
            <a:r>
              <a:rPr lang="fr-FR" i="1" dirty="0" err="1"/>
              <a:t>ChDécole</a:t>
            </a:r>
            <a:r>
              <a:rPr lang="fr-FR" i="1" dirty="0"/>
              <a:t> </a:t>
            </a:r>
            <a:r>
              <a:rPr lang="fr-FR" dirty="0">
                <a:hlinkClick r:id="rId3"/>
              </a:rPr>
              <a:t>http://chdecole.ch/wordpress/positions-vocabulaire-spatial/</a:t>
            </a:r>
            <a:r>
              <a:rPr lang="fr-FR" dirty="0"/>
              <a:t> </a:t>
            </a:r>
          </a:p>
        </p:txBody>
      </p:sp>
      <p:sp>
        <p:nvSpPr>
          <p:cNvPr id="4" name="Text Box 89"/>
          <p:cNvSpPr txBox="1">
            <a:spLocks noChangeArrowheads="1"/>
          </p:cNvSpPr>
          <p:nvPr/>
        </p:nvSpPr>
        <p:spPr bwMode="auto">
          <a:xfrm>
            <a:off x="4572000" y="6211669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 dirty="0" smtClean="0">
                <a:solidFill>
                  <a:schemeClr val="folHlink"/>
                </a:solidFill>
                <a:latin typeface="Jokerman" pitchFamily="82" charset="0"/>
                <a:hlinkClick r:id="rId4" action="ppaction://hlinksldjump"/>
              </a:rPr>
              <a:t>RETOUR vers la maquette, le pla</a:t>
            </a:r>
            <a:r>
              <a:rPr lang="fr-FR" dirty="0">
                <a:solidFill>
                  <a:schemeClr val="folHlink"/>
                </a:solidFill>
                <a:latin typeface="Jokerman" pitchFamily="82" charset="0"/>
                <a:hlinkClick r:id="rId4" action="ppaction://hlinksldjump"/>
              </a:rPr>
              <a:t>n</a:t>
            </a:r>
            <a:endParaRPr lang="fr-FR" sz="1800" b="0" i="0" dirty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5" name="Text Box 89"/>
          <p:cNvSpPr txBox="1">
            <a:spLocks noChangeArrowheads="1"/>
          </p:cNvSpPr>
          <p:nvPr/>
        </p:nvSpPr>
        <p:spPr bwMode="auto">
          <a:xfrm>
            <a:off x="4572000" y="576265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 dirty="0" smtClean="0">
                <a:solidFill>
                  <a:schemeClr val="folHlink"/>
                </a:solidFill>
                <a:latin typeface="Jokerman" pitchFamily="82" charset="0"/>
                <a:hlinkClick r:id="rId5" action="ppaction://hlinksldjump"/>
              </a:rPr>
              <a:t>RETOUR vers le facteur</a:t>
            </a:r>
            <a:endParaRPr lang="fr-FR" sz="1800" b="0" i="0" dirty="0">
              <a:solidFill>
                <a:schemeClr val="folHlink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63185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600" dirty="0">
                <a:latin typeface="+mn-lt"/>
              </a:rPr>
              <a:t>Logique et ergonomie du module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fr-FR" sz="2800" b="1" u="sng" dirty="0"/>
              <a:t>RETOUR EN CLASSE : 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chemeClr val="accent2"/>
                </a:solidFill>
              </a:rPr>
              <a:t>Enseignement intégré du langage oral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388354"/>
            <a:ext cx="60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Les situations du module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65029" y="285293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/>
              <a:t>DES SITUATIONS EPS D’ORIENTATION : 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b="1" u="sng" dirty="0" err="1">
                <a:solidFill>
                  <a:schemeClr val="accent2"/>
                </a:solidFill>
              </a:rPr>
              <a:t>Sit</a:t>
            </a:r>
            <a:r>
              <a:rPr lang="fr-FR" b="1" u="sng" dirty="0">
                <a:solidFill>
                  <a:schemeClr val="accent2"/>
                </a:solidFill>
              </a:rPr>
              <a:t>. Découverte / </a:t>
            </a:r>
            <a:r>
              <a:rPr lang="fr-FR" b="1" u="sng" dirty="0" err="1">
                <a:solidFill>
                  <a:schemeClr val="accent2"/>
                </a:solidFill>
              </a:rPr>
              <a:t>Sit</a:t>
            </a:r>
            <a:r>
              <a:rPr lang="fr-FR" b="1" u="sng" dirty="0">
                <a:solidFill>
                  <a:schemeClr val="accent2"/>
                </a:solidFill>
              </a:rPr>
              <a:t>. Apprentissage / </a:t>
            </a:r>
            <a:r>
              <a:rPr lang="fr-FR" b="1" u="sng" dirty="0" err="1">
                <a:solidFill>
                  <a:schemeClr val="accent2"/>
                </a:solidFill>
              </a:rPr>
              <a:t>Sit</a:t>
            </a:r>
            <a:r>
              <a:rPr lang="fr-FR" b="1" u="sng" dirty="0">
                <a:solidFill>
                  <a:schemeClr val="accent2"/>
                </a:solidFill>
              </a:rPr>
              <a:t>.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373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1457" y="34914"/>
            <a:ext cx="677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hlinkClick r:id="rId3"/>
              </a:rPr>
              <a:t>Activités</a:t>
            </a:r>
            <a:r>
              <a:rPr lang="fr-FR" sz="3600" b="1" dirty="0"/>
              <a:t> d’orientation au Cycle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2716" y="681245"/>
            <a:ext cx="856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hlinkClick r:id="rId3"/>
              </a:rPr>
              <a:t>https://cache.media.eduscol.education.fr/file/Agir/44/5/Ress_c1_agir_obj2_456445.pdf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13031"/>
              </p:ext>
            </p:extLst>
          </p:nvPr>
        </p:nvGraphicFramePr>
        <p:xfrm>
          <a:off x="331520" y="1110163"/>
          <a:ext cx="8643250" cy="557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372606957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8811102"/>
                    </a:ext>
                  </a:extLst>
                </a:gridCol>
                <a:gridCol w="3206646">
                  <a:extLst>
                    <a:ext uri="{9D8B030D-6E8A-4147-A177-3AD203B41FA5}">
                      <a16:colId xmlns:a16="http://schemas.microsoft.com/office/drawing/2014/main" val="161575098"/>
                    </a:ext>
                  </a:extLst>
                </a:gridCol>
              </a:tblGrid>
              <a:tr h="807775">
                <a:tc>
                  <a:txBody>
                    <a:bodyPr/>
                    <a:lstStyle/>
                    <a:p>
                      <a:r>
                        <a:rPr lang="fr-FR" sz="1600" dirty="0"/>
                        <a:t>DOMAINES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dirty="0">
                          <a:solidFill>
                            <a:schemeClr val="tx1"/>
                          </a:solidFill>
                        </a:rPr>
                        <a:t>Adapter ses équilibres et ses déplacements à des environnements et des contraintes variées</a:t>
                      </a:r>
                      <a:endParaRPr lang="fr-FR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Mobiliser le langage dans toutes ses dimensions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35826"/>
                  </a:ext>
                </a:extLst>
              </a:tr>
              <a:tr h="2614987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/>
                        <a:t>Compétences</a:t>
                      </a:r>
                      <a:r>
                        <a:rPr lang="fr-FR" sz="1600" baseline="0" dirty="0"/>
                        <a:t> de fin de cycle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-Ajuster et enchaîner ses actions et ses déplacements en fonction d’obstacles à franchir ou de la trajectoire d’objets sur lesquels agir. </a:t>
                      </a:r>
                    </a:p>
                    <a:p>
                      <a:pPr algn="just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-Se déplacer avec aisance dans des environnements variés, naturels ou aménagés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/>
                        <a:t>-Communiquer avec les adultes</a:t>
                      </a:r>
                      <a:r>
                        <a:rPr lang="fr-FR" sz="1600" baseline="0" dirty="0"/>
                        <a:t> et avec les autres enfants par le langage, en se faisant comprendre</a:t>
                      </a:r>
                    </a:p>
                    <a:p>
                      <a:pPr algn="just"/>
                      <a:r>
                        <a:rPr lang="fr-FR" sz="1600" baseline="0" dirty="0"/>
                        <a:t>-S’exprimer dans un langage syntaxiquement correct et précis. Reformuler pour se faire mieux comprendre.</a:t>
                      </a:r>
                    </a:p>
                    <a:p>
                      <a:pPr algn="just"/>
                      <a:r>
                        <a:rPr lang="fr-FR" sz="1600" baseline="0" dirty="0"/>
                        <a:t>-Raconter, décrire, évoquer, expliquer, questionner, proposer des solutions, discuter d’un point de vue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992745"/>
                  </a:ext>
                </a:extLst>
              </a:tr>
              <a:tr h="2136436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/>
                        <a:t>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Se repérer dans un espace extérieur, de plus en plus large, connu ou inconnu, y prélever des indices, utiliser des moyens de guidage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, pour retrouver des « trésors » cachés, réaliser des déplacements, projeter des itinéraires (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Eduscol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page 4)</a:t>
                      </a:r>
                    </a:p>
                    <a:p>
                      <a:pPr algn="just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altLang="fr-FR" sz="1600" dirty="0"/>
                        <a:t>-Accompagner l’action </a:t>
                      </a:r>
                      <a:r>
                        <a:rPr lang="fr-FR" altLang="fr-FR" sz="1400" b="1" dirty="0">
                          <a:highlight>
                            <a:srgbClr val="00FF00"/>
                          </a:highlight>
                        </a:rPr>
                        <a:t>(parler et agir)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altLang="fr-FR" sz="1600" dirty="0"/>
                        <a:t>-Commenter l’action </a:t>
                      </a:r>
                      <a:r>
                        <a:rPr lang="fr-FR" altLang="fr-FR" sz="1400" b="1" dirty="0">
                          <a:highlight>
                            <a:srgbClr val="00FF00"/>
                          </a:highlight>
                        </a:rPr>
                        <a:t>(parler sur)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altLang="fr-FR" sz="1600" dirty="0"/>
                        <a:t>-Différer l’action </a:t>
                      </a:r>
                      <a:r>
                        <a:rPr lang="fr-FR" altLang="fr-FR" sz="1400" b="1" dirty="0">
                          <a:highlight>
                            <a:srgbClr val="00FF00"/>
                          </a:highlight>
                        </a:rPr>
                        <a:t>(parler sans agir)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altLang="fr-FR" sz="1600" dirty="0"/>
                        <a:t>-Construire le processus qui sous-tend l’action </a:t>
                      </a:r>
                      <a:r>
                        <a:rPr lang="fr-FR" altLang="fr-FR" sz="1400" b="1" dirty="0">
                          <a:highlight>
                            <a:srgbClr val="00FF00"/>
                          </a:highlight>
                        </a:rPr>
                        <a:t>(construire l’activité intellectuelle qui a permis l’action)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fr-FR" altLang="fr-FR" sz="1600" dirty="0"/>
                        <a:t>-Anticiper le processus </a:t>
                      </a:r>
                      <a:r>
                        <a:rPr lang="fr-FR" altLang="fr-FR" sz="1400" b="1" dirty="0">
                          <a:highlight>
                            <a:srgbClr val="00FF00"/>
                          </a:highlight>
                        </a:rPr>
                        <a:t>(construire l’activité intellectuelle qui va permettre ou permettrait l’action)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9095"/>
                  </a:ext>
                </a:extLst>
              </a:tr>
            </a:tbl>
          </a:graphicData>
        </a:graphic>
      </p:graphicFrame>
      <p:sp>
        <p:nvSpPr>
          <p:cNvPr id="3" name="Bouton d’action : Suivant 2">
            <a:hlinkClick r:id="" action="ppaction://hlinkshowjump?jump=nextslide" highlightClick="1"/>
          </p:cNvPr>
          <p:cNvSpPr/>
          <p:nvPr/>
        </p:nvSpPr>
        <p:spPr>
          <a:xfrm>
            <a:off x="1717969" y="3573016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’action : Suivant 3">
            <a:hlinkClick r:id="" action="ppaction://hlinkshowjump?jump=nextslide" highlightClick="1"/>
          </p:cNvPr>
          <p:cNvSpPr/>
          <p:nvPr/>
        </p:nvSpPr>
        <p:spPr>
          <a:xfrm>
            <a:off x="683568" y="147780"/>
            <a:ext cx="856104" cy="420597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5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Ce qui est à construire sur l’ensemble du cycle :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52279"/>
              </p:ext>
            </p:extLst>
          </p:nvPr>
        </p:nvGraphicFramePr>
        <p:xfrm>
          <a:off x="1115617" y="980728"/>
          <a:ext cx="7841733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911">
                  <a:extLst>
                    <a:ext uri="{9D8B030D-6E8A-4147-A177-3AD203B41FA5}">
                      <a16:colId xmlns:a16="http://schemas.microsoft.com/office/drawing/2014/main" val="3862390128"/>
                    </a:ext>
                  </a:extLst>
                </a:gridCol>
                <a:gridCol w="2613911">
                  <a:extLst>
                    <a:ext uri="{9D8B030D-6E8A-4147-A177-3AD203B41FA5}">
                      <a16:colId xmlns:a16="http://schemas.microsoft.com/office/drawing/2014/main" val="2037782683"/>
                    </a:ext>
                  </a:extLst>
                </a:gridCol>
                <a:gridCol w="2613911">
                  <a:extLst>
                    <a:ext uri="{9D8B030D-6E8A-4147-A177-3AD203B41FA5}">
                      <a16:colId xmlns:a16="http://schemas.microsoft.com/office/drawing/2014/main" val="1433073027"/>
                    </a:ext>
                  </a:extLst>
                </a:gridCol>
              </a:tblGrid>
              <a:tr h="3717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14866"/>
                  </a:ext>
                </a:extLst>
              </a:tr>
              <a:tr h="21897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Suivi  d’un </a:t>
                      </a:r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itinéraire simple dans un espace proche</a:t>
                      </a:r>
                      <a:r>
                        <a:rPr lang="fr-FR" sz="1400" baseline="0" dirty="0">
                          <a:highlight>
                            <a:srgbClr val="FFFF00"/>
                          </a:highlight>
                        </a:rPr>
                        <a:t> et connu.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aseline="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aseline="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/>
                        <a:t>Prise d’indices spatiaux</a:t>
                      </a:r>
                      <a:endParaRPr lang="fr-FR" sz="1400" dirty="0"/>
                    </a:p>
                    <a:p>
                      <a:pPr algn="just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/>
                        <a:t>Utilisation de </a:t>
                      </a:r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repères spatiaux </a:t>
                      </a:r>
                      <a:r>
                        <a:rPr lang="fr-FR" sz="1400" dirty="0"/>
                        <a:t>pour suivre un </a:t>
                      </a:r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itinéraire</a:t>
                      </a:r>
                      <a:r>
                        <a:rPr lang="fr-FR" sz="1400" dirty="0"/>
                        <a:t> dans un espace connu élargi. </a:t>
                      </a:r>
                    </a:p>
                    <a:p>
                      <a:pPr algn="just"/>
                      <a:endParaRPr lang="fr-FR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Représenta</a:t>
                      </a:r>
                      <a:r>
                        <a:rPr lang="fr-FR" sz="1400" baseline="0" dirty="0">
                          <a:highlight>
                            <a:srgbClr val="FFFF00"/>
                          </a:highlight>
                        </a:rPr>
                        <a:t>tion d’un itinéraire </a:t>
                      </a:r>
                      <a:r>
                        <a:rPr lang="fr-FR" sz="1400" baseline="0" dirty="0"/>
                        <a:t>sur un plan</a:t>
                      </a:r>
                      <a:endParaRPr lang="fr-FR" sz="1400" b="1" i="1" dirty="0"/>
                    </a:p>
                    <a:p>
                      <a:pPr algn="l"/>
                      <a:r>
                        <a:rPr lang="fr-FR" sz="1400" baseline="0" dirty="0"/>
                        <a:t> à l’aide de dessins d’éléments remarquables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/>
                        <a:t>Repérage dans un </a:t>
                      </a:r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lieu inconnu</a:t>
                      </a:r>
                      <a:r>
                        <a:rPr lang="fr-FR" sz="1400" baseline="0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fr-FR" sz="1400" baseline="0" dirty="0"/>
                        <a:t>(stade, parc) à l’aide de photos, de plans, de maquettes</a:t>
                      </a:r>
                    </a:p>
                    <a:p>
                      <a:pPr algn="just"/>
                      <a:endParaRPr lang="fr-FR" sz="1400" baseline="0" dirty="0"/>
                    </a:p>
                    <a:p>
                      <a:pPr algn="just"/>
                      <a:r>
                        <a:rPr lang="fr-FR" sz="1400" baseline="0" dirty="0">
                          <a:highlight>
                            <a:srgbClr val="FFFF00"/>
                          </a:highlight>
                        </a:rPr>
                        <a:t>Mémorisation d’un parcours</a:t>
                      </a:r>
                      <a:r>
                        <a:rPr lang="fr-FR" sz="1400" baseline="0" dirty="0"/>
                        <a:t>. </a:t>
                      </a:r>
                    </a:p>
                    <a:p>
                      <a:pPr algn="just"/>
                      <a:endParaRPr lang="fr-FR" sz="1400" baseline="0" dirty="0"/>
                    </a:p>
                    <a:p>
                      <a:pPr algn="just"/>
                      <a:r>
                        <a:rPr lang="fr-FR" sz="1400" baseline="0" dirty="0"/>
                        <a:t>Elaboration et </a:t>
                      </a:r>
                      <a:r>
                        <a:rPr lang="fr-FR" sz="1400" baseline="0" dirty="0">
                          <a:highlight>
                            <a:srgbClr val="FFFF00"/>
                          </a:highlight>
                        </a:rPr>
                        <a:t>décodage de représentations schématiques </a:t>
                      </a:r>
                      <a:r>
                        <a:rPr lang="fr-FR" sz="1400" baseline="0" dirty="0"/>
                        <a:t>d’un parcours simple.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24911"/>
                  </a:ext>
                </a:extLst>
              </a:tr>
              <a:tr h="2695107">
                <a:tc>
                  <a:txBody>
                    <a:bodyPr/>
                    <a:lstStyle/>
                    <a:p>
                      <a:endParaRPr lang="fr-FR" sz="1400" i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400" b="1" i="0" dirty="0">
                          <a:solidFill>
                            <a:schemeClr val="tx1"/>
                          </a:solidFill>
                        </a:rPr>
                        <a:t>OSER ENTRER EN COMMUNICATION</a:t>
                      </a:r>
                    </a:p>
                    <a:p>
                      <a:pPr algn="r"/>
                      <a:endParaRPr lang="fr-FR" sz="1400" b="1" i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</a:rPr>
                        <a:t>Adapter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</a:rPr>
                        <a:t> son langage pour 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se faire comprendre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</a:rPr>
                        <a:t> des autres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fr-FR" sz="1400" b="0" i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Se représenter l’effet qu’une parole peut provoquer</a:t>
                      </a:r>
                      <a:endParaRPr lang="fr-FR" sz="1400" b="0" i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pPr algn="ctr"/>
                      <a:r>
                        <a:rPr lang="fr-FR" sz="1400" b="1" dirty="0"/>
                        <a:t>COMPRENDRE ET APPRENDRE</a:t>
                      </a:r>
                    </a:p>
                    <a:p>
                      <a:pPr algn="ctr"/>
                      <a:endParaRPr lang="fr-FR" sz="1400" b="1" dirty="0"/>
                    </a:p>
                    <a:p>
                      <a:pPr algn="ctr"/>
                      <a:endParaRPr lang="fr-FR" sz="1400" b="1" dirty="0"/>
                    </a:p>
                    <a:p>
                      <a:pPr algn="l"/>
                      <a:r>
                        <a:rPr lang="fr-FR" sz="1400" b="1" dirty="0"/>
                        <a:t>- </a:t>
                      </a:r>
                      <a:r>
                        <a:rPr lang="fr-FR" sz="1400" b="0" dirty="0"/>
                        <a:t>Reconnaître, rapprocher, catégoriser,</a:t>
                      </a:r>
                      <a:r>
                        <a:rPr lang="fr-FR" sz="1400" b="0" baseline="0" dirty="0"/>
                        <a:t> se construire des images mentales </a:t>
                      </a:r>
                      <a:r>
                        <a:rPr lang="fr-FR" sz="1400" b="0" baseline="0" dirty="0">
                          <a:highlight>
                            <a:srgbClr val="00FF00"/>
                          </a:highlight>
                        </a:rPr>
                        <a:t>de mots renvoyant à l’espace.</a:t>
                      </a:r>
                      <a:endParaRPr lang="fr-FR" sz="1400" b="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pPr algn="ctr"/>
                      <a:r>
                        <a:rPr lang="fr-FR" sz="1400" b="1" dirty="0"/>
                        <a:t>ECHANGER ET REFLECHIR AVEC LES AUTRES</a:t>
                      </a:r>
                    </a:p>
                    <a:p>
                      <a:pPr algn="ctr"/>
                      <a:endParaRPr lang="fr-FR" sz="1400" b="1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/>
                        <a:t>-</a:t>
                      </a:r>
                      <a:r>
                        <a:rPr lang="fr-FR" sz="1400" b="0" baseline="0" dirty="0">
                          <a:highlight>
                            <a:srgbClr val="00FF00"/>
                          </a:highlight>
                        </a:rPr>
                        <a:t>Résoudre des problèmes</a:t>
                      </a:r>
                      <a:r>
                        <a:rPr lang="fr-FR" sz="1400" b="0" baseline="0" dirty="0"/>
                        <a:t>, </a:t>
                      </a:r>
                      <a:r>
                        <a:rPr lang="fr-FR" sz="1400" b="0" baseline="0" dirty="0">
                          <a:highlight>
                            <a:srgbClr val="00FF00"/>
                          </a:highlight>
                        </a:rPr>
                        <a:t>prendre des décisions collectives par le langage. (argumenter, expliquer)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400" b="0" baseline="0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fr-FR" sz="1400" b="0" baseline="0" dirty="0"/>
                        <a:t>-</a:t>
                      </a:r>
                      <a:r>
                        <a:rPr lang="fr-FR" sz="1400" b="0" baseline="0" dirty="0">
                          <a:highlight>
                            <a:srgbClr val="00FF00"/>
                          </a:highlight>
                        </a:rPr>
                        <a:t>Parler de ce qui n’est pas présent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4712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1943" y="5102304"/>
            <a:ext cx="83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En langage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1943" y="2420888"/>
            <a:ext cx="98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En orientation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635053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 PS MS GS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 recours à une maquette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-construite avec les élèves sera une aide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383869" y="392259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6228184" y="398676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907744" y="-143865"/>
            <a:ext cx="7128752" cy="7173265"/>
            <a:chOff x="-310" y="2633"/>
            <a:chExt cx="11654" cy="11826"/>
          </a:xfrm>
        </p:grpSpPr>
        <p:sp>
          <p:nvSpPr>
            <p:cNvPr id="5" name="Oval 72"/>
            <p:cNvSpPr>
              <a:spLocks noChangeArrowheads="1"/>
            </p:cNvSpPr>
            <p:nvPr/>
          </p:nvSpPr>
          <p:spPr bwMode="auto">
            <a:xfrm>
              <a:off x="-310" y="2633"/>
              <a:ext cx="11654" cy="1182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auto">
            <a:xfrm>
              <a:off x="1574" y="4488"/>
              <a:ext cx="7885" cy="8066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auto">
            <a:xfrm>
              <a:off x="3575" y="6505"/>
              <a:ext cx="4002" cy="41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83968" y="2852936"/>
            <a:ext cx="216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0" i="0" dirty="0">
                <a:latin typeface="Arial" pitchFamily="34" charset="0"/>
                <a:cs typeface="Arial" pitchFamily="34" charset="0"/>
              </a:rPr>
              <a:t>Situation de référence</a:t>
            </a:r>
          </a:p>
          <a:p>
            <a:pPr algn="ctr"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  <a:hlinkClick r:id="rId2" action="ppaction://hlinksldjump"/>
              </a:rPr>
              <a:t>Parcours en étoile</a:t>
            </a:r>
            <a:endParaRPr lang="fr-FR" sz="2000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7668344" y="5373216"/>
            <a:ext cx="1475656" cy="1331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sz="200" b="0" dirty="0"/>
          </a:p>
          <a:p>
            <a:pPr>
              <a:spcBef>
                <a:spcPct val="50000"/>
              </a:spcBef>
            </a:pPr>
            <a:r>
              <a:rPr lang="fr-FR" sz="1000" b="0" dirty="0"/>
              <a:t>Situation de référence</a:t>
            </a:r>
          </a:p>
          <a:p>
            <a:pPr>
              <a:spcBef>
                <a:spcPct val="50000"/>
              </a:spcBef>
            </a:pPr>
            <a:endParaRPr lang="fr-FR" sz="600" b="0" dirty="0"/>
          </a:p>
          <a:p>
            <a:pPr>
              <a:spcBef>
                <a:spcPct val="50000"/>
              </a:spcBef>
            </a:pPr>
            <a:r>
              <a:rPr lang="fr-FR" sz="1000" b="0" dirty="0"/>
              <a:t>Situations proches de la situation de référence</a:t>
            </a:r>
          </a:p>
          <a:p>
            <a:pPr>
              <a:spcBef>
                <a:spcPct val="50000"/>
              </a:spcBef>
            </a:pPr>
            <a:endParaRPr lang="fr-FR" sz="300" b="0" dirty="0"/>
          </a:p>
          <a:p>
            <a:pPr>
              <a:spcBef>
                <a:spcPct val="50000"/>
              </a:spcBef>
            </a:pPr>
            <a:r>
              <a:rPr lang="fr-FR" sz="1000" dirty="0"/>
              <a:t>Situations d’apprentissage</a:t>
            </a:r>
            <a:endParaRPr lang="fr-FR" sz="1000" b="0" dirty="0"/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7526039" y="5373216"/>
            <a:ext cx="214313" cy="1311927"/>
            <a:chOff x="884" y="3022"/>
            <a:chExt cx="136" cy="997"/>
          </a:xfrm>
        </p:grpSpPr>
        <p:sp>
          <p:nvSpPr>
            <p:cNvPr id="20" name="Rectangle 91"/>
            <p:cNvSpPr>
              <a:spLocks noChangeArrowheads="1"/>
            </p:cNvSpPr>
            <p:nvPr/>
          </p:nvSpPr>
          <p:spPr bwMode="auto">
            <a:xfrm>
              <a:off x="884" y="3022"/>
              <a:ext cx="136" cy="3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92"/>
            <p:cNvSpPr>
              <a:spLocks noChangeArrowheads="1"/>
            </p:cNvSpPr>
            <p:nvPr/>
          </p:nvSpPr>
          <p:spPr bwMode="auto">
            <a:xfrm>
              <a:off x="884" y="3339"/>
              <a:ext cx="136" cy="363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93"/>
            <p:cNvSpPr>
              <a:spLocks noChangeArrowheads="1"/>
            </p:cNvSpPr>
            <p:nvPr/>
          </p:nvSpPr>
          <p:spPr bwMode="auto">
            <a:xfrm>
              <a:off x="884" y="3702"/>
              <a:ext cx="136" cy="31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627784" y="0"/>
            <a:ext cx="4272831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2400" b="0" dirty="0">
                <a:latin typeface="Calibri" pitchFamily="34" charset="0"/>
              </a:rPr>
              <a:t>Les situations  du module</a:t>
            </a:r>
            <a:endParaRPr lang="fr-FR" sz="2400" b="0" dirty="0"/>
          </a:p>
        </p:txBody>
      </p:sp>
      <p:sp>
        <p:nvSpPr>
          <p:cNvPr id="24" name="Rectangle 23"/>
          <p:cNvSpPr/>
          <p:nvPr/>
        </p:nvSpPr>
        <p:spPr>
          <a:xfrm>
            <a:off x="2555776" y="639179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Présentation de l’activité Orientation cycle 1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-563832" y="2660177"/>
            <a:ext cx="1907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Trois situations d’entrée </a:t>
            </a:r>
            <a:endParaRPr lang="fr-FR" sz="12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13736" y="2869332"/>
            <a:ext cx="1152525" cy="1079500"/>
            <a:chOff x="394750" y="435519"/>
            <a:chExt cx="1152525" cy="1079500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94750" y="435519"/>
              <a:ext cx="1152525" cy="1079500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511285" y="820658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3" action="ppaction://hlinksldjump"/>
                </a:rPr>
                <a:t>Les limites</a:t>
              </a:r>
              <a:endParaRPr lang="fr-FR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589355" y="1740924"/>
            <a:ext cx="1152525" cy="1079500"/>
            <a:chOff x="131564" y="1738582"/>
            <a:chExt cx="1152525" cy="1079500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31564" y="1738582"/>
              <a:ext cx="1152525" cy="1079500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 anchor="ctr"/>
            <a:lstStyle/>
            <a:p>
              <a:pPr algn="ctr"/>
              <a:endParaRPr lang="fr-F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79512" y="2132856"/>
              <a:ext cx="104407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050" dirty="0">
                  <a:hlinkClick r:id="rId4" action="ppaction://hlinksldjump"/>
                </a:rPr>
                <a:t>Le petit Poucet</a:t>
              </a:r>
              <a:endParaRPr lang="fr-FR" sz="105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592175" y="4042346"/>
            <a:ext cx="1152525" cy="1079500"/>
            <a:chOff x="106883" y="3103343"/>
            <a:chExt cx="1152525" cy="1079500"/>
          </a:xfrm>
        </p:grpSpPr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06883" y="3103343"/>
              <a:ext cx="1152525" cy="1079500"/>
            </a:xfrm>
            <a:prstGeom prst="ellipse">
              <a:avLst/>
            </a:pr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54831" y="3429000"/>
              <a:ext cx="10440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hlinkClick r:id="rId5" action="ppaction://hlinksldjump"/>
                </a:rPr>
                <a:t>Chasse aux objets</a:t>
              </a:r>
              <a:endParaRPr lang="fr-FR" sz="1050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218027" y="2059335"/>
            <a:ext cx="1150938" cy="1153096"/>
            <a:chOff x="2953124" y="1687113"/>
            <a:chExt cx="1150938" cy="1153096"/>
          </a:xfrm>
        </p:grpSpPr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2953124" y="1687113"/>
              <a:ext cx="1150938" cy="11530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ZoneTexte 30">
              <a:hlinkClick r:id="rId6" action="ppaction://hlinksldjump"/>
            </p:cNvPr>
            <p:cNvSpPr txBox="1"/>
            <p:nvPr/>
          </p:nvSpPr>
          <p:spPr>
            <a:xfrm>
              <a:off x="3004814" y="2008104"/>
              <a:ext cx="1008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hlinkClick r:id="rId6" action="ppaction://hlinksldjump"/>
                </a:rPr>
                <a:t>Parcours photos</a:t>
              </a:r>
              <a:endParaRPr lang="fr-FR" sz="1000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2089412" y="1675169"/>
            <a:ext cx="1150938" cy="1153096"/>
            <a:chOff x="2556966" y="838029"/>
            <a:chExt cx="1150938" cy="1153096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2556966" y="838029"/>
              <a:ext cx="1150938" cy="11530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645661" y="1238563"/>
              <a:ext cx="1008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hlinkClick r:id="rId7" action="ppaction://hlinksldjump"/>
                </a:rPr>
                <a:t>Circuit jalonné</a:t>
              </a:r>
              <a:endParaRPr lang="fr-FR" sz="10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203848" y="3573016"/>
            <a:ext cx="1150938" cy="1153096"/>
            <a:chOff x="4211960" y="4868192"/>
            <a:chExt cx="1150938" cy="1153096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211960" y="4868192"/>
              <a:ext cx="1150938" cy="11530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283968" y="5343019"/>
              <a:ext cx="1078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hlinkClick r:id="rId8" action="ppaction://hlinksldjump"/>
                </a:rPr>
                <a:t>Poser/retrouver</a:t>
              </a:r>
              <a:endParaRPr lang="fr-FR" sz="10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813550" y="2708920"/>
            <a:ext cx="1150938" cy="1153096"/>
            <a:chOff x="8070399" y="548634"/>
            <a:chExt cx="1150938" cy="1153096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8070399" y="548634"/>
              <a:ext cx="1150938" cy="11530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143266" y="1002071"/>
              <a:ext cx="1008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hlinkClick r:id="rId9" action="ppaction://hlinksldjump"/>
                </a:rPr>
                <a:t>Maquette/plan</a:t>
              </a:r>
              <a:endParaRPr lang="fr-FR" sz="10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051720" y="3933056"/>
            <a:ext cx="1150938" cy="1153096"/>
            <a:chOff x="4211960" y="4868192"/>
            <a:chExt cx="1150938" cy="1153096"/>
          </a:xfrm>
        </p:grpSpPr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4211960" y="4868192"/>
              <a:ext cx="1150938" cy="11530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983002"/>
              </a:prstShdw>
            </a:effectLst>
          </p:spPr>
          <p:txBody>
            <a:bodyPr/>
            <a:lstStyle/>
            <a:p>
              <a:pPr algn="ctr"/>
              <a:endParaRPr lang="fr-FR" sz="13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283968" y="5343019"/>
              <a:ext cx="10789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hlinkClick r:id="rId10" action="ppaction://hlinksldjump"/>
                </a:rPr>
                <a:t>Le facteur</a:t>
              </a:r>
              <a:endParaRPr lang="fr-FR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Les limites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147003" y="1273969"/>
            <a:ext cx="380017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i="0" u="sng" dirty="0"/>
              <a:t> : 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Se déplacer pour r</a:t>
            </a:r>
            <a:r>
              <a:rPr lang="fr-FR" sz="1200" i="0" dirty="0"/>
              <a:t>epérer les limites de l’espace de jeu, observer et signifier les lieux interdits.</a:t>
            </a:r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i="0" u="sng" dirty="0"/>
              <a:t> </a:t>
            </a:r>
            <a:r>
              <a:rPr lang="fr-FR" sz="1200" u="sng" dirty="0"/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fr-FR" sz="1200" i="0" dirty="0"/>
              <a:t>Toute la classe avec l’enseignant.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dirty="0"/>
              <a:t> : Cour de récréation habituelle,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 </a:t>
            </a:r>
            <a:r>
              <a:rPr lang="fr-FR" sz="1200" b="1" dirty="0"/>
              <a:t>MS/GS </a:t>
            </a:r>
            <a:r>
              <a:rPr lang="fr-FR" sz="1200" dirty="0"/>
              <a:t>: espace de l’école, cour et espace voisin.</a:t>
            </a: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DEROULEMENT</a:t>
            </a:r>
            <a:r>
              <a:rPr lang="fr-FR" sz="1200" i="0" u="sng" dirty="0"/>
              <a:t> : 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1-Toute la classe se promène sur les limites de l’espace de jeu avec le maître. Mettre en mots les limites.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2- On refait cet itinéraire sur les limites de l’espace de jeu en utilisant des élèves comme guide.</a:t>
            </a: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u="sng" dirty="0"/>
              <a:t>EN </a:t>
            </a:r>
            <a:r>
              <a:rPr lang="fr-FR" sz="1200" b="1" u="sng" dirty="0"/>
              <a:t>CLASSE</a:t>
            </a:r>
            <a:r>
              <a:rPr lang="fr-FR" sz="1200" dirty="0"/>
              <a:t>:</a:t>
            </a:r>
            <a:r>
              <a:rPr lang="fr-FR" sz="1200" u="sng" dirty="0"/>
              <a:t> </a:t>
            </a:r>
            <a:r>
              <a:rPr lang="fr-FR" sz="1200" dirty="0"/>
              <a:t>Nommer les différents éléments de l’espace d’évolution à partir de photos ,d’imagiers</a:t>
            </a:r>
          </a:p>
          <a:p>
            <a:pPr>
              <a:spcBef>
                <a:spcPct val="20000"/>
              </a:spcBef>
            </a:pPr>
            <a:r>
              <a:rPr lang="fr-FR" sz="1200" b="1" i="0" dirty="0"/>
              <a:t>GS</a:t>
            </a:r>
            <a:r>
              <a:rPr lang="fr-FR" sz="1200" i="0" dirty="0"/>
              <a:t> : imagier + mot écrit</a:t>
            </a:r>
            <a:endParaRPr lang="fr-FR" sz="1000" i="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427538" y="3974306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apprend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 dirty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 dirty="0">
              <a:solidFill>
                <a:schemeClr val="folHlink"/>
              </a:solidFill>
              <a:latin typeface="Jokerman" pitchFamily="82" charset="0"/>
            </a:endParaRPr>
          </a:p>
        </p:txBody>
      </p:sp>
      <p:grpSp>
        <p:nvGrpSpPr>
          <p:cNvPr id="37" name="Zone de dessin 1">
            <a:extLst>
              <a:ext uri="{FF2B5EF4-FFF2-40B4-BE49-F238E27FC236}">
                <a16:creationId xmlns:a16="http://schemas.microsoft.com/office/drawing/2014/main" id="{DBEB19CA-DDF4-4601-838A-12A58F31348C}"/>
              </a:ext>
            </a:extLst>
          </p:cNvPr>
          <p:cNvGrpSpPr/>
          <p:nvPr/>
        </p:nvGrpSpPr>
        <p:grpSpPr>
          <a:xfrm>
            <a:off x="4331838" y="1147842"/>
            <a:ext cx="4265194" cy="1797031"/>
            <a:chOff x="180000" y="180000"/>
            <a:chExt cx="4087051" cy="1797031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517A901F-1279-4078-9376-535C6629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000" y="180000"/>
              <a:ext cx="4087051" cy="1797031"/>
            </a:xfrm>
            <a:prstGeom prst="rect">
              <a:avLst/>
            </a:prstGeom>
          </p:spPr>
        </p:pic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F48D1D27-CA22-4E76-A957-7C2BCCFE5690}"/>
                </a:ext>
              </a:extLst>
            </p:cNvPr>
            <p:cNvSpPr/>
            <p:nvPr/>
          </p:nvSpPr>
          <p:spPr>
            <a:xfrm>
              <a:off x="475275" y="83722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F48D1D27-CA22-4E76-A957-7C2BCCFE5690}"/>
                </a:ext>
              </a:extLst>
            </p:cNvPr>
            <p:cNvSpPr/>
            <p:nvPr/>
          </p:nvSpPr>
          <p:spPr>
            <a:xfrm>
              <a:off x="2408850" y="90922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F48D1D27-CA22-4E76-A957-7C2BCCFE5690}"/>
                </a:ext>
              </a:extLst>
            </p:cNvPr>
            <p:cNvSpPr/>
            <p:nvPr/>
          </p:nvSpPr>
          <p:spPr>
            <a:xfrm>
              <a:off x="2580300" y="162780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F48D1D27-CA22-4E76-A957-7C2BCCFE5690}"/>
                </a:ext>
              </a:extLst>
            </p:cNvPr>
            <p:cNvSpPr/>
            <p:nvPr/>
          </p:nvSpPr>
          <p:spPr>
            <a:xfrm>
              <a:off x="1465875" y="169955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F48D1D27-CA22-4E76-A957-7C2BCCFE5690}"/>
                </a:ext>
              </a:extLst>
            </p:cNvPr>
            <p:cNvSpPr/>
            <p:nvPr/>
          </p:nvSpPr>
          <p:spPr>
            <a:xfrm>
              <a:off x="489150" y="162780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Bulle narrative : rectangle à coins arrondis 53">
              <a:extLst>
                <a:ext uri="{FF2B5EF4-FFF2-40B4-BE49-F238E27FC236}">
                  <a16:creationId xmlns:a16="http://schemas.microsoft.com/office/drawing/2014/main" id="{915C158F-4373-4A41-BF50-C1A61578CD61}"/>
                </a:ext>
              </a:extLst>
            </p:cNvPr>
            <p:cNvSpPr/>
            <p:nvPr/>
          </p:nvSpPr>
          <p:spPr>
            <a:xfrm>
              <a:off x="2075475" y="1065825"/>
              <a:ext cx="232304" cy="160477"/>
            </a:xfrm>
            <a:prstGeom prst="wedgeRoundRectCallout">
              <a:avLst>
                <a:gd name="adj1" fmla="val -43763"/>
                <a:gd name="adj2" fmla="val 15986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Bulle narrative : rectangle à coins arrondis 55">
              <a:extLst>
                <a:ext uri="{FF2B5EF4-FFF2-40B4-BE49-F238E27FC236}">
                  <a16:creationId xmlns:a16="http://schemas.microsoft.com/office/drawing/2014/main" id="{E7E55073-B944-47D8-8A74-735F62876566}"/>
                </a:ext>
              </a:extLst>
            </p:cNvPr>
            <p:cNvSpPr/>
            <p:nvPr/>
          </p:nvSpPr>
          <p:spPr>
            <a:xfrm>
              <a:off x="1465875" y="1019080"/>
              <a:ext cx="232304" cy="144016"/>
            </a:xfrm>
            <a:prstGeom prst="wedgeRoundRectCallout">
              <a:avLst>
                <a:gd name="adj1" fmla="val 89992"/>
                <a:gd name="adj2" fmla="val 14880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Émoticône 57">
              <a:extLst>
                <a:ext uri="{FF2B5EF4-FFF2-40B4-BE49-F238E27FC236}">
                  <a16:creationId xmlns:a16="http://schemas.microsoft.com/office/drawing/2014/main" id="{B1936483-1FAF-4DD4-B465-E42F3A315901}"/>
                </a:ext>
              </a:extLst>
            </p:cNvPr>
            <p:cNvSpPr/>
            <p:nvPr/>
          </p:nvSpPr>
          <p:spPr>
            <a:xfrm>
              <a:off x="1770675" y="1351575"/>
              <a:ext cx="108000" cy="108000"/>
            </a:xfrm>
            <a:prstGeom prst="smileyFac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Émoticône 59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2003475" y="1387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Émoticône 61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2142150" y="1387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Émoticône 63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1997175" y="1531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Émoticône 65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2194125" y="1531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Émoticône 67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2260950" y="1387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Émoticône 69">
              <a:extLst>
                <a:ext uri="{FF2B5EF4-FFF2-40B4-BE49-F238E27FC236}">
                  <a16:creationId xmlns:a16="http://schemas.microsoft.com/office/drawing/2014/main" id="{1EE59837-7362-4BED-A0E5-B27D27916615}"/>
                </a:ext>
              </a:extLst>
            </p:cNvPr>
            <p:cNvSpPr/>
            <p:nvPr/>
          </p:nvSpPr>
          <p:spPr>
            <a:xfrm>
              <a:off x="2084025" y="1603575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2FE638A7-9C5A-4512-B168-EA0931DC1E2E}"/>
                </a:ext>
              </a:extLst>
            </p:cNvPr>
            <p:cNvSpPr/>
            <p:nvPr/>
          </p:nvSpPr>
          <p:spPr>
            <a:xfrm>
              <a:off x="1985700" y="76547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solidFill>
                  <a:srgbClr val="FFFFFF"/>
                </a:solidFill>
                <a:latin typeface="Comic Sans MS" pitchFamily="66" charset="0"/>
              </a:rPr>
              <a:t>Situation d’entrée</a:t>
            </a:r>
            <a:endParaRPr lang="fr-FR" sz="1400" b="0" i="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0" dirty="0">
                <a:solidFill>
                  <a:srgbClr val="FFFFFF"/>
                </a:solidFill>
                <a:latin typeface="Times New Roman" pitchFamily="18" charset="0"/>
              </a:rPr>
              <a:t>« investir l’espace, connaître les limites</a:t>
            </a:r>
            <a:r>
              <a:rPr lang="fr-FR" sz="1200" dirty="0">
                <a:solidFill>
                  <a:srgbClr val="FFFFFF"/>
                </a:solidFill>
              </a:rPr>
              <a:t> »</a:t>
            </a:r>
            <a:r>
              <a:rPr lang="fr-FR" sz="1800" b="0" dirty="0">
                <a:solidFill>
                  <a:srgbClr val="FFFFFF"/>
                </a:solidFill>
              </a:rPr>
              <a:t>  </a:t>
            </a:r>
            <a:endParaRPr lang="fr-FR" sz="1800" b="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326208" y="2944873"/>
            <a:ext cx="4357688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200" b="1" i="0" dirty="0"/>
              <a:t>Intérêt de la situation: </a:t>
            </a:r>
          </a:p>
          <a:p>
            <a:r>
              <a:rPr lang="fr-FR" sz="1200" b="0" i="0" dirty="0"/>
              <a:t>permet de définir précisément le lieu dans lequel vont se dérouler les activités, d’en montrer les limites, de fixer les règles (lieux interdits)</a:t>
            </a:r>
          </a:p>
          <a:p>
            <a:pPr marL="342900" indent="-342900"/>
            <a:endParaRPr lang="fr-FR" sz="1200" b="0" i="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13536"/>
              </p:ext>
            </p:extLst>
          </p:nvPr>
        </p:nvGraphicFramePr>
        <p:xfrm>
          <a:off x="4302126" y="4292876"/>
          <a:ext cx="4572000" cy="208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02">
                  <a:extLst>
                    <a:ext uri="{9D8B030D-6E8A-4147-A177-3AD203B41FA5}">
                      <a16:colId xmlns:a16="http://schemas.microsoft.com/office/drawing/2014/main" val="2472216306"/>
                    </a:ext>
                  </a:extLst>
                </a:gridCol>
                <a:gridCol w="2360098">
                  <a:extLst>
                    <a:ext uri="{9D8B030D-6E8A-4147-A177-3AD203B41FA5}">
                      <a16:colId xmlns:a16="http://schemas.microsoft.com/office/drawing/2014/main" val="3880279242"/>
                    </a:ext>
                  </a:extLst>
                </a:gridCol>
              </a:tblGrid>
              <a:tr h="43661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fr-FR" sz="11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lien avec le champ d’apprentissage</a:t>
                      </a:r>
                      <a:endParaRPr lang="fr-FR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Dans le domaine langagier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09477"/>
                  </a:ext>
                </a:extLst>
              </a:tr>
              <a:tr h="1644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Suivre un itinéraire balisé aux limites de l’espace de jeu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Se déplacer en groupe classe.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Se déplacer à deux.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Nommer les lieux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Raconter ou décrire (activité décrochée)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703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67544" y="260649"/>
            <a:ext cx="2809056" cy="43204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Le petit Poucet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107504" y="800687"/>
            <a:ext cx="4250184" cy="58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100" b="1" i="0" u="sng" dirty="0"/>
              <a:t>BUT : </a:t>
            </a:r>
            <a:r>
              <a:rPr lang="fr-FR" sz="1100" dirty="0"/>
              <a:t>Repérer des points caractéristiques où déposer des objets. Aller chercher les objets déposés et les ramener au point de départ.</a:t>
            </a:r>
          </a:p>
          <a:p>
            <a:pPr>
              <a:spcBef>
                <a:spcPct val="20000"/>
              </a:spcBef>
            </a:pPr>
            <a:endParaRPr lang="fr-FR" sz="800" dirty="0"/>
          </a:p>
          <a:p>
            <a:pPr>
              <a:spcBef>
                <a:spcPct val="20000"/>
              </a:spcBef>
            </a:pPr>
            <a:r>
              <a:rPr lang="fr-FR" sz="1100" b="1" i="0" u="sng" dirty="0"/>
              <a:t>DISPOSITIF </a:t>
            </a:r>
            <a:r>
              <a:rPr lang="fr-FR" sz="1100" b="0" i="0" dirty="0"/>
              <a:t>: </a:t>
            </a:r>
            <a:r>
              <a:rPr lang="fr-FR" sz="11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100" b="1" dirty="0"/>
              <a:t>PS</a:t>
            </a:r>
            <a:r>
              <a:rPr lang="fr-FR" sz="1100" dirty="0"/>
              <a:t> : Cour de récréation habituelle, </a:t>
            </a:r>
          </a:p>
          <a:p>
            <a:pPr>
              <a:spcBef>
                <a:spcPct val="20000"/>
              </a:spcBef>
            </a:pPr>
            <a:r>
              <a:rPr lang="fr-FR" sz="1100" b="1" dirty="0"/>
              <a:t>MS/GS </a:t>
            </a:r>
            <a:r>
              <a:rPr lang="fr-FR" sz="1100" dirty="0"/>
              <a:t>: espace de l’école, cour et espace voisin.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100" b="0" i="0" dirty="0"/>
              <a:t>Toute la classe à la fois , puis par deux.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100" dirty="0"/>
              <a:t>-plots pour baliser les endroits caractéristiques.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100" i="0" dirty="0"/>
              <a:t>-autant </a:t>
            </a:r>
            <a:r>
              <a:rPr lang="fr-FR" sz="1100" dirty="0"/>
              <a:t>d’objets divers (ou portraits) </a:t>
            </a:r>
            <a:r>
              <a:rPr lang="fr-FR" sz="1100" i="0" dirty="0"/>
              <a:t>que d’élèves</a:t>
            </a:r>
          </a:p>
          <a:p>
            <a:pPr>
              <a:spcBef>
                <a:spcPct val="20000"/>
              </a:spcBef>
            </a:pPr>
            <a:endParaRPr lang="fr-FR" sz="800" b="1" u="sng" dirty="0"/>
          </a:p>
          <a:p>
            <a:pPr>
              <a:spcBef>
                <a:spcPct val="20000"/>
              </a:spcBef>
            </a:pPr>
            <a:r>
              <a:rPr lang="fr-FR" sz="1100" b="1" u="sng" dirty="0"/>
              <a:t>DEROULEMENT : </a:t>
            </a:r>
          </a:p>
          <a:p>
            <a:pPr>
              <a:spcBef>
                <a:spcPct val="20000"/>
              </a:spcBef>
            </a:pPr>
            <a:r>
              <a:rPr lang="fr-FR" sz="1100" b="0" i="0" dirty="0"/>
              <a:t>1/ Toute la classe se promène dans les limites de l’espace de jeu et dépose des plots à des points caractéristiques que l’on nomme.</a:t>
            </a:r>
          </a:p>
          <a:p>
            <a:pPr>
              <a:spcBef>
                <a:spcPct val="20000"/>
              </a:spcBef>
            </a:pPr>
            <a:r>
              <a:rPr lang="fr-FR" sz="1100" dirty="0"/>
              <a:t>2/ Chaque élève choisit un objet  qu’il va déposer près d’un plot de son choix. Il devra se souvenir de cet emplacement et revenir.</a:t>
            </a:r>
          </a:p>
          <a:p>
            <a:pPr>
              <a:spcBef>
                <a:spcPct val="20000"/>
              </a:spcBef>
            </a:pPr>
            <a:r>
              <a:rPr lang="fr-FR" sz="1100" dirty="0"/>
              <a:t>3/Au signal,  les élèves retournent  récupérer leur objet.</a:t>
            </a:r>
          </a:p>
          <a:p>
            <a:pPr>
              <a:spcBef>
                <a:spcPct val="20000"/>
              </a:spcBef>
            </a:pPr>
            <a:endParaRPr lang="fr-FR" sz="800" b="0" i="0" dirty="0"/>
          </a:p>
          <a:p>
            <a:pPr>
              <a:spcBef>
                <a:spcPct val="20000"/>
              </a:spcBef>
            </a:pPr>
            <a:r>
              <a:rPr lang="fr-FR" sz="1100" b="1" i="0" u="sng" dirty="0"/>
              <a:t>CRITERE DE REUSSITE : </a:t>
            </a:r>
            <a:r>
              <a:rPr lang="fr-FR" sz="1100" b="0" i="0" dirty="0"/>
              <a:t>Rapporter l’objet choisi (ou sa photo)  au point de départ.</a:t>
            </a:r>
          </a:p>
          <a:p>
            <a:pPr>
              <a:spcBef>
                <a:spcPct val="20000"/>
              </a:spcBef>
            </a:pPr>
            <a:r>
              <a:rPr lang="fr-FR" sz="1100" b="1" u="sng" dirty="0"/>
              <a:t>VARIABLES :</a:t>
            </a:r>
            <a:r>
              <a:rPr lang="fr-FR" sz="1100" dirty="0"/>
              <a:t> Le remettre au même endroit</a:t>
            </a:r>
          </a:p>
          <a:p>
            <a:pPr>
              <a:spcBef>
                <a:spcPct val="20000"/>
              </a:spcBef>
            </a:pPr>
            <a:r>
              <a:rPr lang="fr-FR" sz="1100" b="1" i="0" dirty="0"/>
              <a:t>Variables +4/-4 ans: </a:t>
            </a:r>
          </a:p>
          <a:p>
            <a:pPr>
              <a:spcBef>
                <a:spcPct val="20000"/>
              </a:spcBef>
            </a:pPr>
            <a:r>
              <a:rPr lang="fr-FR" sz="1100" i="0" dirty="0"/>
              <a:t>Pour les moins de 4 ans , l’utilisation d’une photo portrait ou étiquette . Présence à privilégier  pour permettre une validation immédiate.</a:t>
            </a:r>
          </a:p>
          <a:p>
            <a:pPr>
              <a:spcBef>
                <a:spcPct val="20000"/>
              </a:spcBef>
            </a:pPr>
            <a:endParaRPr lang="fr-FR" sz="800" b="1" i="0" u="sng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EN CLASSE: </a:t>
            </a:r>
            <a:r>
              <a:rPr lang="fr-FR" sz="1200" dirty="0"/>
              <a:t>Nommer les différents éléments de l’espace d’évolution à partir de photos: imagier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GS</a:t>
            </a:r>
            <a:r>
              <a:rPr lang="fr-FR" sz="1200" dirty="0"/>
              <a:t> : imagier + mot écrit.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PS/MS </a:t>
            </a:r>
            <a:r>
              <a:rPr lang="fr-FR" sz="1200" dirty="0"/>
              <a:t> Verbaliser le vécu : raconter à partir de photos pour garder trace de la séance (-4ans) ou expliquer les manières de faire efficaces (+4ans)</a:t>
            </a:r>
          </a:p>
          <a:p>
            <a:pPr>
              <a:spcBef>
                <a:spcPct val="20000"/>
              </a:spcBef>
            </a:pPr>
            <a:endParaRPr lang="fr-FR" sz="1200" b="0" i="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335230" y="4245060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357688" y="169334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solidFill>
                  <a:srgbClr val="FFFFFF"/>
                </a:solidFill>
                <a:latin typeface="Comic Sans MS" pitchFamily="66" charset="0"/>
              </a:rPr>
              <a:t>Situation d’entrée</a:t>
            </a:r>
            <a:endParaRPr lang="fr-FR" sz="1400" b="0" i="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0" dirty="0">
                <a:solidFill>
                  <a:srgbClr val="FFFFFF"/>
                </a:solidFill>
                <a:latin typeface="Times New Roman" pitchFamily="18" charset="0"/>
              </a:rPr>
              <a:t>« S’engager dans l’espace en petits groupes</a:t>
            </a:r>
            <a:r>
              <a:rPr lang="fr-FR" sz="1400" dirty="0">
                <a:solidFill>
                  <a:srgbClr val="FFFFFF"/>
                </a:solidFill>
                <a:latin typeface="Times New Roman" pitchFamily="18" charset="0"/>
              </a:rPr>
              <a:t>, placer et chercher un objet dans un lieu repéré</a:t>
            </a:r>
            <a:r>
              <a:rPr lang="fr-FR" sz="1200" dirty="0">
                <a:solidFill>
                  <a:srgbClr val="FFFFFF"/>
                </a:solidFill>
              </a:rPr>
              <a:t> »</a:t>
            </a:r>
            <a:endParaRPr lang="fr-FR" sz="1800" b="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436371" y="1268760"/>
            <a:ext cx="4357688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0" dirty="0"/>
              <a:t>Intérêt de la situation</a:t>
            </a:r>
            <a:r>
              <a:rPr lang="fr-FR" sz="1200" b="0" i="0" dirty="0"/>
              <a:t>:</a:t>
            </a:r>
          </a:p>
          <a:p>
            <a:r>
              <a:rPr lang="fr-FR" sz="1200" b="0" i="0" dirty="0"/>
              <a:t>Permet d’installer  un des fondements de l’activité: aller chercher un  objet (preuve) dans </a:t>
            </a:r>
            <a:r>
              <a:rPr lang="fr-FR" sz="1200" b="0" i="0" u="sng" dirty="0"/>
              <a:t>un lieu repéré</a:t>
            </a:r>
            <a:r>
              <a:rPr lang="fr-FR" sz="1200" dirty="0"/>
              <a:t> (point caractéristique ).</a:t>
            </a:r>
            <a:endParaRPr lang="fr-FR" sz="1200" b="0" i="0" dirty="0"/>
          </a:p>
          <a:p>
            <a:pPr marL="342900" indent="-342900"/>
            <a:endParaRPr lang="fr-FR" sz="1200" b="0" i="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61889"/>
              </p:ext>
            </p:extLst>
          </p:nvPr>
        </p:nvGraphicFramePr>
        <p:xfrm>
          <a:off x="4444323" y="4561975"/>
          <a:ext cx="4561665" cy="19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02">
                  <a:extLst>
                    <a:ext uri="{9D8B030D-6E8A-4147-A177-3AD203B41FA5}">
                      <a16:colId xmlns:a16="http://schemas.microsoft.com/office/drawing/2014/main" val="2472216306"/>
                    </a:ext>
                  </a:extLst>
                </a:gridCol>
                <a:gridCol w="2354763">
                  <a:extLst>
                    <a:ext uri="{9D8B030D-6E8A-4147-A177-3AD203B41FA5}">
                      <a16:colId xmlns:a16="http://schemas.microsoft.com/office/drawing/2014/main" val="3880279242"/>
                    </a:ext>
                  </a:extLst>
                </a:gridCol>
              </a:tblGrid>
              <a:tr h="38955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fr-FR" sz="11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lien avec le champ d’apprentissage</a:t>
                      </a:r>
                      <a:endParaRPr lang="fr-FR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Dans le domaine langagier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09477"/>
                  </a:ext>
                </a:extLst>
              </a:tr>
              <a:tr h="150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Respecter la règle : on ne rapporte qu’un objet à la fois.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Identifier le point de départ et de retour.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Identifier les plots comme des lieux de recherche et de dépose d’objet.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Nommer les lieux et objets situés dans l’espace de jeu.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Nommer les actions réalisées : se déplacer, déposer, chercher, rapporter… (en situation et en classe)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Raconter ou décrire (activité décrochée)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70378"/>
                  </a:ext>
                </a:extLst>
              </a:tr>
            </a:tbl>
          </a:graphicData>
        </a:graphic>
      </p:graphicFrame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08FD2C68-6673-471E-B07D-16C1D7DB078E}"/>
              </a:ext>
            </a:extLst>
          </p:cNvPr>
          <p:cNvSpPr/>
          <p:nvPr/>
        </p:nvSpPr>
        <p:spPr>
          <a:xfrm>
            <a:off x="4678318" y="3869882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80D0ED2F-B380-42E7-A4CC-F778F7E2CF7D}"/>
              </a:ext>
            </a:extLst>
          </p:cNvPr>
          <p:cNvSpPr/>
          <p:nvPr/>
        </p:nvSpPr>
        <p:spPr>
          <a:xfrm>
            <a:off x="4697035" y="4112285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DBB677BD-24EB-4E14-9E10-B15903CD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1191" y="3913155"/>
            <a:ext cx="72000" cy="77714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CBFF6B88-FF89-4FD3-9B8E-263E4B914015}"/>
              </a:ext>
            </a:extLst>
          </p:cNvPr>
          <p:cNvSpPr txBox="1"/>
          <p:nvPr/>
        </p:nvSpPr>
        <p:spPr>
          <a:xfrm>
            <a:off x="4769035" y="3815101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800977D-89CA-4333-80F3-2C34F6C37D37}"/>
              </a:ext>
            </a:extLst>
          </p:cNvPr>
          <p:cNvSpPr txBox="1"/>
          <p:nvPr/>
        </p:nvSpPr>
        <p:spPr>
          <a:xfrm>
            <a:off x="4769035" y="4034541"/>
            <a:ext cx="124312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Points caractéristiques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1E1681A-9068-45ED-88E8-FEA0236D9495}"/>
              </a:ext>
            </a:extLst>
          </p:cNvPr>
          <p:cNvSpPr txBox="1"/>
          <p:nvPr/>
        </p:nvSpPr>
        <p:spPr>
          <a:xfrm>
            <a:off x="6305806" y="3836596"/>
            <a:ext cx="24168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Objets/photos déposé(e)s par les élèves</a:t>
            </a:r>
          </a:p>
        </p:txBody>
      </p:sp>
      <p:grpSp>
        <p:nvGrpSpPr>
          <p:cNvPr id="44" name="Zone de dessin 74">
            <a:extLst>
              <a:ext uri="{FF2B5EF4-FFF2-40B4-BE49-F238E27FC236}">
                <a16:creationId xmlns:a16="http://schemas.microsoft.com/office/drawing/2014/main" id="{BE97B9B3-E75F-4831-8139-B237073315B1}"/>
              </a:ext>
            </a:extLst>
          </p:cNvPr>
          <p:cNvGrpSpPr/>
          <p:nvPr/>
        </p:nvGrpSpPr>
        <p:grpSpPr>
          <a:xfrm>
            <a:off x="4444323" y="2099757"/>
            <a:ext cx="4087051" cy="1645912"/>
            <a:chOff x="36485" y="95250"/>
            <a:chExt cx="4087051" cy="1797031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E3DD4331-30A9-4D9F-8475-655D87F26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5" y="95250"/>
              <a:ext cx="4087051" cy="1797031"/>
            </a:xfrm>
            <a:prstGeom prst="rect">
              <a:avLst/>
            </a:prstGeom>
          </p:spPr>
        </p:pic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410F4127-E293-4E31-B286-1CF951669127}"/>
                </a:ext>
              </a:extLst>
            </p:cNvPr>
            <p:cNvSpPr/>
            <p:nvPr/>
          </p:nvSpPr>
          <p:spPr>
            <a:xfrm>
              <a:off x="331760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A228D649-4D63-40CE-98E7-D594CF927A87}"/>
                </a:ext>
              </a:extLst>
            </p:cNvPr>
            <p:cNvSpPr/>
            <p:nvPr/>
          </p:nvSpPr>
          <p:spPr>
            <a:xfrm>
              <a:off x="2265335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58017C77-090E-4C87-986E-526ED914E12B}"/>
                </a:ext>
              </a:extLst>
            </p:cNvPr>
            <p:cNvSpPr/>
            <p:nvPr/>
          </p:nvSpPr>
          <p:spPr>
            <a:xfrm>
              <a:off x="2436785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F09AC6BC-97FC-4A2F-9FCF-FB0EBBFEAAFC}"/>
                </a:ext>
              </a:extLst>
            </p:cNvPr>
            <p:cNvSpPr/>
            <p:nvPr/>
          </p:nvSpPr>
          <p:spPr>
            <a:xfrm>
              <a:off x="1322360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FB582F20-D719-499E-B495-09167846C463}"/>
                </a:ext>
              </a:extLst>
            </p:cNvPr>
            <p:cNvSpPr/>
            <p:nvPr/>
          </p:nvSpPr>
          <p:spPr>
            <a:xfrm>
              <a:off x="345635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744C14DB-FFF0-4FB8-8AEA-A7BDA4E7CC15}"/>
                </a:ext>
              </a:extLst>
            </p:cNvPr>
            <p:cNvSpPr/>
            <p:nvPr/>
          </p:nvSpPr>
          <p:spPr>
            <a:xfrm>
              <a:off x="1842185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0EC16B83-5508-4516-8F7D-EF914C9663E2}"/>
                </a:ext>
              </a:extLst>
            </p:cNvPr>
            <p:cNvSpPr/>
            <p:nvPr/>
          </p:nvSpPr>
          <p:spPr>
            <a:xfrm>
              <a:off x="780075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B52277F-8F55-4CC4-AA40-0A57DAC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1989" y="1543050"/>
              <a:ext cx="72000" cy="77714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D68E1B4-032B-4854-A5DE-DD88FEB5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978" y="752475"/>
              <a:ext cx="72000" cy="77714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AB52277F-8F55-4CC4-AA40-0A57DAC5B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6580" y="703336"/>
              <a:ext cx="72000" cy="77714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B39201A4-8C84-4FA0-B74D-638EB7651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6543" y="818516"/>
              <a:ext cx="72000" cy="77714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448D77EF-646E-434F-931D-5E832D0B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35828" y="635147"/>
              <a:ext cx="72000" cy="77714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516304CA-B0DF-4ABF-B4D5-551F25884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70864" y="781050"/>
              <a:ext cx="72000" cy="77714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4D071652-5648-40CB-81F2-F7BFB5D3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2346280" y="1552575"/>
              <a:ext cx="72000" cy="77714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5A719C92-6B48-49AC-8FBB-F2F13211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39669" y="1630289"/>
              <a:ext cx="72000" cy="77714"/>
            </a:xfrm>
            <a:prstGeom prst="rect">
              <a:avLst/>
            </a:prstGeom>
          </p:spPr>
        </p:pic>
        <p:sp>
          <p:nvSpPr>
            <p:cNvPr id="72" name="Émoticône 71">
              <a:extLst>
                <a:ext uri="{FF2B5EF4-FFF2-40B4-BE49-F238E27FC236}">
                  <a16:creationId xmlns:a16="http://schemas.microsoft.com/office/drawing/2014/main" id="{26FBB1E0-B472-43D5-B012-3A50DB84F494}"/>
                </a:ext>
              </a:extLst>
            </p:cNvPr>
            <p:cNvSpPr/>
            <p:nvPr/>
          </p:nvSpPr>
          <p:spPr>
            <a:xfrm>
              <a:off x="707995" y="984300"/>
              <a:ext cx="72000" cy="72000"/>
            </a:xfrm>
            <a:prstGeom prst="smileyFac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Émoticône 72">
              <a:extLst>
                <a:ext uri="{FF2B5EF4-FFF2-40B4-BE49-F238E27FC236}">
                  <a16:creationId xmlns:a16="http://schemas.microsoft.com/office/drawing/2014/main" id="{6073CE82-27D6-43DD-98A9-A0F08CD39FDC}"/>
                </a:ext>
              </a:extLst>
            </p:cNvPr>
            <p:cNvSpPr/>
            <p:nvPr/>
          </p:nvSpPr>
          <p:spPr>
            <a:xfrm>
              <a:off x="889402" y="1056300"/>
              <a:ext cx="72000" cy="72000"/>
            </a:xfrm>
            <a:prstGeom prst="smileyFac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Émoticône 73">
              <a:extLst>
                <a:ext uri="{FF2B5EF4-FFF2-40B4-BE49-F238E27FC236}">
                  <a16:creationId xmlns:a16="http://schemas.microsoft.com/office/drawing/2014/main" id="{0C68C32B-74CE-4130-A53C-D7738519B52A}"/>
                </a:ext>
              </a:extLst>
            </p:cNvPr>
            <p:cNvSpPr/>
            <p:nvPr/>
          </p:nvSpPr>
          <p:spPr>
            <a:xfrm>
              <a:off x="869241" y="1183350"/>
              <a:ext cx="72000" cy="72000"/>
            </a:xfrm>
            <a:prstGeom prst="smileyFac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Émoticône 74">
              <a:extLst>
                <a:ext uri="{FF2B5EF4-FFF2-40B4-BE49-F238E27FC236}">
                  <a16:creationId xmlns:a16="http://schemas.microsoft.com/office/drawing/2014/main" id="{7F123E4C-B1AB-4E3C-99E1-BB3A9D735FC3}"/>
                </a:ext>
              </a:extLst>
            </p:cNvPr>
            <p:cNvSpPr/>
            <p:nvPr/>
          </p:nvSpPr>
          <p:spPr>
            <a:xfrm>
              <a:off x="635926" y="1183350"/>
              <a:ext cx="72000" cy="72000"/>
            </a:xfrm>
            <a:prstGeom prst="smileyFace">
              <a:avLst/>
            </a:prstGeom>
            <a:solidFill>
              <a:srgbClr val="FFC000"/>
            </a:solidFill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6D73DF78-7D4B-498F-85D9-32622F877FE2}"/>
                </a:ext>
              </a:extLst>
            </p:cNvPr>
            <p:cNvCxnSpPr>
              <a:cxnSpLocks/>
            </p:cNvCxnSpPr>
            <p:nvPr/>
          </p:nvCxnSpPr>
          <p:spPr>
            <a:xfrm>
              <a:off x="493146" y="769916"/>
              <a:ext cx="214672" cy="214384"/>
            </a:xfrm>
            <a:prstGeom prst="straightConnector1">
              <a:avLst/>
            </a:prstGeom>
            <a:ln w="3175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>
              <a:extLst>
                <a:ext uri="{FF2B5EF4-FFF2-40B4-BE49-F238E27FC236}">
                  <a16:creationId xmlns:a16="http://schemas.microsoft.com/office/drawing/2014/main" id="{D6E0BAFD-16A5-4714-908C-CBA8CF9D1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871" y="858764"/>
              <a:ext cx="719692" cy="197537"/>
            </a:xfrm>
            <a:prstGeom prst="straightConnector1">
              <a:avLst/>
            </a:prstGeom>
            <a:ln w="3175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1B426ECF-7FF8-4347-A47F-486AB7416103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44" y="1217858"/>
              <a:ext cx="1269978" cy="334717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>
              <a:extLst>
                <a:ext uri="{FF2B5EF4-FFF2-40B4-BE49-F238E27FC236}">
                  <a16:creationId xmlns:a16="http://schemas.microsoft.com/office/drawing/2014/main" id="{D4299165-B841-4ADA-8C69-15F4D08C44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520" y="1283290"/>
              <a:ext cx="485105" cy="337474"/>
            </a:xfrm>
            <a:prstGeom prst="straightConnector1">
              <a:avLst/>
            </a:prstGeom>
            <a:ln w="3175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5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Chasse aux objets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128261" y="1149367"/>
            <a:ext cx="4038600" cy="55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fr-FR" sz="1200" b="1" i="0" u="sng" dirty="0"/>
              <a:t>BUT:</a:t>
            </a:r>
            <a:r>
              <a:rPr lang="fr-FR" sz="1200" b="1" i="0" dirty="0">
                <a:solidFill>
                  <a:srgbClr val="FFC000"/>
                </a:solidFill>
              </a:rPr>
              <a:t> </a:t>
            </a:r>
            <a:r>
              <a:rPr lang="fr-FR" sz="1200" b="0" i="0" dirty="0"/>
              <a:t>Ramener au point de départ des objets placés dans l’espace de jeu.</a:t>
            </a:r>
          </a:p>
          <a:p>
            <a:pPr algn="just">
              <a:spcBef>
                <a:spcPct val="20000"/>
              </a:spcBef>
            </a:pPr>
            <a:endParaRPr lang="fr-FR" sz="800" b="0" i="0" dirty="0"/>
          </a:p>
          <a:p>
            <a:pPr algn="just"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b="1" i="0" u="sng" dirty="0">
                <a:solidFill>
                  <a:srgbClr val="FFC000"/>
                </a:solidFill>
              </a:rPr>
              <a:t> </a:t>
            </a:r>
            <a:r>
              <a:rPr lang="fr-FR" sz="1200" b="0" i="0" dirty="0"/>
              <a:t>:</a:t>
            </a:r>
            <a:r>
              <a:rPr lang="fr-FR" sz="1200" dirty="0"/>
              <a:t> Balisage aux limites de l’espace de jeu. 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PS : </a:t>
            </a:r>
            <a:r>
              <a:rPr lang="fr-FR" sz="1200" dirty="0"/>
              <a:t>Cour de récréation habituelle,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MS/GS</a:t>
            </a:r>
            <a:r>
              <a:rPr lang="fr-FR" sz="1200" dirty="0"/>
              <a:t> : espace de l’école, cour et espace voisin.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fr-FR" sz="1200" dirty="0"/>
              <a:t>Chaque élève agit seul</a:t>
            </a:r>
          </a:p>
          <a:p>
            <a:pPr marL="342900" indent="-342900" algn="just">
              <a:spcBef>
                <a:spcPct val="20000"/>
              </a:spcBef>
            </a:pP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Plots pour baliser les endroits caractéristiques.</a:t>
            </a:r>
          </a:p>
          <a:p>
            <a:pPr algn="just">
              <a:spcBef>
                <a:spcPct val="20000"/>
              </a:spcBef>
            </a:pPr>
            <a:r>
              <a:rPr lang="fr-FR" sz="1200" b="0" i="0" dirty="0">
                <a:sym typeface="Wingdings" panose="05000000000000000000" pitchFamily="2" charset="2"/>
              </a:rPr>
              <a:t> </a:t>
            </a:r>
            <a:r>
              <a:rPr lang="fr-FR" sz="1200" b="0" i="0" dirty="0"/>
              <a:t>Objets de couleurs déposés par le maître aux endroits caractéristiques (plots).</a:t>
            </a:r>
          </a:p>
          <a:p>
            <a:pPr algn="just">
              <a:spcBef>
                <a:spcPct val="20000"/>
              </a:spcBef>
            </a:pPr>
            <a:endParaRPr lang="fr-FR" sz="800" b="0" i="0" dirty="0"/>
          </a:p>
          <a:p>
            <a:pPr algn="just">
              <a:spcBef>
                <a:spcPct val="20000"/>
              </a:spcBef>
            </a:pPr>
            <a:r>
              <a:rPr lang="fr-FR" sz="1200" b="1" u="sng" dirty="0"/>
              <a:t>DEROULEMENT : </a:t>
            </a:r>
            <a:r>
              <a:rPr lang="fr-FR" sz="1200" dirty="0"/>
              <a:t>Chaque élève rapporte au point de départ le maximum d’objets, en en prenant un seul à la fois (déplacements en étoile)</a:t>
            </a:r>
            <a:endParaRPr lang="fr-FR" sz="1200" b="0" i="0" dirty="0"/>
          </a:p>
          <a:p>
            <a:pPr algn="just">
              <a:spcBef>
                <a:spcPct val="20000"/>
              </a:spcBef>
            </a:pPr>
            <a:endParaRPr lang="fr-FR" sz="1200" i="0" dirty="0"/>
          </a:p>
          <a:p>
            <a:pPr algn="just">
              <a:spcBef>
                <a:spcPct val="20000"/>
              </a:spcBef>
            </a:pPr>
            <a:r>
              <a:rPr lang="fr-FR" sz="1200" b="1" i="0" u="sng" dirty="0"/>
              <a:t>CRITERE DE REUSSITE </a:t>
            </a:r>
            <a:r>
              <a:rPr lang="fr-FR" sz="1200" b="0" i="0" dirty="0"/>
              <a:t>: Revenir au point de départ avec les objets à rechercher en respectant la règle de « un seul à la fois ».</a:t>
            </a:r>
          </a:p>
          <a:p>
            <a:pPr algn="just">
              <a:spcBef>
                <a:spcPct val="20000"/>
              </a:spcBef>
            </a:pPr>
            <a:endParaRPr lang="fr-FR" sz="1200" b="0" i="0" dirty="0"/>
          </a:p>
          <a:p>
            <a:pPr algn="just">
              <a:spcBef>
                <a:spcPct val="20000"/>
              </a:spcBef>
            </a:pPr>
            <a:r>
              <a:rPr lang="fr-FR" sz="1200" b="1" i="0" u="sng" dirty="0"/>
              <a:t>VARIABLE : </a:t>
            </a:r>
            <a:r>
              <a:rPr lang="fr-FR" sz="1200" b="0" dirty="0"/>
              <a:t>Constitution d’équipes de couleurs: chaque élève ramène dans la caisse de son équipe des objets correspondants à la couleur de son équipe.</a:t>
            </a:r>
          </a:p>
          <a:p>
            <a:pPr algn="just">
              <a:spcBef>
                <a:spcPct val="20000"/>
              </a:spcBef>
            </a:pPr>
            <a:endParaRPr lang="fr-FR" sz="1200" b="0" dirty="0"/>
          </a:p>
          <a:p>
            <a:pPr algn="just">
              <a:spcBef>
                <a:spcPct val="20000"/>
              </a:spcBef>
            </a:pPr>
            <a:r>
              <a:rPr lang="fr-FR" sz="1200" b="1" u="sng" dirty="0"/>
              <a:t>EN CLASSE:</a:t>
            </a:r>
            <a:r>
              <a:rPr lang="fr-FR" sz="1200" b="1" dirty="0"/>
              <a:t> </a:t>
            </a:r>
            <a:r>
              <a:rPr lang="fr-FR" sz="1200" dirty="0"/>
              <a:t>Nommer les différents éléments de l’espace d’évolution à partir de photos: imagier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GS</a:t>
            </a:r>
            <a:r>
              <a:rPr lang="fr-FR" sz="1200" dirty="0"/>
              <a:t> : imagier + mot écrit, jeu de loto, </a:t>
            </a:r>
            <a:r>
              <a:rPr lang="fr-FR" sz="1200" dirty="0" err="1"/>
              <a:t>kim</a:t>
            </a:r>
            <a:r>
              <a:rPr lang="fr-FR" sz="1200" dirty="0"/>
              <a:t>….</a:t>
            </a:r>
          </a:p>
          <a:p>
            <a:pPr algn="just">
              <a:spcBef>
                <a:spcPct val="20000"/>
              </a:spcBef>
            </a:pPr>
            <a:r>
              <a:rPr lang="fr-FR" sz="1200" b="1" dirty="0"/>
              <a:t>PS/MS </a:t>
            </a:r>
            <a:r>
              <a:rPr lang="fr-FR" sz="1200" dirty="0"/>
              <a:t>: verbaliser le vécu.</a:t>
            </a:r>
            <a:endParaRPr lang="fr-FR" sz="1000" dirty="0"/>
          </a:p>
          <a:p>
            <a:pPr>
              <a:spcBef>
                <a:spcPct val="20000"/>
              </a:spcBef>
            </a:pPr>
            <a:endParaRPr lang="fr-FR" sz="1200" b="0" i="0" dirty="0"/>
          </a:p>
          <a:p>
            <a:pPr>
              <a:spcBef>
                <a:spcPct val="20000"/>
              </a:spcBef>
            </a:pPr>
            <a:endParaRPr lang="fr-FR" sz="1000" b="0" i="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371508" y="4164091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65429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i="0" dirty="0">
                <a:solidFill>
                  <a:schemeClr val="folHlink"/>
                </a:solidFill>
                <a:latin typeface="Jokerman" pitchFamily="82" charset="0"/>
                <a:hlinkClick r:id="rId2" action="ppaction://hlinksldjump"/>
              </a:rPr>
              <a:t>RETOUR</a:t>
            </a:r>
            <a:endParaRPr lang="fr-FR" sz="1800" b="0" i="0" dirty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143375" y="115888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solidFill>
                  <a:srgbClr val="FFFFFF"/>
                </a:solidFill>
                <a:latin typeface="Comic Sans MS" pitchFamily="66" charset="0"/>
              </a:rPr>
              <a:t>Situation d’entrée</a:t>
            </a:r>
            <a:endParaRPr lang="fr-FR" sz="1400" b="0" i="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fr-FR" sz="1400" b="0" dirty="0">
                <a:solidFill>
                  <a:srgbClr val="FFFFFF"/>
                </a:solidFill>
                <a:latin typeface="Times New Roman" pitchFamily="18" charset="0"/>
              </a:rPr>
              <a:t>« Investir l’espace, rechercher des objets seul</a:t>
            </a:r>
            <a:r>
              <a:rPr lang="fr-FR" sz="1200" dirty="0">
                <a:solidFill>
                  <a:srgbClr val="FFFFFF"/>
                </a:solidFill>
              </a:rPr>
              <a:t> »</a:t>
            </a:r>
            <a:r>
              <a:rPr lang="fr-FR" sz="1800" b="0" dirty="0">
                <a:solidFill>
                  <a:srgbClr val="FFFFFF"/>
                </a:solidFill>
              </a:rPr>
              <a:t>  </a:t>
            </a:r>
            <a:endParaRPr lang="fr-FR" sz="1800" b="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b="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b="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550895" y="1340768"/>
            <a:ext cx="4357688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200" b="1" i="0" dirty="0"/>
              <a:t>Intérêt de la situation:</a:t>
            </a:r>
          </a:p>
          <a:p>
            <a:pPr marL="342900" indent="-342900"/>
            <a:r>
              <a:rPr lang="fr-FR" sz="1200" dirty="0"/>
              <a:t>Agir seul, installer la dimension rapidité</a:t>
            </a:r>
            <a:endParaRPr lang="fr-FR" sz="1200" b="0" i="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27822"/>
              </p:ext>
            </p:extLst>
          </p:nvPr>
        </p:nvGraphicFramePr>
        <p:xfrm>
          <a:off x="4443739" y="4509120"/>
          <a:ext cx="4572000" cy="194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02">
                  <a:extLst>
                    <a:ext uri="{9D8B030D-6E8A-4147-A177-3AD203B41FA5}">
                      <a16:colId xmlns:a16="http://schemas.microsoft.com/office/drawing/2014/main" val="2472216306"/>
                    </a:ext>
                  </a:extLst>
                </a:gridCol>
                <a:gridCol w="2360098">
                  <a:extLst>
                    <a:ext uri="{9D8B030D-6E8A-4147-A177-3AD203B41FA5}">
                      <a16:colId xmlns:a16="http://schemas.microsoft.com/office/drawing/2014/main" val="3880279242"/>
                    </a:ext>
                  </a:extLst>
                </a:gridCol>
              </a:tblGrid>
              <a:tr h="39310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En</a:t>
                      </a:r>
                      <a:r>
                        <a:rPr lang="fr-FR" sz="11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lien avec le champ d’apprentissage</a:t>
                      </a:r>
                      <a:endParaRPr lang="fr-FR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baseline="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Dans le domaine langagier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09477"/>
                  </a:ext>
                </a:extLst>
              </a:tr>
              <a:tr h="1515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Respecter la règle : on ne rapporte qu’un objet à la fois.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Se déplacer le plus rapidement possible.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Agir seul ou en équipe.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Nommer les lieux et objets situés dans l’espace de jeu.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Nommer les actions réalisées : se déplacer, déposer, chercher, rapporter… (en situation et en classe)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r-F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Raconter ou décrire (activité décrochée)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70378"/>
                  </a:ext>
                </a:extLst>
              </a:tr>
            </a:tbl>
          </a:graphicData>
        </a:graphic>
      </p:graphicFrame>
      <p:sp>
        <p:nvSpPr>
          <p:cNvPr id="161" name="Triangle isocèle 160">
            <a:extLst>
              <a:ext uri="{FF2B5EF4-FFF2-40B4-BE49-F238E27FC236}">
                <a16:creationId xmlns:a16="http://schemas.microsoft.com/office/drawing/2014/main" id="{892D0609-7596-4B2E-9431-EDE5A33DBC84}"/>
              </a:ext>
            </a:extLst>
          </p:cNvPr>
          <p:cNvSpPr/>
          <p:nvPr/>
        </p:nvSpPr>
        <p:spPr>
          <a:xfrm>
            <a:off x="4678318" y="3869882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519F8F34-2A91-4F9D-8F24-DF9804A174AA}"/>
              </a:ext>
            </a:extLst>
          </p:cNvPr>
          <p:cNvSpPr txBox="1"/>
          <p:nvPr/>
        </p:nvSpPr>
        <p:spPr>
          <a:xfrm>
            <a:off x="4769035" y="3815101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165" name="Triangle isocèle 164">
            <a:extLst>
              <a:ext uri="{FF2B5EF4-FFF2-40B4-BE49-F238E27FC236}">
                <a16:creationId xmlns:a16="http://schemas.microsoft.com/office/drawing/2014/main" id="{C6A20366-9B72-4135-8EBC-89BECEA29D9B}"/>
              </a:ext>
            </a:extLst>
          </p:cNvPr>
          <p:cNvSpPr/>
          <p:nvPr/>
        </p:nvSpPr>
        <p:spPr>
          <a:xfrm>
            <a:off x="4697035" y="4112285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D6F41F41-3144-4A06-B2F0-A0ECD0499503}"/>
              </a:ext>
            </a:extLst>
          </p:cNvPr>
          <p:cNvSpPr txBox="1"/>
          <p:nvPr/>
        </p:nvSpPr>
        <p:spPr>
          <a:xfrm>
            <a:off x="4769035" y="4034541"/>
            <a:ext cx="124312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Points caractéristiques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4ABB45B9-BED1-4277-97EE-B8024163874E}"/>
              </a:ext>
            </a:extLst>
          </p:cNvPr>
          <p:cNvSpPr txBox="1"/>
          <p:nvPr/>
        </p:nvSpPr>
        <p:spPr>
          <a:xfrm>
            <a:off x="6305806" y="3836596"/>
            <a:ext cx="24168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Caisses pour ramener les objets.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EEB7481B-44D9-4E8B-8F58-70A40974B41C}"/>
              </a:ext>
            </a:extLst>
          </p:cNvPr>
          <p:cNvSpPr txBox="1"/>
          <p:nvPr/>
        </p:nvSpPr>
        <p:spPr>
          <a:xfrm>
            <a:off x="6310581" y="4017077"/>
            <a:ext cx="24168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Objets déposés par l’enseignant.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6011F52-D7E2-45FE-AD4F-8734D9977643}"/>
              </a:ext>
            </a:extLst>
          </p:cNvPr>
          <p:cNvSpPr/>
          <p:nvPr/>
        </p:nvSpPr>
        <p:spPr>
          <a:xfrm>
            <a:off x="6244791" y="3901005"/>
            <a:ext cx="108001" cy="1025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68B0E78C-25A6-4791-93EA-BD58D790A2D5}"/>
              </a:ext>
            </a:extLst>
          </p:cNvPr>
          <p:cNvSpPr/>
          <p:nvPr/>
        </p:nvSpPr>
        <p:spPr>
          <a:xfrm>
            <a:off x="6252940" y="4096493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E38FF3EE-DC65-4BA2-A94D-529AF8672B24}"/>
              </a:ext>
            </a:extLst>
          </p:cNvPr>
          <p:cNvSpPr/>
          <p:nvPr/>
        </p:nvSpPr>
        <p:spPr>
          <a:xfrm>
            <a:off x="6324460" y="4109921"/>
            <a:ext cx="36000" cy="3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38A2D506-577F-4128-A03F-405F4F1A116C}"/>
              </a:ext>
            </a:extLst>
          </p:cNvPr>
          <p:cNvSpPr/>
          <p:nvPr/>
        </p:nvSpPr>
        <p:spPr>
          <a:xfrm>
            <a:off x="6271223" y="4154722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CBEF4A17-5468-4F93-8E75-091CCB6EE595}"/>
              </a:ext>
            </a:extLst>
          </p:cNvPr>
          <p:cNvSpPr/>
          <p:nvPr/>
        </p:nvSpPr>
        <p:spPr>
          <a:xfrm>
            <a:off x="6336200" y="4172722"/>
            <a:ext cx="36000" cy="3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1" name="Zone de dessin 50">
            <a:extLst>
              <a:ext uri="{FF2B5EF4-FFF2-40B4-BE49-F238E27FC236}">
                <a16:creationId xmlns:a16="http://schemas.microsoft.com/office/drawing/2014/main" id="{B99795AE-BD9E-4D0F-BF7E-EF405DB7318A}"/>
              </a:ext>
            </a:extLst>
          </p:cNvPr>
          <p:cNvGrpSpPr/>
          <p:nvPr/>
        </p:nvGrpSpPr>
        <p:grpSpPr>
          <a:xfrm>
            <a:off x="4694753" y="1866947"/>
            <a:ext cx="4087051" cy="1797031"/>
            <a:chOff x="35369" y="94486"/>
            <a:chExt cx="4087051" cy="1797031"/>
          </a:xfrm>
        </p:grpSpPr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3214DAB2-7415-4AEB-BCC1-05CACCB9B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69" y="94486"/>
              <a:ext cx="4087051" cy="1797031"/>
            </a:xfrm>
            <a:prstGeom prst="rect">
              <a:avLst/>
            </a:prstGeom>
          </p:spPr>
        </p:pic>
        <p:sp>
          <p:nvSpPr>
            <p:cNvPr id="107" name="Triangle isocèle 106">
              <a:extLst>
                <a:ext uri="{FF2B5EF4-FFF2-40B4-BE49-F238E27FC236}">
                  <a16:creationId xmlns:a16="http://schemas.microsoft.com/office/drawing/2014/main" id="{E24BD704-0EB6-468E-8594-456242F7928E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Triangle isocèle 108">
              <a:extLst>
                <a:ext uri="{FF2B5EF4-FFF2-40B4-BE49-F238E27FC236}">
                  <a16:creationId xmlns:a16="http://schemas.microsoft.com/office/drawing/2014/main" id="{C8849236-BBEE-4EFE-B966-DC62E33A9FF3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Triangle isocèle 110">
              <a:extLst>
                <a:ext uri="{FF2B5EF4-FFF2-40B4-BE49-F238E27FC236}">
                  <a16:creationId xmlns:a16="http://schemas.microsoft.com/office/drawing/2014/main" id="{C5787439-E51D-47D1-8CEB-2FE20DB795D8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Triangle isocèle 112">
              <a:extLst>
                <a:ext uri="{FF2B5EF4-FFF2-40B4-BE49-F238E27FC236}">
                  <a16:creationId xmlns:a16="http://schemas.microsoft.com/office/drawing/2014/main" id="{80E2D54E-66D1-44A9-8DE0-62ADC61F9EBF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Triangle isocèle 114">
              <a:extLst>
                <a:ext uri="{FF2B5EF4-FFF2-40B4-BE49-F238E27FC236}">
                  <a16:creationId xmlns:a16="http://schemas.microsoft.com/office/drawing/2014/main" id="{4BAF103E-9564-4BBD-A9CD-2F38F809D48B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Triangle isocèle 116">
              <a:extLst>
                <a:ext uri="{FF2B5EF4-FFF2-40B4-BE49-F238E27FC236}">
                  <a16:creationId xmlns:a16="http://schemas.microsoft.com/office/drawing/2014/main" id="{E3F23B60-90B8-412A-83FB-D3BEC61EE0C3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Triangle isocèle 118">
              <a:extLst>
                <a:ext uri="{FF2B5EF4-FFF2-40B4-BE49-F238E27FC236}">
                  <a16:creationId xmlns:a16="http://schemas.microsoft.com/office/drawing/2014/main" id="{7B833749-8275-40EC-A391-3EC79DF6B98C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425087" y="752289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281555" y="788091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1819033" y="823881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1389188" y="1578350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2264850" y="951896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2408482" y="1541907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424713" y="1542607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304708" y="1542607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1955640" y="752289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1271116" y="1613883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2336605" y="915657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2480237" y="1505476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405519" y="859660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317332" y="716301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381395" y="1505045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95686" y="1650082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871517" y="788278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913455" y="680139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216975" y="915657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340345" y="824266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386602" y="1613417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518348" y="1540602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421495" y="1650082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285875" y="1542607"/>
              <a:ext cx="36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470406" y="824266"/>
              <a:ext cx="36000" cy="36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795695" y="751905"/>
              <a:ext cx="36000" cy="36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89777" y="859439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831695" y="644429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223352" y="859218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304785" y="787707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422602" y="1504611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Ellipse 175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2458162" y="1650522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352132" y="1539728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1389628" y="1686070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431514" y="1612951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369959" y="1650522"/>
              <a:ext cx="35560" cy="355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FEC6A45-2820-48F7-81E0-4436D317DD9E}"/>
                </a:ext>
              </a:extLst>
            </p:cNvPr>
            <p:cNvSpPr/>
            <p:nvPr/>
          </p:nvSpPr>
          <p:spPr>
            <a:xfrm>
              <a:off x="779590" y="951406"/>
              <a:ext cx="108001" cy="1025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FEC6A45-2820-48F7-81E0-4436D317DD9E}"/>
                </a:ext>
              </a:extLst>
            </p:cNvPr>
            <p:cNvSpPr/>
            <p:nvPr/>
          </p:nvSpPr>
          <p:spPr>
            <a:xfrm>
              <a:off x="928881" y="1061419"/>
              <a:ext cx="108001" cy="1025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FEC6A45-2820-48F7-81E0-4436D317DD9E}"/>
                </a:ext>
              </a:extLst>
            </p:cNvPr>
            <p:cNvSpPr/>
            <p:nvPr/>
          </p:nvSpPr>
          <p:spPr>
            <a:xfrm>
              <a:off x="629503" y="1061419"/>
              <a:ext cx="108001" cy="1025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FEC6A45-2820-48F7-81E0-4436D317DD9E}"/>
                </a:ext>
              </a:extLst>
            </p:cNvPr>
            <p:cNvSpPr/>
            <p:nvPr/>
          </p:nvSpPr>
          <p:spPr>
            <a:xfrm>
              <a:off x="779590" y="1201278"/>
              <a:ext cx="108001" cy="1025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310890" y="89599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251381" y="75152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1759695" y="82300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1937453" y="82280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2376935" y="892519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2216975" y="82259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2532468" y="161204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2350602" y="1542607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1427432" y="157835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1271116" y="168514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494401" y="1578351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405519" y="168607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Ellipse 199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826818" y="123096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80CA9F2A-5FB0-4D57-8AAA-0F52BFF1A17F}"/>
                </a:ext>
              </a:extLst>
            </p:cNvPr>
            <p:cNvSpPr/>
            <p:nvPr/>
          </p:nvSpPr>
          <p:spPr>
            <a:xfrm>
              <a:off x="790818" y="126661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1D2308E7-EAD7-4490-BDF1-B3217E33F2A9}"/>
                </a:ext>
              </a:extLst>
            </p:cNvPr>
            <p:cNvSpPr/>
            <p:nvPr/>
          </p:nvSpPr>
          <p:spPr>
            <a:xfrm>
              <a:off x="659404" y="1094400"/>
              <a:ext cx="35560" cy="355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791258" y="987633"/>
              <a:ext cx="35560" cy="349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985379" y="1094103"/>
              <a:ext cx="35560" cy="355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EC173708-3560-424B-8EF4-7324CFA6F3E6}"/>
                </a:ext>
              </a:extLst>
            </p:cNvPr>
            <p:cNvSpPr/>
            <p:nvPr/>
          </p:nvSpPr>
          <p:spPr>
            <a:xfrm>
              <a:off x="948498" y="1093806"/>
              <a:ext cx="35560" cy="355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838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2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2819400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0278"/>
                <a:gd name="adj2" fmla="val 421"/>
              </a:avLst>
            </a:prstTxWarp>
          </a:bodyPr>
          <a:lstStyle/>
          <a:p>
            <a:pPr algn="ctr"/>
            <a:r>
              <a:rPr lang="fr-FR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rPr>
              <a:t>« Circuit jalonné »</a:t>
            </a:r>
          </a:p>
        </p:txBody>
      </p:sp>
      <p:sp>
        <p:nvSpPr>
          <p:cNvPr id="12291" name="Text Box 73"/>
          <p:cNvSpPr txBox="1">
            <a:spLocks noChangeArrowheads="1"/>
          </p:cNvSpPr>
          <p:nvPr/>
        </p:nvSpPr>
        <p:spPr bwMode="auto">
          <a:xfrm>
            <a:off x="395288" y="1052737"/>
            <a:ext cx="4038600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1200" b="1" i="0" u="sng" dirty="0"/>
              <a:t>BUT</a:t>
            </a:r>
            <a:r>
              <a:rPr lang="fr-FR" sz="1200" i="0" u="sng" dirty="0"/>
              <a:t> :</a:t>
            </a:r>
            <a:r>
              <a:rPr lang="fr-FR" sz="1200" i="0" dirty="0"/>
              <a:t>  Refaire sans se tromper un parcours déjà réalisé</a:t>
            </a:r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DISPOSITIF</a:t>
            </a:r>
            <a:r>
              <a:rPr lang="fr-FR" sz="1200" i="0" u="sng" dirty="0"/>
              <a:t> : </a:t>
            </a:r>
            <a:r>
              <a:rPr lang="fr-FR" sz="1200" dirty="0"/>
              <a:t>Balisage aux limites de l’espace de jeu.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PS</a:t>
            </a:r>
            <a:r>
              <a:rPr lang="fr-FR" sz="1200" dirty="0"/>
              <a:t> : Cour de récréation habituelle, </a:t>
            </a:r>
          </a:p>
          <a:p>
            <a:pPr>
              <a:spcBef>
                <a:spcPct val="20000"/>
              </a:spcBef>
            </a:pPr>
            <a:r>
              <a:rPr lang="fr-FR" sz="1200" b="1" dirty="0"/>
              <a:t>MS/GS</a:t>
            </a:r>
            <a:r>
              <a:rPr lang="fr-FR" sz="1200" dirty="0"/>
              <a:t> : espace de l’école (assez étendu) et espace voisin.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200" dirty="0"/>
              <a:t>Organiser la classe en plusieurs groupes.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Plots ou équivalent pour jalonner un parcours.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Objets de couleurs différentes (une couleur par groupe)</a:t>
            </a:r>
            <a:endParaRPr lang="fr-FR" sz="1200" i="0" dirty="0"/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b="1" u="sng" dirty="0"/>
              <a:t>DEROULEMENT</a:t>
            </a:r>
            <a:r>
              <a:rPr lang="fr-FR" sz="1200" u="sng" dirty="0"/>
              <a:t> :</a:t>
            </a:r>
            <a:r>
              <a:rPr lang="fr-FR" sz="1200" i="0" u="sng" dirty="0"/>
              <a:t> 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1/ </a:t>
            </a:r>
            <a:r>
              <a:rPr lang="fr-FR" sz="1200" i="0" dirty="0"/>
              <a:t>On réalise un circuit matérialisé par des plots. Tout au long de cette reconnaissance, chaque équipe dépose 4 ou 5 objets de </a:t>
            </a:r>
            <a:r>
              <a:rPr lang="fr-FR" sz="1200" dirty="0"/>
              <a:t>sa </a:t>
            </a:r>
            <a:r>
              <a:rPr lang="fr-FR" sz="1200" i="0" dirty="0"/>
              <a:t>couleur.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2/ </a:t>
            </a:r>
            <a:r>
              <a:rPr lang="fr-FR" sz="1200" i="0" dirty="0"/>
              <a:t> Puis par groupe (échelonner les départs)  on refait le circuit en ramassant les objets de son groupe.</a:t>
            </a:r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CRITERE DE REUSSITE : </a:t>
            </a:r>
            <a:r>
              <a:rPr lang="fr-FR" sz="1200" i="0" dirty="0"/>
              <a:t>Revenir au point de départ avec tous les objets correspondants à son groupe.</a:t>
            </a:r>
          </a:p>
          <a:p>
            <a:pPr marL="342900" indent="-342900">
              <a:spcBef>
                <a:spcPct val="20000"/>
              </a:spcBef>
            </a:pPr>
            <a:endParaRPr lang="fr-FR" sz="1200" i="0" dirty="0"/>
          </a:p>
          <a:p>
            <a:pPr>
              <a:spcBef>
                <a:spcPct val="20000"/>
              </a:spcBef>
            </a:pPr>
            <a:r>
              <a:rPr lang="fr-FR" sz="1200" b="1" i="0" u="sng" dirty="0"/>
              <a:t>VARIABLES</a:t>
            </a:r>
            <a:r>
              <a:rPr lang="fr-FR" sz="1200" i="0" u="sng" dirty="0"/>
              <a:t> : </a:t>
            </a:r>
            <a:r>
              <a:rPr lang="fr-FR" sz="1200" i="0" dirty="0"/>
              <a:t>Aller chercher les objets d’une autre couleur en refaisant le circuit.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Faire le circuit en sens inverse.</a:t>
            </a:r>
          </a:p>
          <a:p>
            <a:pPr>
              <a:spcBef>
                <a:spcPct val="20000"/>
              </a:spcBef>
            </a:pPr>
            <a:r>
              <a:rPr lang="fr-FR" sz="1200" i="0" dirty="0"/>
              <a:t>Faire plusieurs circuits.</a:t>
            </a:r>
          </a:p>
          <a:p>
            <a:pPr>
              <a:spcBef>
                <a:spcPct val="20000"/>
              </a:spcBef>
            </a:pPr>
            <a:r>
              <a:rPr lang="fr-FR" sz="1200" dirty="0"/>
              <a:t>Faire déposer par deux membres de chaque équipe, puis rechercher par les deux autres membres de l’équipe.</a:t>
            </a:r>
          </a:p>
          <a:p>
            <a:pPr algn="r">
              <a:spcBef>
                <a:spcPct val="20000"/>
              </a:spcBef>
            </a:pPr>
            <a:r>
              <a:rPr lang="fr-FR" sz="1200" b="1" i="0" u="sng" dirty="0"/>
              <a:t>EN</a:t>
            </a:r>
            <a:r>
              <a:rPr lang="fr-FR" sz="1200" i="0" u="sng" dirty="0"/>
              <a:t> </a:t>
            </a:r>
            <a:r>
              <a:rPr lang="fr-FR" sz="1200" b="1" i="0" u="sng" dirty="0"/>
              <a:t>CLASSE</a:t>
            </a:r>
            <a:r>
              <a:rPr lang="fr-FR" sz="1200" i="0" u="sng" dirty="0"/>
              <a:t> :  </a:t>
            </a:r>
          </a:p>
          <a:p>
            <a:pPr>
              <a:spcBef>
                <a:spcPct val="20000"/>
              </a:spcBef>
            </a:pPr>
            <a:endParaRPr lang="fr-FR" sz="1200" i="0" dirty="0"/>
          </a:p>
        </p:txBody>
      </p:sp>
      <p:sp>
        <p:nvSpPr>
          <p:cNvPr id="12292" name="Text Box 74"/>
          <p:cNvSpPr txBox="1">
            <a:spLocks noChangeArrowheads="1"/>
          </p:cNvSpPr>
          <p:nvPr/>
        </p:nvSpPr>
        <p:spPr bwMode="auto">
          <a:xfrm>
            <a:off x="4393275" y="4334548"/>
            <a:ext cx="4716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0" dirty="0">
                <a:solidFill>
                  <a:srgbClr val="C00000"/>
                </a:solidFill>
                <a:latin typeface="Jokerman" pitchFamily="82" charset="0"/>
              </a:rPr>
              <a:t>Ce que l’élève doit apprendre dans cette situation :</a:t>
            </a:r>
          </a:p>
        </p:txBody>
      </p:sp>
      <p:sp>
        <p:nvSpPr>
          <p:cNvPr id="12293" name="Text Box 89"/>
          <p:cNvSpPr txBox="1">
            <a:spLocks noChangeArrowheads="1"/>
          </p:cNvSpPr>
          <p:nvPr/>
        </p:nvSpPr>
        <p:spPr bwMode="auto">
          <a:xfrm>
            <a:off x="7572375" y="6491288"/>
            <a:ext cx="135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i="0">
                <a:solidFill>
                  <a:schemeClr val="folHlink"/>
                </a:solidFill>
                <a:latin typeface="Jokerman" pitchFamily="82" charset="0"/>
                <a:hlinkClick r:id="rId3" action="ppaction://hlinksldjump"/>
              </a:rPr>
              <a:t>RETOUR</a:t>
            </a:r>
            <a:endParaRPr lang="fr-FR" sz="1800" i="0">
              <a:solidFill>
                <a:schemeClr val="folHlink"/>
              </a:solidFill>
              <a:latin typeface="Jokerman" pitchFamily="82" charset="0"/>
            </a:endParaRPr>
          </a:p>
        </p:txBody>
      </p:sp>
      <p:sp>
        <p:nvSpPr>
          <p:cNvPr id="8282" name="AutoShape 90"/>
          <p:cNvSpPr>
            <a:spLocks noChangeArrowheads="1"/>
          </p:cNvSpPr>
          <p:nvPr/>
        </p:nvSpPr>
        <p:spPr bwMode="auto">
          <a:xfrm>
            <a:off x="4362020" y="80169"/>
            <a:ext cx="4605338" cy="792162"/>
          </a:xfrm>
          <a:prstGeom prst="wedgeRoundRectCallout">
            <a:avLst>
              <a:gd name="adj1" fmla="val -35319"/>
              <a:gd name="adj2" fmla="val 74852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sz="1400" i="0" dirty="0">
                <a:latin typeface="Comic Sans MS" pitchFamily="66" charset="0"/>
              </a:rPr>
              <a:t>Situation d'APPRENTISSAGE (Atelier)</a:t>
            </a:r>
          </a:p>
          <a:p>
            <a:pPr algn="ctr">
              <a:defRPr/>
            </a:pPr>
            <a:r>
              <a:rPr lang="fr-FR" sz="1400" dirty="0">
                <a:latin typeface="Times New Roman" pitchFamily="18" charset="0"/>
              </a:rPr>
              <a:t>« Suivre un circuit sans le maître</a:t>
            </a:r>
            <a:r>
              <a:rPr lang="fr-FR" sz="1200" dirty="0"/>
              <a:t> »</a:t>
            </a:r>
            <a:r>
              <a:rPr lang="fr-FR" sz="1800" dirty="0">
                <a:solidFill>
                  <a:srgbClr val="FFFFFF"/>
                </a:solidFill>
              </a:rPr>
              <a:t>  </a:t>
            </a:r>
            <a:endParaRPr lang="fr-FR" sz="1800" i="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2600" i="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defRPr/>
            </a:pPr>
            <a:endParaRPr lang="fr-FR" sz="1800" i="0" dirty="0"/>
          </a:p>
        </p:txBody>
      </p:sp>
      <p:sp>
        <p:nvSpPr>
          <p:cNvPr id="12295" name="Text Box 111"/>
          <p:cNvSpPr txBox="1">
            <a:spLocks noChangeArrowheads="1"/>
          </p:cNvSpPr>
          <p:nvPr/>
        </p:nvSpPr>
        <p:spPr bwMode="auto">
          <a:xfrm>
            <a:off x="4485845" y="1196752"/>
            <a:ext cx="4357688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0" dirty="0"/>
              <a:t>Intérêt de la situation : </a:t>
            </a:r>
          </a:p>
          <a:p>
            <a:r>
              <a:rPr lang="fr-FR" sz="1200" i="0" dirty="0"/>
              <a:t>Evolution du jeu du Petit Poucet, puisque qu’ici </a:t>
            </a:r>
            <a:r>
              <a:rPr lang="fr-FR" sz="1200" i="0" u="sng" dirty="0"/>
              <a:t>ce sont les élèves qui déposent </a:t>
            </a:r>
            <a:r>
              <a:rPr lang="fr-FR" sz="1200" i="0" dirty="0"/>
              <a:t>des objets aux points caractéristiques. </a:t>
            </a:r>
          </a:p>
          <a:p>
            <a:r>
              <a:rPr lang="fr-FR" sz="1200" dirty="0"/>
              <a:t>S</a:t>
            </a:r>
            <a:r>
              <a:rPr lang="fr-FR" sz="1200" i="0" dirty="0"/>
              <a:t>e déplacer en petit groupe </a:t>
            </a:r>
            <a:r>
              <a:rPr lang="fr-FR" sz="1200" i="0" u="sng" dirty="0"/>
              <a:t>autonome</a:t>
            </a:r>
            <a:r>
              <a:rPr lang="fr-FR" sz="1200" i="0" dirty="0"/>
              <a:t> sur un </a:t>
            </a:r>
            <a:r>
              <a:rPr lang="fr-FR" sz="1200" i="0" u="sng" dirty="0"/>
              <a:t>circuit jalonné.</a:t>
            </a:r>
          </a:p>
        </p:txBody>
      </p:sp>
      <p:graphicFrame>
        <p:nvGraphicFramePr>
          <p:cNvPr id="1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64672"/>
              </p:ext>
            </p:extLst>
          </p:nvPr>
        </p:nvGraphicFramePr>
        <p:xfrm>
          <a:off x="4483398" y="4667072"/>
          <a:ext cx="4603750" cy="1828067"/>
        </p:xfrm>
        <a:graphic>
          <a:graphicData uri="http://schemas.openxmlformats.org/drawingml/2006/table">
            <a:tbl>
              <a:tblPr/>
              <a:tblGrid>
                <a:gridCol w="151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Nommer les lieux et objets situés dans l’espace de jeu.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Nommer les actions réalisées : se déplacer, courir, marcher, déposer, chercher, rapporter…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Nommer les couleurs.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Nommer les membres de son équipe.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Poser et rechercher des objets définis (par une couleur) le long d’un circuit jalonné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Agir en petit groupe autonome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47DE1E8D-DA86-4155-9AD8-2E42D9B4BE32}"/>
              </a:ext>
            </a:extLst>
          </p:cNvPr>
          <p:cNvSpPr/>
          <p:nvPr/>
        </p:nvSpPr>
        <p:spPr>
          <a:xfrm>
            <a:off x="4678318" y="3869882"/>
            <a:ext cx="109435" cy="111150"/>
          </a:xfrm>
          <a:prstGeom prst="triangle">
            <a:avLst/>
          </a:prstGeom>
          <a:solidFill>
            <a:srgbClr val="92D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245A7C-C2F5-4191-B4B8-5FDAC88FA1D4}"/>
              </a:ext>
            </a:extLst>
          </p:cNvPr>
          <p:cNvSpPr txBox="1"/>
          <p:nvPr/>
        </p:nvSpPr>
        <p:spPr>
          <a:xfrm>
            <a:off x="4769035" y="3815101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Zone de départ</a:t>
            </a:r>
          </a:p>
        </p:txBody>
      </p: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C9FD718F-C067-434B-9DED-058498B8D289}"/>
              </a:ext>
            </a:extLst>
          </p:cNvPr>
          <p:cNvSpPr/>
          <p:nvPr/>
        </p:nvSpPr>
        <p:spPr>
          <a:xfrm>
            <a:off x="4697035" y="4112285"/>
            <a:ext cx="72000" cy="72000"/>
          </a:xfrm>
          <a:prstGeom prst="triangl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108ADBB-AF19-4F8F-AB04-1408AAB77A52}"/>
              </a:ext>
            </a:extLst>
          </p:cNvPr>
          <p:cNvSpPr txBox="1"/>
          <p:nvPr/>
        </p:nvSpPr>
        <p:spPr>
          <a:xfrm>
            <a:off x="4757166" y="4045477"/>
            <a:ext cx="20162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Balisage aux limites de l’espace de jeu</a:t>
            </a:r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4177D1CE-5FE4-4C82-AC1C-FF0C886027BA}"/>
              </a:ext>
            </a:extLst>
          </p:cNvPr>
          <p:cNvSpPr/>
          <p:nvPr/>
        </p:nvSpPr>
        <p:spPr>
          <a:xfrm>
            <a:off x="6701404" y="3885073"/>
            <a:ext cx="72000" cy="72000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A7C4958-9657-4B8A-A7E1-375687C6191B}"/>
              </a:ext>
            </a:extLst>
          </p:cNvPr>
          <p:cNvSpPr txBox="1"/>
          <p:nvPr/>
        </p:nvSpPr>
        <p:spPr>
          <a:xfrm>
            <a:off x="6743734" y="3801328"/>
            <a:ext cx="114971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Circuit jalonné</a:t>
            </a:r>
          </a:p>
        </p:txBody>
      </p:sp>
      <p:grpSp>
        <p:nvGrpSpPr>
          <p:cNvPr id="40" name="Zone de dessin 35">
            <a:extLst>
              <a:ext uri="{FF2B5EF4-FFF2-40B4-BE49-F238E27FC236}">
                <a16:creationId xmlns:a16="http://schemas.microsoft.com/office/drawing/2014/main" id="{6737FDCA-63C5-4CEC-A394-69CFB7944216}"/>
              </a:ext>
            </a:extLst>
          </p:cNvPr>
          <p:cNvGrpSpPr/>
          <p:nvPr/>
        </p:nvGrpSpPr>
        <p:grpSpPr>
          <a:xfrm>
            <a:off x="4621163" y="2037589"/>
            <a:ext cx="4087051" cy="1797031"/>
            <a:chOff x="35369" y="94634"/>
            <a:chExt cx="4087051" cy="1797031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2352734E-557E-45F0-9FBC-6A39A00E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69" y="94634"/>
              <a:ext cx="4087051" cy="1797031"/>
            </a:xfrm>
            <a:prstGeom prst="rect">
              <a:avLst/>
            </a:prstGeom>
          </p:spPr>
        </p:pic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695CD06F-06E3-4690-978C-9E3B82A325E1}"/>
                </a:ext>
              </a:extLst>
            </p:cNvPr>
            <p:cNvSpPr/>
            <p:nvPr/>
          </p:nvSpPr>
          <p:spPr>
            <a:xfrm>
              <a:off x="331275" y="752475"/>
              <a:ext cx="72000" cy="72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9077E280-0823-4449-AB4B-34AAFD5CD537}"/>
                </a:ext>
              </a:extLst>
            </p:cNvPr>
            <p:cNvSpPr/>
            <p:nvPr/>
          </p:nvSpPr>
          <p:spPr>
            <a:xfrm>
              <a:off x="2264850" y="82447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D2AA1737-6BF9-4E21-886A-66ABE4835AFD}"/>
                </a:ext>
              </a:extLst>
            </p:cNvPr>
            <p:cNvSpPr/>
            <p:nvPr/>
          </p:nvSpPr>
          <p:spPr>
            <a:xfrm>
              <a:off x="243630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5F97015F-44E1-4752-8DF1-8003B7FEC5F5}"/>
                </a:ext>
              </a:extLst>
            </p:cNvPr>
            <p:cNvSpPr/>
            <p:nvPr/>
          </p:nvSpPr>
          <p:spPr>
            <a:xfrm>
              <a:off x="1321875" y="1614805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26C40494-C859-430F-A086-5929D84EA79C}"/>
                </a:ext>
              </a:extLst>
            </p:cNvPr>
            <p:cNvSpPr/>
            <p:nvPr/>
          </p:nvSpPr>
          <p:spPr>
            <a:xfrm>
              <a:off x="345150" y="154305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1DB42BA3-DF36-4297-BB39-48BF4FB77201}"/>
                </a:ext>
              </a:extLst>
            </p:cNvPr>
            <p:cNvSpPr/>
            <p:nvPr/>
          </p:nvSpPr>
          <p:spPr>
            <a:xfrm>
              <a:off x="1841700" y="680720"/>
              <a:ext cx="71755" cy="71755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CF432B16-4C65-4CE5-B83F-E3114E925197}"/>
                </a:ext>
              </a:extLst>
            </p:cNvPr>
            <p:cNvSpPr/>
            <p:nvPr/>
          </p:nvSpPr>
          <p:spPr>
            <a:xfrm>
              <a:off x="779590" y="1056300"/>
              <a:ext cx="109435" cy="108000"/>
            </a:xfrm>
            <a:prstGeom prst="triangle">
              <a:avLst/>
            </a:prstGeom>
            <a:solidFill>
              <a:srgbClr val="92D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41AA7CBC-2D9A-416F-BA3F-287589E8B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93" y="752475"/>
              <a:ext cx="72000" cy="77714"/>
            </a:xfrm>
            <a:prstGeom prst="rect">
              <a:avLst/>
            </a:prstGeom>
          </p:spPr>
        </p:pic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51BEBBD7-E0E7-47D2-A1C0-528D20945C04}"/>
                </a:ext>
              </a:extLst>
            </p:cNvPr>
            <p:cNvCxnSpPr/>
            <p:nvPr/>
          </p:nvCxnSpPr>
          <p:spPr>
            <a:xfrm flipH="1" flipV="1">
              <a:off x="566591" y="1017518"/>
              <a:ext cx="217684" cy="54000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riangle isocèle 63">
              <a:extLst>
                <a:ext uri="{FF2B5EF4-FFF2-40B4-BE49-F238E27FC236}">
                  <a16:creationId xmlns:a16="http://schemas.microsoft.com/office/drawing/2014/main" id="{0AA330CD-63E6-4745-AFD0-C9AC8726FBD0}"/>
                </a:ext>
              </a:extLst>
            </p:cNvPr>
            <p:cNvSpPr/>
            <p:nvPr/>
          </p:nvSpPr>
          <p:spPr>
            <a:xfrm>
              <a:off x="483854" y="984300"/>
              <a:ext cx="72000" cy="72000"/>
            </a:xfrm>
            <a:prstGeom prst="triangl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Triangle isocèle 64">
              <a:extLst>
                <a:ext uri="{FF2B5EF4-FFF2-40B4-BE49-F238E27FC236}">
                  <a16:creationId xmlns:a16="http://schemas.microsoft.com/office/drawing/2014/main" id="{88683372-E6BF-4A29-83AD-6144AB9CAE47}"/>
                </a:ext>
              </a:extLst>
            </p:cNvPr>
            <p:cNvSpPr/>
            <p:nvPr/>
          </p:nvSpPr>
          <p:spPr>
            <a:xfrm>
              <a:off x="712271" y="1408550"/>
              <a:ext cx="72000" cy="72000"/>
            </a:xfrm>
            <a:prstGeom prst="triangl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9581E07C-05AA-443A-9C6E-3A2B386F7C44}"/>
                </a:ext>
              </a:extLst>
            </p:cNvPr>
            <p:cNvCxnSpPr>
              <a:cxnSpLocks/>
            </p:cNvCxnSpPr>
            <p:nvPr/>
          </p:nvCxnSpPr>
          <p:spPr>
            <a:xfrm>
              <a:off x="514725" y="1101164"/>
              <a:ext cx="197544" cy="307386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9581E07C-05AA-443A-9C6E-3A2B386F7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823" y="1256598"/>
              <a:ext cx="1036860" cy="185610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riangle isocèle 67">
              <a:extLst>
                <a:ext uri="{FF2B5EF4-FFF2-40B4-BE49-F238E27FC236}">
                  <a16:creationId xmlns:a16="http://schemas.microsoft.com/office/drawing/2014/main" id="{3A9DD9EC-91B2-4A63-83B8-8EFCFCF9FB5E}"/>
                </a:ext>
              </a:extLst>
            </p:cNvPr>
            <p:cNvSpPr/>
            <p:nvPr/>
          </p:nvSpPr>
          <p:spPr>
            <a:xfrm>
              <a:off x="1841440" y="1164300"/>
              <a:ext cx="72000" cy="72000"/>
            </a:xfrm>
            <a:prstGeom prst="triangl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3A9DD9EC-91B2-4A63-83B8-8EFCFCF9FB5E}"/>
                </a:ext>
              </a:extLst>
            </p:cNvPr>
            <p:cNvSpPr/>
            <p:nvPr/>
          </p:nvSpPr>
          <p:spPr>
            <a:xfrm>
              <a:off x="2237266" y="999518"/>
              <a:ext cx="72000" cy="72000"/>
            </a:xfrm>
            <a:prstGeom prst="triangl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Triangle isocèle 69">
              <a:extLst>
                <a:ext uri="{FF2B5EF4-FFF2-40B4-BE49-F238E27FC236}">
                  <a16:creationId xmlns:a16="http://schemas.microsoft.com/office/drawing/2014/main" id="{3A9DD9EC-91B2-4A63-83B8-8EFCFCF9FB5E}"/>
                </a:ext>
              </a:extLst>
            </p:cNvPr>
            <p:cNvSpPr/>
            <p:nvPr/>
          </p:nvSpPr>
          <p:spPr>
            <a:xfrm>
              <a:off x="1371664" y="758189"/>
              <a:ext cx="72000" cy="72000"/>
            </a:xfrm>
            <a:prstGeom prst="triangl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9581E07C-05AA-443A-9C6E-3A2B386F7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6032" y="1071518"/>
              <a:ext cx="311214" cy="131420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9581E07C-05AA-443A-9C6E-3A2B386F7C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211" y="824475"/>
              <a:ext cx="707303" cy="175043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9581E07C-05AA-443A-9C6E-3A2B386F7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009" y="830189"/>
              <a:ext cx="401844" cy="241329"/>
            </a:xfrm>
            <a:prstGeom prst="straightConnector1">
              <a:avLst/>
            </a:prstGeom>
            <a:ln w="31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Connecteur droit avec flèche 2"/>
          <p:cNvCxnSpPr/>
          <p:nvPr/>
        </p:nvCxnSpPr>
        <p:spPr>
          <a:xfrm>
            <a:off x="4067944" y="6597651"/>
            <a:ext cx="365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3503</Words>
  <Application>Microsoft Office PowerPoint</Application>
  <PresentationFormat>Affichage à l'écran (4:3)</PresentationFormat>
  <Paragraphs>411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Comic Sans MS</vt:lpstr>
      <vt:lpstr>Jokerman</vt:lpstr>
      <vt:lpstr>Times New Roman</vt:lpstr>
      <vt:lpstr>Wingdings</vt:lpstr>
      <vt:lpstr>Thème Office</vt:lpstr>
      <vt:lpstr>Présentation PowerPoint</vt:lpstr>
      <vt:lpstr> Logique et ergonomie du module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sic</dc:creator>
  <cp:lastModifiedBy>etremoulheac</cp:lastModifiedBy>
  <cp:revision>175</cp:revision>
  <dcterms:created xsi:type="dcterms:W3CDTF">2013-10-15T18:24:27Z</dcterms:created>
  <dcterms:modified xsi:type="dcterms:W3CDTF">2021-08-25T12:38:29Z</dcterms:modified>
</cp:coreProperties>
</file>