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9" r:id="rId2"/>
    <p:sldId id="292" r:id="rId3"/>
    <p:sldId id="293" r:id="rId4"/>
    <p:sldId id="258" r:id="rId5"/>
    <p:sldId id="268" r:id="rId6"/>
    <p:sldId id="276" r:id="rId7"/>
    <p:sldId id="260" r:id="rId8"/>
    <p:sldId id="266" r:id="rId9"/>
    <p:sldId id="277" r:id="rId10"/>
    <p:sldId id="263" r:id="rId11"/>
    <p:sldId id="270" r:id="rId12"/>
    <p:sldId id="274" r:id="rId13"/>
    <p:sldId id="275" r:id="rId14"/>
    <p:sldId id="269" r:id="rId15"/>
    <p:sldId id="264" r:id="rId16"/>
    <p:sldId id="271" r:id="rId17"/>
    <p:sldId id="272" r:id="rId18"/>
    <p:sldId id="279" r:id="rId19"/>
    <p:sldId id="281" r:id="rId20"/>
    <p:sldId id="282" r:id="rId21"/>
    <p:sldId id="283" r:id="rId22"/>
    <p:sldId id="284" r:id="rId23"/>
    <p:sldId id="287" r:id="rId24"/>
    <p:sldId id="300" r:id="rId25"/>
    <p:sldId id="288" r:id="rId26"/>
    <p:sldId id="289" r:id="rId27"/>
    <p:sldId id="290" r:id="rId28"/>
    <p:sldId id="291" r:id="rId29"/>
    <p:sldId id="294" r:id="rId30"/>
    <p:sldId id="303" r:id="rId31"/>
    <p:sldId id="295" r:id="rId32"/>
    <p:sldId id="296" r:id="rId33"/>
    <p:sldId id="313" r:id="rId34"/>
    <p:sldId id="297" r:id="rId35"/>
    <p:sldId id="299" r:id="rId36"/>
    <p:sldId id="305" r:id="rId37"/>
    <p:sldId id="304" r:id="rId38"/>
    <p:sldId id="306" r:id="rId39"/>
    <p:sldId id="310" r:id="rId40"/>
    <p:sldId id="307" r:id="rId41"/>
    <p:sldId id="301" r:id="rId42"/>
    <p:sldId id="311" r:id="rId43"/>
    <p:sldId id="312" r:id="rId44"/>
  </p:sldIdLst>
  <p:sldSz cx="9144000" cy="6858000" type="screen4x3"/>
  <p:notesSz cx="6864350" cy="99949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975" cy="500063"/>
          </a:xfrm>
          <a:prstGeom prst="rect">
            <a:avLst/>
          </a:prstGeom>
        </p:spPr>
        <p:txBody>
          <a:bodyPr vert="horz" lIns="96332" tIns="48166" rIns="96332" bIns="48166"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3887788" y="0"/>
            <a:ext cx="2974975" cy="500063"/>
          </a:xfrm>
          <a:prstGeom prst="rect">
            <a:avLst/>
          </a:prstGeom>
        </p:spPr>
        <p:txBody>
          <a:bodyPr vert="horz" lIns="96332" tIns="48166" rIns="96332" bIns="48166" rtlCol="0"/>
          <a:lstStyle>
            <a:lvl1pPr algn="r" fontAlgn="auto">
              <a:spcBef>
                <a:spcPts val="0"/>
              </a:spcBef>
              <a:spcAft>
                <a:spcPts val="0"/>
              </a:spcAft>
              <a:defRPr sz="1300">
                <a:latin typeface="+mn-lt"/>
                <a:cs typeface="+mn-cs"/>
              </a:defRPr>
            </a:lvl1pPr>
          </a:lstStyle>
          <a:p>
            <a:pPr>
              <a:defRPr/>
            </a:pPr>
            <a:fld id="{B830E699-BFC3-45B7-B2CC-2333FD6FFB54}" type="datetimeFigureOut">
              <a:rPr lang="fr-FR"/>
              <a:pPr>
                <a:defRPr/>
              </a:pPr>
              <a:t>12/12/2019</a:t>
            </a:fld>
            <a:endParaRPr lang="fr-FR"/>
          </a:p>
        </p:txBody>
      </p:sp>
      <p:sp>
        <p:nvSpPr>
          <p:cNvPr id="4" name="Espace réservé de l'image des diapositives 3"/>
          <p:cNvSpPr>
            <a:spLocks noGrp="1" noRot="1" noChangeAspect="1"/>
          </p:cNvSpPr>
          <p:nvPr>
            <p:ph type="sldImg" idx="2"/>
          </p:nvPr>
        </p:nvSpPr>
        <p:spPr>
          <a:xfrm>
            <a:off x="933450" y="749300"/>
            <a:ext cx="4997450" cy="3748088"/>
          </a:xfrm>
          <a:prstGeom prst="rect">
            <a:avLst/>
          </a:prstGeom>
          <a:noFill/>
          <a:ln w="12700">
            <a:solidFill>
              <a:prstClr val="black"/>
            </a:solidFill>
          </a:ln>
        </p:spPr>
        <p:txBody>
          <a:bodyPr vert="horz" lIns="96332" tIns="48166" rIns="96332" bIns="48166" rtlCol="0" anchor="ctr"/>
          <a:lstStyle/>
          <a:p>
            <a:pPr lvl="0"/>
            <a:endParaRPr lang="fr-FR" noProof="0" smtClean="0"/>
          </a:p>
        </p:txBody>
      </p:sp>
      <p:sp>
        <p:nvSpPr>
          <p:cNvPr id="5" name="Espace réservé des commentaires 4"/>
          <p:cNvSpPr>
            <a:spLocks noGrp="1"/>
          </p:cNvSpPr>
          <p:nvPr>
            <p:ph type="body" sz="quarter" idx="3"/>
          </p:nvPr>
        </p:nvSpPr>
        <p:spPr>
          <a:xfrm>
            <a:off x="685800" y="4748213"/>
            <a:ext cx="5492750" cy="4497387"/>
          </a:xfrm>
          <a:prstGeom prst="rect">
            <a:avLst/>
          </a:prstGeom>
        </p:spPr>
        <p:txBody>
          <a:bodyPr vert="horz" lIns="96332" tIns="48166" rIns="96332" bIns="48166"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93250"/>
            <a:ext cx="2974975" cy="500063"/>
          </a:xfrm>
          <a:prstGeom prst="rect">
            <a:avLst/>
          </a:prstGeom>
        </p:spPr>
        <p:txBody>
          <a:bodyPr vert="horz" lIns="96332" tIns="48166" rIns="96332" bIns="48166"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7788" y="9493250"/>
            <a:ext cx="2974975" cy="500063"/>
          </a:xfrm>
          <a:prstGeom prst="rect">
            <a:avLst/>
          </a:prstGeom>
        </p:spPr>
        <p:txBody>
          <a:bodyPr vert="horz" lIns="96332" tIns="48166" rIns="96332" bIns="48166" rtlCol="0" anchor="b"/>
          <a:lstStyle>
            <a:lvl1pPr algn="r" fontAlgn="auto">
              <a:spcBef>
                <a:spcPts val="0"/>
              </a:spcBef>
              <a:spcAft>
                <a:spcPts val="0"/>
              </a:spcAft>
              <a:defRPr sz="1300">
                <a:latin typeface="+mn-lt"/>
                <a:cs typeface="+mn-cs"/>
              </a:defRPr>
            </a:lvl1pPr>
          </a:lstStyle>
          <a:p>
            <a:pPr>
              <a:defRPr/>
            </a:pPr>
            <a:fld id="{1CC82948-014F-4F01-BF9F-8671A3D539BA}" type="slidenum">
              <a:rPr lang="fr-FR"/>
              <a:pPr>
                <a:defRPr/>
              </a:pPr>
              <a:t>‹N°›</a:t>
            </a:fld>
            <a:endParaRPr lang="fr-FR"/>
          </a:p>
        </p:txBody>
      </p:sp>
    </p:spTree>
    <p:extLst>
      <p:ext uri="{BB962C8B-B14F-4D97-AF65-F5344CB8AC3E}">
        <p14:creationId xmlns:p14="http://schemas.microsoft.com/office/powerpoint/2010/main" val="837938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068F68C4-D598-44B4-BFD1-181C42FDE09B}" type="slidenum">
              <a:rPr lang="fr-FR" smtClean="0"/>
              <a:pPr>
                <a:defRPr/>
              </a:pPr>
              <a:t>1</a:t>
            </a:fld>
            <a:endParaRPr lang="fr-FR"/>
          </a:p>
        </p:txBody>
      </p:sp>
    </p:spTree>
    <p:extLst>
      <p:ext uri="{BB962C8B-B14F-4D97-AF65-F5344CB8AC3E}">
        <p14:creationId xmlns:p14="http://schemas.microsoft.com/office/powerpoint/2010/main" val="2375749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E20F59-AAE3-4296-95AA-2A1AFB6B0D12}" type="slidenum">
              <a:rPr lang="fr-FR" smtClean="0"/>
              <a:pPr fontAlgn="base">
                <a:spcBef>
                  <a:spcPct val="0"/>
                </a:spcBef>
                <a:spcAft>
                  <a:spcPct val="0"/>
                </a:spcAft>
                <a:defRPr/>
              </a:pPr>
              <a:t>14</a:t>
            </a:fld>
            <a:endParaRPr lang="fr-FR" smtClean="0"/>
          </a:p>
        </p:txBody>
      </p:sp>
    </p:spTree>
    <p:extLst>
      <p:ext uri="{BB962C8B-B14F-4D97-AF65-F5344CB8AC3E}">
        <p14:creationId xmlns:p14="http://schemas.microsoft.com/office/powerpoint/2010/main" val="2096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17742A-BF22-45C4-BB76-939294175F57}" type="slidenum">
              <a:rPr lang="fr-FR" smtClean="0"/>
              <a:pPr fontAlgn="base">
                <a:spcBef>
                  <a:spcPct val="0"/>
                </a:spcBef>
                <a:spcAft>
                  <a:spcPct val="0"/>
                </a:spcAft>
                <a:defRPr/>
              </a:pPr>
              <a:t>16</a:t>
            </a:fld>
            <a:endParaRPr lang="fr-FR" smtClean="0"/>
          </a:p>
        </p:txBody>
      </p:sp>
    </p:spTree>
    <p:extLst>
      <p:ext uri="{BB962C8B-B14F-4D97-AF65-F5344CB8AC3E}">
        <p14:creationId xmlns:p14="http://schemas.microsoft.com/office/powerpoint/2010/main" val="304269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AD2425-DC3E-437A-9A28-1234CBD3690D}" type="slidenum">
              <a:rPr lang="fr-FR" smtClean="0"/>
              <a:pPr fontAlgn="base">
                <a:spcBef>
                  <a:spcPct val="0"/>
                </a:spcBef>
                <a:spcAft>
                  <a:spcPct val="0"/>
                </a:spcAft>
                <a:defRPr/>
              </a:pPr>
              <a:t>18</a:t>
            </a:fld>
            <a:endParaRPr lang="fr-FR" smtClean="0"/>
          </a:p>
        </p:txBody>
      </p:sp>
    </p:spTree>
    <p:extLst>
      <p:ext uri="{BB962C8B-B14F-4D97-AF65-F5344CB8AC3E}">
        <p14:creationId xmlns:p14="http://schemas.microsoft.com/office/powerpoint/2010/main" val="80123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D3DB7-15D3-4B88-B354-3C6AAD077F35}" type="slidenum">
              <a:rPr lang="fr-FR" smtClean="0"/>
              <a:pPr fontAlgn="base">
                <a:spcBef>
                  <a:spcPct val="0"/>
                </a:spcBef>
                <a:spcAft>
                  <a:spcPct val="0"/>
                </a:spcAft>
                <a:defRPr/>
              </a:pPr>
              <a:t>19</a:t>
            </a:fld>
            <a:endParaRPr lang="fr-FR" smtClean="0"/>
          </a:p>
        </p:txBody>
      </p:sp>
    </p:spTree>
    <p:extLst>
      <p:ext uri="{BB962C8B-B14F-4D97-AF65-F5344CB8AC3E}">
        <p14:creationId xmlns:p14="http://schemas.microsoft.com/office/powerpoint/2010/main" val="410392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24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8C55B3-6331-4E26-91EF-B4939A794DE0}" type="slidenum">
              <a:rPr lang="fr-FR" smtClean="0">
                <a:latin typeface="Arial" pitchFamily="34" charset="0"/>
              </a:rPr>
              <a:pPr>
                <a:defRPr/>
              </a:pPr>
              <a:t>20</a:t>
            </a:fld>
            <a:endParaRPr lang="fr-FR" smtClean="0">
              <a:latin typeface="Arial" pitchFamily="34" charset="0"/>
            </a:endParaRPr>
          </a:p>
        </p:txBody>
      </p:sp>
    </p:spTree>
    <p:extLst>
      <p:ext uri="{BB962C8B-B14F-4D97-AF65-F5344CB8AC3E}">
        <p14:creationId xmlns:p14="http://schemas.microsoft.com/office/powerpoint/2010/main" val="339615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700793-76D4-4B42-9CB6-7E8BDE93347B}" type="slidenum">
              <a:rPr lang="fr-FR" smtClean="0">
                <a:latin typeface="Arial" pitchFamily="34" charset="0"/>
              </a:rPr>
              <a:pPr>
                <a:defRPr/>
              </a:pPr>
              <a:t>21</a:t>
            </a:fld>
            <a:endParaRPr lang="fr-FR" smtClean="0">
              <a:latin typeface="Arial" pitchFamily="34" charset="0"/>
            </a:endParaRPr>
          </a:p>
        </p:txBody>
      </p:sp>
    </p:spTree>
    <p:extLst>
      <p:ext uri="{BB962C8B-B14F-4D97-AF65-F5344CB8AC3E}">
        <p14:creationId xmlns:p14="http://schemas.microsoft.com/office/powerpoint/2010/main" val="375505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45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F635616-5AA0-498D-BF71-BFF2D9A47B61}" type="slidenum">
              <a:rPr lang="fr-FR" smtClean="0">
                <a:latin typeface="Arial" pitchFamily="34" charset="0"/>
              </a:rPr>
              <a:pPr>
                <a:defRPr/>
              </a:pPr>
              <a:t>22</a:t>
            </a:fld>
            <a:endParaRPr lang="fr-FR" smtClean="0">
              <a:latin typeface="Arial" pitchFamily="34" charset="0"/>
            </a:endParaRPr>
          </a:p>
        </p:txBody>
      </p:sp>
    </p:spTree>
    <p:extLst>
      <p:ext uri="{BB962C8B-B14F-4D97-AF65-F5344CB8AC3E}">
        <p14:creationId xmlns:p14="http://schemas.microsoft.com/office/powerpoint/2010/main" val="335502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5A9049A9-0B86-4835-A8BE-209F6D3361C2}" type="slidenum">
              <a:rPr lang="fr-FR" smtClean="0"/>
              <a:pPr>
                <a:defRPr/>
              </a:pPr>
              <a:t>23</a:t>
            </a:fld>
            <a:endParaRPr lang="fr-FR"/>
          </a:p>
        </p:txBody>
      </p:sp>
    </p:spTree>
    <p:extLst>
      <p:ext uri="{BB962C8B-B14F-4D97-AF65-F5344CB8AC3E}">
        <p14:creationId xmlns:p14="http://schemas.microsoft.com/office/powerpoint/2010/main" val="351233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37859D36-E115-4486-8228-88F5AA932030}" type="slidenum">
              <a:rPr lang="fr-FR" smtClean="0"/>
              <a:pPr>
                <a:defRPr/>
              </a:pPr>
              <a:t>24</a:t>
            </a:fld>
            <a:endParaRPr lang="fr-FR"/>
          </a:p>
        </p:txBody>
      </p:sp>
    </p:spTree>
    <p:extLst>
      <p:ext uri="{BB962C8B-B14F-4D97-AF65-F5344CB8AC3E}">
        <p14:creationId xmlns:p14="http://schemas.microsoft.com/office/powerpoint/2010/main" val="3024486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A6C1ED-C335-47E2-85BF-687DF614DE4B}" type="slidenum">
              <a:rPr lang="fr-FR" smtClean="0"/>
              <a:pPr fontAlgn="base">
                <a:spcBef>
                  <a:spcPct val="0"/>
                </a:spcBef>
                <a:spcAft>
                  <a:spcPct val="0"/>
                </a:spcAft>
                <a:defRPr/>
              </a:pPr>
              <a:t>25</a:t>
            </a:fld>
            <a:endParaRPr lang="fr-FR" smtClean="0"/>
          </a:p>
        </p:txBody>
      </p:sp>
    </p:spTree>
    <p:extLst>
      <p:ext uri="{BB962C8B-B14F-4D97-AF65-F5344CB8AC3E}">
        <p14:creationId xmlns:p14="http://schemas.microsoft.com/office/powerpoint/2010/main" val="232352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84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E5C743-5BAF-4734-9FFF-FE9A0F4685CF}" type="slidenum">
              <a:rPr lang="fr-FR"/>
              <a:pPr fontAlgn="base">
                <a:spcBef>
                  <a:spcPct val="0"/>
                </a:spcBef>
                <a:spcAft>
                  <a:spcPct val="0"/>
                </a:spcAft>
                <a:defRPr/>
              </a:pPr>
              <a:t>2</a:t>
            </a:fld>
            <a:endParaRPr lang="fr-FR"/>
          </a:p>
        </p:txBody>
      </p:sp>
    </p:spTree>
    <p:extLst>
      <p:ext uri="{BB962C8B-B14F-4D97-AF65-F5344CB8AC3E}">
        <p14:creationId xmlns:p14="http://schemas.microsoft.com/office/powerpoint/2010/main" val="424631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6ACD95-DC7B-4232-AEC1-B4A19969CC44}" type="slidenum">
              <a:rPr lang="fr-FR" smtClean="0"/>
              <a:pPr fontAlgn="base">
                <a:spcBef>
                  <a:spcPct val="0"/>
                </a:spcBef>
                <a:spcAft>
                  <a:spcPct val="0"/>
                </a:spcAft>
                <a:defRPr/>
              </a:pPr>
              <a:t>26</a:t>
            </a:fld>
            <a:endParaRPr lang="fr-FR" smtClean="0"/>
          </a:p>
        </p:txBody>
      </p:sp>
    </p:spTree>
    <p:extLst>
      <p:ext uri="{BB962C8B-B14F-4D97-AF65-F5344CB8AC3E}">
        <p14:creationId xmlns:p14="http://schemas.microsoft.com/office/powerpoint/2010/main" val="1571693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8CFFC-8065-4D38-8B1B-9DA0138B7641}" type="slidenum">
              <a:rPr lang="fr-FR" smtClean="0"/>
              <a:pPr fontAlgn="base">
                <a:spcBef>
                  <a:spcPct val="0"/>
                </a:spcBef>
                <a:spcAft>
                  <a:spcPct val="0"/>
                </a:spcAft>
                <a:defRPr/>
              </a:pPr>
              <a:t>27</a:t>
            </a:fld>
            <a:endParaRPr lang="fr-FR" smtClean="0"/>
          </a:p>
        </p:txBody>
      </p:sp>
    </p:spTree>
    <p:extLst>
      <p:ext uri="{BB962C8B-B14F-4D97-AF65-F5344CB8AC3E}">
        <p14:creationId xmlns:p14="http://schemas.microsoft.com/office/powerpoint/2010/main" val="3134797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490841-95FF-45A1-B5A1-9C30D6B80620}" type="slidenum">
              <a:rPr lang="fr-FR" smtClean="0"/>
              <a:pPr fontAlgn="base">
                <a:spcBef>
                  <a:spcPct val="0"/>
                </a:spcBef>
                <a:spcAft>
                  <a:spcPct val="0"/>
                </a:spcAft>
                <a:defRPr/>
              </a:pPr>
              <a:t>28</a:t>
            </a:fld>
            <a:endParaRPr lang="fr-FR" smtClean="0"/>
          </a:p>
        </p:txBody>
      </p:sp>
    </p:spTree>
    <p:extLst>
      <p:ext uri="{BB962C8B-B14F-4D97-AF65-F5344CB8AC3E}">
        <p14:creationId xmlns:p14="http://schemas.microsoft.com/office/powerpoint/2010/main" val="29224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9FD6C1-62FA-4A55-A130-5282318CA41B}" type="slidenum">
              <a:rPr lang="fr-FR" smtClean="0"/>
              <a:pPr fontAlgn="base">
                <a:spcBef>
                  <a:spcPct val="0"/>
                </a:spcBef>
                <a:spcAft>
                  <a:spcPct val="0"/>
                </a:spcAft>
                <a:defRPr/>
              </a:pPr>
              <a:t>4</a:t>
            </a:fld>
            <a:endParaRPr lang="fr-FR" smtClean="0"/>
          </a:p>
        </p:txBody>
      </p:sp>
    </p:spTree>
    <p:extLst>
      <p:ext uri="{BB962C8B-B14F-4D97-AF65-F5344CB8AC3E}">
        <p14:creationId xmlns:p14="http://schemas.microsoft.com/office/powerpoint/2010/main" val="9394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756B5-07B0-431E-B6C8-BF50A829BD77}" type="slidenum">
              <a:rPr lang="fr-FR" smtClean="0"/>
              <a:pPr fontAlgn="base">
                <a:spcBef>
                  <a:spcPct val="0"/>
                </a:spcBef>
                <a:spcAft>
                  <a:spcPct val="0"/>
                </a:spcAft>
                <a:defRPr/>
              </a:pPr>
              <a:t>6</a:t>
            </a:fld>
            <a:endParaRPr lang="fr-FR" smtClean="0"/>
          </a:p>
        </p:txBody>
      </p:sp>
    </p:spTree>
    <p:extLst>
      <p:ext uri="{BB962C8B-B14F-4D97-AF65-F5344CB8AC3E}">
        <p14:creationId xmlns:p14="http://schemas.microsoft.com/office/powerpoint/2010/main" val="407594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C441B-2632-49E5-BAD1-20ABBFC0E02A}" type="slidenum">
              <a:rPr lang="fr-FR" smtClean="0"/>
              <a:pPr fontAlgn="base">
                <a:spcBef>
                  <a:spcPct val="0"/>
                </a:spcBef>
                <a:spcAft>
                  <a:spcPct val="0"/>
                </a:spcAft>
                <a:defRPr/>
              </a:pPr>
              <a:t>7</a:t>
            </a:fld>
            <a:endParaRPr lang="fr-FR" smtClean="0"/>
          </a:p>
        </p:txBody>
      </p:sp>
    </p:spTree>
    <p:extLst>
      <p:ext uri="{BB962C8B-B14F-4D97-AF65-F5344CB8AC3E}">
        <p14:creationId xmlns:p14="http://schemas.microsoft.com/office/powerpoint/2010/main" val="226667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46004-44C5-4818-B499-802105551DD8}" type="slidenum">
              <a:rPr lang="fr-FR" smtClean="0"/>
              <a:pPr fontAlgn="base">
                <a:spcBef>
                  <a:spcPct val="0"/>
                </a:spcBef>
                <a:spcAft>
                  <a:spcPct val="0"/>
                </a:spcAft>
                <a:defRPr/>
              </a:pPr>
              <a:t>9</a:t>
            </a:fld>
            <a:endParaRPr lang="fr-FR" smtClean="0"/>
          </a:p>
        </p:txBody>
      </p:sp>
    </p:spTree>
    <p:extLst>
      <p:ext uri="{BB962C8B-B14F-4D97-AF65-F5344CB8AC3E}">
        <p14:creationId xmlns:p14="http://schemas.microsoft.com/office/powerpoint/2010/main" val="256220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E57C7-A21D-47BF-BC5B-7F1F3889EE5A}" type="slidenum">
              <a:rPr lang="fr-FR" smtClean="0"/>
              <a:pPr fontAlgn="base">
                <a:spcBef>
                  <a:spcPct val="0"/>
                </a:spcBef>
                <a:spcAft>
                  <a:spcPct val="0"/>
                </a:spcAft>
                <a:defRPr/>
              </a:pPr>
              <a:t>10</a:t>
            </a:fld>
            <a:endParaRPr lang="fr-FR" smtClean="0"/>
          </a:p>
        </p:txBody>
      </p:sp>
    </p:spTree>
    <p:extLst>
      <p:ext uri="{BB962C8B-B14F-4D97-AF65-F5344CB8AC3E}">
        <p14:creationId xmlns:p14="http://schemas.microsoft.com/office/powerpoint/2010/main" val="396766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C6C89-5759-47BB-8736-093AD6658086}" type="slidenum">
              <a:rPr lang="fr-FR" smtClean="0"/>
              <a:pPr fontAlgn="base">
                <a:spcBef>
                  <a:spcPct val="0"/>
                </a:spcBef>
                <a:spcAft>
                  <a:spcPct val="0"/>
                </a:spcAft>
                <a:defRPr/>
              </a:pPr>
              <a:t>12</a:t>
            </a:fld>
            <a:endParaRPr lang="fr-FR" smtClean="0"/>
          </a:p>
        </p:txBody>
      </p:sp>
    </p:spTree>
    <p:extLst>
      <p:ext uri="{BB962C8B-B14F-4D97-AF65-F5344CB8AC3E}">
        <p14:creationId xmlns:p14="http://schemas.microsoft.com/office/powerpoint/2010/main" val="172329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F12E8-030D-4943-B1F4-CDF992BDB54D}" type="slidenum">
              <a:rPr lang="fr-FR" smtClean="0"/>
              <a:pPr fontAlgn="base">
                <a:spcBef>
                  <a:spcPct val="0"/>
                </a:spcBef>
                <a:spcAft>
                  <a:spcPct val="0"/>
                </a:spcAft>
                <a:defRPr/>
              </a:pPr>
              <a:t>13</a:t>
            </a:fld>
            <a:endParaRPr lang="fr-FR" smtClean="0"/>
          </a:p>
        </p:txBody>
      </p:sp>
    </p:spTree>
    <p:extLst>
      <p:ext uri="{BB962C8B-B14F-4D97-AF65-F5344CB8AC3E}">
        <p14:creationId xmlns:p14="http://schemas.microsoft.com/office/powerpoint/2010/main" val="166619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9AE8BF9A-731C-4DAE-B709-4B5C0EBC71A6}" type="datetimeFigureOut">
              <a:rPr lang="fr-FR"/>
              <a:pPr>
                <a:defRPr/>
              </a:pPr>
              <a:t>12/12/2019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45BA23E-E2A4-4155-B433-68888D30672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4DF39A0-E51F-4656-8AA0-9D8A9B7E4F30}" type="datetimeFigureOut">
              <a:rPr lang="fr-FR"/>
              <a:pPr>
                <a:defRPr/>
              </a:pPr>
              <a:t>12/12/2019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E910A0A-64E3-4629-892F-339F9769952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CEF5EC2-947F-49C3-BD8A-1BBD3ACCB170}" type="datetimeFigureOut">
              <a:rPr lang="fr-FR"/>
              <a:pPr>
                <a:defRPr/>
              </a:pPr>
              <a:t>12/12/2019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30ACD8F-2497-41A0-8C15-00A51945B4F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8B746E5-6A8F-40A4-BBBE-396461CDA2EC}" type="datetimeFigureOut">
              <a:rPr lang="fr-FR"/>
              <a:pPr>
                <a:defRPr/>
              </a:pPr>
              <a:t>12/12/2019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0F6E6E1-7D62-4D36-8144-B13B76E63EC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7ED0CE1-B81F-4616-A56E-5544BF82E4AF}" type="datetimeFigureOut">
              <a:rPr lang="fr-FR"/>
              <a:pPr>
                <a:defRPr/>
              </a:pPr>
              <a:t>12/12/2019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01C44CA-D8FA-4E4E-A18E-7245F73C5BC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8109242-FAF8-45ED-BB0F-7865FA53DF63}" type="datetimeFigureOut">
              <a:rPr lang="fr-FR"/>
              <a:pPr>
                <a:defRPr/>
              </a:pPr>
              <a:t>12/12/2019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AC2E305-BFD8-47F6-9AC6-BCD94BCC611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B85DB91-6029-40F7-8765-82C1947CDDD3}" type="datetimeFigureOut">
              <a:rPr lang="fr-FR"/>
              <a:pPr>
                <a:defRPr/>
              </a:pPr>
              <a:t>12/12/2019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7B445F1-61B3-415F-9C10-331A38210E6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94836D8-6D37-496C-8244-C3E34FBAAB4A}" type="datetimeFigureOut">
              <a:rPr lang="fr-FR"/>
              <a:pPr>
                <a:defRPr/>
              </a:pPr>
              <a:t>12/12/2019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EA3522E-3C1E-4085-A9A7-8392BDFCB7B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2A8CA85-B385-4E05-8238-2D233D3A8567}" type="datetimeFigureOut">
              <a:rPr lang="fr-FR"/>
              <a:pPr>
                <a:defRPr/>
              </a:pPr>
              <a:t>12/12/2019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8C00E3A-A07C-4522-A55D-8E42C168AE73}"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5876C4B-8182-455A-93CF-603D6448C7FE}" type="datetimeFigureOut">
              <a:rPr lang="fr-FR"/>
              <a:pPr>
                <a:defRPr/>
              </a:pPr>
              <a:t>12/12/2019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A96D83C-7FF4-4196-BFD0-F32F620C4BF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7FFB73C-2AF4-4E44-9C0B-F787A18BF626}" type="datetimeFigureOut">
              <a:rPr lang="fr-FR"/>
              <a:pPr>
                <a:defRPr/>
              </a:pPr>
              <a:t>12/12/2019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743325A-9FFB-447C-B082-6E4FDE4161F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6A935154-2B8A-47BB-912D-93BAF168608F}" type="datetimeFigureOut">
              <a:rPr lang="fr-FR"/>
              <a:pPr>
                <a:defRPr/>
              </a:pPr>
              <a:t>12/12/2019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FD703C3-150A-4ABC-A55E-176B473F924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9.xml"/><Relationship Id="rId1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4.xml"/><Relationship Id="rId12" Type="http://schemas.openxmlformats.org/officeDocument/2006/relationships/slide" Target="slide7.xml"/><Relationship Id="rId17" Type="http://schemas.openxmlformats.org/officeDocument/2006/relationships/slide" Target="slide22.xml"/><Relationship Id="rId2" Type="http://schemas.openxmlformats.org/officeDocument/2006/relationships/notesSlide" Target="../notesSlides/notesSlide2.xm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9.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21.xml"/><Relationship Id="rId19" Type="http://schemas.openxmlformats.org/officeDocument/2006/relationships/slide" Target="slide24.xml"/><Relationship Id="rId4" Type="http://schemas.openxmlformats.org/officeDocument/2006/relationships/slide" Target="slide23.xml"/><Relationship Id="rId9" Type="http://schemas.openxmlformats.org/officeDocument/2006/relationships/slide" Target="slide18.xml"/><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6.xml"/><Relationship Id="rId18" Type="http://schemas.openxmlformats.org/officeDocument/2006/relationships/slide" Target="slide28.xml"/><Relationship Id="rId3" Type="http://schemas.openxmlformats.org/officeDocument/2006/relationships/slide" Target="slide25.xml"/><Relationship Id="rId7" Type="http://schemas.openxmlformats.org/officeDocument/2006/relationships/slide" Target="slide30.xml"/><Relationship Id="rId12" Type="http://schemas.openxmlformats.org/officeDocument/2006/relationships/slide" Target="slide8.xml"/><Relationship Id="rId17" Type="http://schemas.openxmlformats.org/officeDocument/2006/relationships/slide" Target="slide32.xml"/><Relationship Id="rId2" Type="http://schemas.openxmlformats.org/officeDocument/2006/relationships/notesSlide" Target="../notesSlides/notesSlide17.xml"/><Relationship Id="rId16"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slide" Target="slide17.xml"/><Relationship Id="rId5" Type="http://schemas.openxmlformats.org/officeDocument/2006/relationships/slide" Target="slide35.xml"/><Relationship Id="rId15" Type="http://schemas.openxmlformats.org/officeDocument/2006/relationships/slide" Target="slide27.xml"/><Relationship Id="rId10" Type="http://schemas.openxmlformats.org/officeDocument/2006/relationships/slide" Target="slide15.xml"/><Relationship Id="rId19" Type="http://schemas.openxmlformats.org/officeDocument/2006/relationships/slide" Target="slide2.xml"/><Relationship Id="rId4" Type="http://schemas.openxmlformats.org/officeDocument/2006/relationships/slide" Target="slide11.xml"/><Relationship Id="rId9" Type="http://schemas.openxmlformats.org/officeDocument/2006/relationships/hyperlink" Target="criteres-de-realisation.pdf" TargetMode="External"/><Relationship Id="rId14" Type="http://schemas.openxmlformats.org/officeDocument/2006/relationships/slide" Target="slide31.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8.xml"/><Relationship Id="rId18" Type="http://schemas.openxmlformats.org/officeDocument/2006/relationships/slide" Target="slide8.xml"/><Relationship Id="rId26" Type="http://schemas.openxmlformats.org/officeDocument/2006/relationships/slide" Target="slide38.xml"/><Relationship Id="rId3" Type="http://schemas.openxmlformats.org/officeDocument/2006/relationships/slide" Target="slide25.xml"/><Relationship Id="rId21" Type="http://schemas.openxmlformats.org/officeDocument/2006/relationships/slide" Target="slide39.xml"/><Relationship Id="rId7" Type="http://schemas.openxmlformats.org/officeDocument/2006/relationships/slide" Target="slide30.xml"/><Relationship Id="rId12" Type="http://schemas.openxmlformats.org/officeDocument/2006/relationships/slide" Target="slide32.xml"/><Relationship Id="rId17" Type="http://schemas.openxmlformats.org/officeDocument/2006/relationships/slide" Target="slide17.xml"/><Relationship Id="rId25" Type="http://schemas.openxmlformats.org/officeDocument/2006/relationships/slide" Target="slide34.xml"/><Relationship Id="rId2" Type="http://schemas.openxmlformats.org/officeDocument/2006/relationships/notesSlide" Target="../notesSlides/notesSlide18.xml"/><Relationship Id="rId16" Type="http://schemas.openxmlformats.org/officeDocument/2006/relationships/slide" Target="slide15.xml"/><Relationship Id="rId20" Type="http://schemas.openxmlformats.org/officeDocument/2006/relationships/slide" Target="slide41.xml"/><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slide" Target="slide33.xml"/><Relationship Id="rId24" Type="http://schemas.openxmlformats.org/officeDocument/2006/relationships/slide" Target="slide43.xml"/><Relationship Id="rId5" Type="http://schemas.openxmlformats.org/officeDocument/2006/relationships/slide" Target="slide35.xml"/><Relationship Id="rId15" Type="http://schemas.openxmlformats.org/officeDocument/2006/relationships/hyperlink" Target="criteres-de-realisation.pdf" TargetMode="External"/><Relationship Id="rId23" Type="http://schemas.openxmlformats.org/officeDocument/2006/relationships/slide" Target="slide42.xml"/><Relationship Id="rId10" Type="http://schemas.openxmlformats.org/officeDocument/2006/relationships/slide" Target="slide27.xml"/><Relationship Id="rId19" Type="http://schemas.openxmlformats.org/officeDocument/2006/relationships/slide" Target="slide2.xml"/><Relationship Id="rId4" Type="http://schemas.openxmlformats.org/officeDocument/2006/relationships/slide" Target="slide11.xml"/><Relationship Id="rId9" Type="http://schemas.openxmlformats.org/officeDocument/2006/relationships/slide" Target="slide31.xml"/><Relationship Id="rId14" Type="http://schemas.openxmlformats.org/officeDocument/2006/relationships/slide" Target="slide5.xml"/><Relationship Id="rId22" Type="http://schemas.openxmlformats.org/officeDocument/2006/relationships/slide" Target="slide40.xml"/><Relationship Id="rId27" Type="http://schemas.openxmlformats.org/officeDocument/2006/relationships/slide" Target="slide37.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oneTexte 3"/>
          <p:cNvSpPr txBox="1">
            <a:spLocks noChangeArrowheads="1"/>
          </p:cNvSpPr>
          <p:nvPr/>
        </p:nvSpPr>
        <p:spPr bwMode="auto">
          <a:xfrm>
            <a:off x="395288" y="250825"/>
            <a:ext cx="8353425" cy="461963"/>
          </a:xfrm>
          <a:prstGeom prst="rect">
            <a:avLst/>
          </a:prstGeom>
          <a:noFill/>
          <a:ln w="9525">
            <a:noFill/>
            <a:miter lim="800000"/>
            <a:headEnd/>
            <a:tailEnd/>
          </a:ln>
        </p:spPr>
        <p:txBody>
          <a:bodyPr>
            <a:spAutoFit/>
          </a:bodyPr>
          <a:lstStyle/>
          <a:p>
            <a:pPr algn="ctr"/>
            <a:r>
              <a:rPr lang="fr-FR" sz="2400" b="1"/>
              <a:t>ACTIVITES  AQUATIQUES ET NATATION</a:t>
            </a:r>
          </a:p>
        </p:txBody>
      </p:sp>
      <p:sp>
        <p:nvSpPr>
          <p:cNvPr id="2051" name="ZoneTexte 4"/>
          <p:cNvSpPr txBox="1">
            <a:spLocks noChangeArrowheads="1"/>
          </p:cNvSpPr>
          <p:nvPr/>
        </p:nvSpPr>
        <p:spPr bwMode="auto">
          <a:xfrm>
            <a:off x="250825" y="908050"/>
            <a:ext cx="8642350" cy="5678488"/>
          </a:xfrm>
          <a:prstGeom prst="rect">
            <a:avLst/>
          </a:prstGeom>
          <a:noFill/>
          <a:ln w="9525">
            <a:noFill/>
            <a:miter lim="800000"/>
            <a:headEnd/>
            <a:tailEnd/>
          </a:ln>
        </p:spPr>
        <p:txBody>
          <a:bodyPr>
            <a:spAutoFit/>
          </a:bodyPr>
          <a:lstStyle/>
          <a:p>
            <a:r>
              <a:rPr lang="fr-FR" sz="1100" b="1" u="sng"/>
              <a:t>COMPETENCES ATTENDUES :</a:t>
            </a:r>
          </a:p>
          <a:p>
            <a:endParaRPr lang="fr-FR" sz="600"/>
          </a:p>
          <a:p>
            <a:r>
              <a:rPr lang="fr-FR" sz="1200" b="1"/>
              <a:t>Etape 1 - CP :</a:t>
            </a:r>
            <a:r>
              <a:rPr lang="fr-FR" sz="1200"/>
              <a:t> Dans le grand bain, réaliser séparément  et dans un ordre non défini des actions choisies parmi une entrée, une immersion, un maintien et un déplacement.                       </a:t>
            </a:r>
          </a:p>
          <a:p>
            <a:r>
              <a:rPr lang="fr-FR" sz="400"/>
              <a:t> </a:t>
            </a:r>
            <a:endParaRPr lang="fr-FR" sz="600"/>
          </a:p>
          <a:p>
            <a:r>
              <a:rPr lang="fr-FR" sz="1200" b="1"/>
              <a:t>Etape 2 - CE1:</a:t>
            </a:r>
            <a:r>
              <a:rPr lang="fr-FR" sz="1200"/>
              <a:t> Dans le grand bain, réaliser séparément deux fois deux actions enchainées choisies parmi une entrée, une immersion, un maintien et un déplacement.</a:t>
            </a:r>
          </a:p>
          <a:p>
            <a:r>
              <a:rPr lang="fr-FR" sz="400"/>
              <a:t> </a:t>
            </a:r>
            <a:endParaRPr lang="fr-FR" sz="600"/>
          </a:p>
          <a:p>
            <a:r>
              <a:rPr lang="fr-FR" sz="1200" b="1"/>
              <a:t>Etape 3 - CM1/6ème :</a:t>
            </a:r>
            <a:r>
              <a:rPr lang="fr-FR" sz="1200"/>
              <a:t> Dans le grand bain, à partir d’une entrée dans l’eau se déplacer sur 25 m, distance pendant laquelle seront réalisés une immersion et un maintien.</a:t>
            </a:r>
          </a:p>
          <a:p>
            <a:endParaRPr lang="fr-FR" sz="400"/>
          </a:p>
          <a:p>
            <a:r>
              <a:rPr lang="fr-FR" sz="1200" b="1"/>
              <a:t>Etape 4 -  6</a:t>
            </a:r>
            <a:r>
              <a:rPr lang="fr-FR" sz="1200" b="1" baseline="30000"/>
              <a:t>ème</a:t>
            </a:r>
            <a:r>
              <a:rPr lang="fr-FR" sz="1200" b="1"/>
              <a:t>/autres classes de collège :</a:t>
            </a:r>
            <a:r>
              <a:rPr lang="fr-FR" sz="1200"/>
              <a:t> Dans le grand bain, à partir d’une entrée dans l’eau se déplacer sur 50 m, distance pendant laquelle seront réalisés une immersion horizontale, un maintien et une immersion verticale.</a:t>
            </a:r>
          </a:p>
          <a:p>
            <a:endParaRPr lang="fr-FR" sz="800"/>
          </a:p>
          <a:p>
            <a:r>
              <a:rPr lang="fr-FR" sz="1200"/>
              <a:t> </a:t>
            </a:r>
            <a:r>
              <a:rPr lang="fr-FR" sz="1100" b="1" u="sng"/>
              <a:t>ENJEUX :</a:t>
            </a:r>
          </a:p>
          <a:p>
            <a:endParaRPr lang="fr-FR" sz="600" b="1" u="sng"/>
          </a:p>
          <a:p>
            <a:r>
              <a:rPr lang="fr-FR" sz="1200" b="1"/>
              <a:t>Enjeux psychomoteurs :</a:t>
            </a:r>
            <a:r>
              <a:rPr lang="fr-FR" sz="1200"/>
              <a:t> En appréhendant un milieu différent du milieu terrien, développer une motricité spécifique et contrôler ses émotions pour évoluer dans le milieu aquatique.</a:t>
            </a:r>
          </a:p>
          <a:p>
            <a:r>
              <a:rPr lang="fr-FR" sz="1200" b="1"/>
              <a:t>Enjeux sécuritaires: </a:t>
            </a:r>
            <a:r>
              <a:rPr lang="fr-FR" sz="1200"/>
              <a:t>Entrer dans l’eau, se déplacer en surface et en profondeur, s’immobiliser en surface permet de ne pas se noyer, se sauver et sauver les autres.</a:t>
            </a:r>
          </a:p>
          <a:p>
            <a:r>
              <a:rPr lang="fr-FR" sz="1200" b="1"/>
              <a:t>Enjeux sanitaires: </a:t>
            </a:r>
            <a:r>
              <a:rPr lang="fr-FR" sz="1200"/>
              <a:t>Gérer sa vie physique par une pratique sportive codifiée.</a:t>
            </a:r>
          </a:p>
          <a:p>
            <a:r>
              <a:rPr lang="fr-FR" sz="1200" b="1"/>
              <a:t>Enjeux socio-relationnels : </a:t>
            </a:r>
            <a:r>
              <a:rPr lang="fr-FR" sz="1200"/>
              <a:t>Accéder à des pratiques de loisirs et à la pratique de sports nautiques.</a:t>
            </a:r>
          </a:p>
          <a:p>
            <a:r>
              <a:rPr lang="fr-FR" sz="1200" b="1"/>
              <a:t>Enjeux de mixité :</a:t>
            </a:r>
            <a:r>
              <a:rPr lang="fr-FR" sz="1200"/>
              <a:t> Amener les élèves à travailler ensemble grâce à la co-évaluation en binôme.</a:t>
            </a:r>
          </a:p>
          <a:p>
            <a:r>
              <a:rPr lang="fr-FR" sz="1200" b="1"/>
              <a:t>Enjeux éthiques et moraux :</a:t>
            </a:r>
            <a:r>
              <a:rPr lang="fr-FR" sz="1200"/>
              <a:t> Se construire une posture de nageur.</a:t>
            </a:r>
          </a:p>
          <a:p>
            <a:endParaRPr lang="fr-FR" sz="800" b="1" u="sng"/>
          </a:p>
          <a:p>
            <a:r>
              <a:rPr lang="fr-FR" sz="1100" b="1" u="sng"/>
              <a:t>PRESENTATION DE L’ACTIVITE :</a:t>
            </a:r>
            <a:endParaRPr lang="fr-FR" sz="1100" u="sng"/>
          </a:p>
          <a:p>
            <a:endParaRPr lang="fr-FR" sz="600"/>
          </a:p>
          <a:p>
            <a:r>
              <a:rPr lang="fr-FR" sz="1200"/>
              <a:t>Se déplacer de façon adaptée dans le milieu aquatique remet en cause les repères du terrien : respiration, équilibre, propulsion, prise d’informations,</a:t>
            </a:r>
          </a:p>
          <a:p>
            <a:r>
              <a:rPr lang="fr-FR" sz="1200"/>
              <a:t>Cette activité amène l’élève à réaliser :</a:t>
            </a:r>
          </a:p>
          <a:p>
            <a:r>
              <a:rPr lang="fr-FR" sz="1200"/>
              <a:t> - un projet de circuit  aquatique enchaînant plusieurs actions (entrée, immersion, équilibre statique, déplacement) en grande profondeur sans reprise d’appui.</a:t>
            </a:r>
          </a:p>
          <a:p>
            <a:r>
              <a:rPr lang="fr-FR" sz="1200"/>
              <a:t> - une distance donnée en complète autonomie</a:t>
            </a:r>
          </a:p>
          <a:p>
            <a:endParaRPr lang="fr-FR" sz="1200"/>
          </a:p>
        </p:txBody>
      </p:sp>
      <p:sp>
        <p:nvSpPr>
          <p:cNvPr id="2052" name="ZoneTexte 6"/>
          <p:cNvSpPr txBox="1">
            <a:spLocks noChangeArrowheads="1"/>
          </p:cNvSpPr>
          <p:nvPr/>
        </p:nvSpPr>
        <p:spPr bwMode="auto">
          <a:xfrm>
            <a:off x="5435600" y="6237288"/>
            <a:ext cx="3240088" cy="523875"/>
          </a:xfrm>
          <a:prstGeom prst="rect">
            <a:avLst/>
          </a:prstGeom>
          <a:noFill/>
          <a:ln w="9525">
            <a:noFill/>
            <a:miter lim="800000"/>
            <a:headEnd/>
            <a:tailEnd/>
          </a:ln>
        </p:spPr>
        <p:txBody>
          <a:bodyPr>
            <a:spAutoFit/>
          </a:bodyPr>
          <a:lstStyle/>
          <a:p>
            <a:r>
              <a:rPr lang="fr-FR" sz="2800" b="1">
                <a:latin typeface="Blackadder ITC" pitchFamily="82" charset="0"/>
                <a:hlinkClick r:id="rId3" action="ppaction://hlinksldjump"/>
              </a:rPr>
              <a:t>Descriptif du module</a:t>
            </a:r>
            <a:endParaRPr lang="fr-FR" sz="2800" b="1">
              <a:latin typeface="Blackadder ITC" pitchFamily="82" charset="0"/>
            </a:endParaRPr>
          </a:p>
        </p:txBody>
      </p:sp>
      <p:sp>
        <p:nvSpPr>
          <p:cNvPr id="2053" name="Rectangle 5"/>
          <p:cNvSpPr>
            <a:spLocks noChangeArrowheads="1"/>
          </p:cNvSpPr>
          <p:nvPr/>
        </p:nvSpPr>
        <p:spPr bwMode="auto">
          <a:xfrm>
            <a:off x="1116013" y="6237288"/>
            <a:ext cx="4176712" cy="523875"/>
          </a:xfrm>
          <a:prstGeom prst="rect">
            <a:avLst/>
          </a:prstGeom>
          <a:noFill/>
          <a:ln w="9525">
            <a:noFill/>
            <a:miter lim="800000"/>
            <a:headEnd/>
            <a:tailEnd/>
          </a:ln>
        </p:spPr>
        <p:txBody>
          <a:bodyPr>
            <a:spAutoFit/>
          </a:bodyPr>
          <a:lstStyle/>
          <a:p>
            <a:pPr algn="ctr"/>
            <a:r>
              <a:rPr lang="fr-FR" sz="2800" b="1">
                <a:latin typeface="Blackadder ITC" pitchFamily="82" charset="0"/>
                <a:hlinkClick r:id="rId4" action="ppaction://hlinksldjump"/>
              </a:rPr>
              <a:t>Les situations du module </a:t>
            </a:r>
            <a:endParaRPr lang="fr-FR" sz="2800" b="1">
              <a:latin typeface="Blackadder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117"/>
          <p:cNvSpPr>
            <a:spLocks noChangeArrowheads="1" noChangeShapeType="1" noTextEdit="1"/>
          </p:cNvSpPr>
          <p:nvPr/>
        </p:nvSpPr>
        <p:spPr bwMode="auto">
          <a:xfrm>
            <a:off x="250825" y="115888"/>
            <a:ext cx="4176713" cy="360362"/>
          </a:xfrm>
          <a:prstGeom prst="rect">
            <a:avLst/>
          </a:prstGeom>
        </p:spPr>
        <p:txBody>
          <a:bodyPr wrap="none" fromWordArt="1">
            <a:prstTxWarp prst="textWave2">
              <a:avLst>
                <a:gd name="adj1" fmla="val 10278"/>
                <a:gd name="adj2" fmla="val 79"/>
              </a:avLst>
            </a:prstTxWarp>
          </a:bodyPr>
          <a:lstStyle/>
          <a:p>
            <a:pPr algn="ctr"/>
            <a:r>
              <a:rPr lang="fr-FR" sz="1600" kern="10">
                <a:ln w="9525">
                  <a:solidFill>
                    <a:srgbClr val="000000"/>
                  </a:solidFill>
                  <a:round/>
                  <a:headEnd/>
                  <a:tailEnd/>
                </a:ln>
                <a:solidFill>
                  <a:srgbClr val="808080"/>
                </a:solidFill>
                <a:latin typeface="Times New Roman"/>
                <a:cs typeface="Times New Roman"/>
              </a:rPr>
              <a:t>« Immersions verticales et horizontales"</a:t>
            </a:r>
          </a:p>
        </p:txBody>
      </p:sp>
      <p:sp>
        <p:nvSpPr>
          <p:cNvPr id="11267" name="Text Box 118"/>
          <p:cNvSpPr txBox="1">
            <a:spLocks noChangeArrowheads="1"/>
          </p:cNvSpPr>
          <p:nvPr/>
        </p:nvSpPr>
        <p:spPr bwMode="auto">
          <a:xfrm>
            <a:off x="107950" y="692150"/>
            <a:ext cx="8928100" cy="5976938"/>
          </a:xfrm>
          <a:prstGeom prst="rect">
            <a:avLst/>
          </a:prstGeom>
          <a:noFill/>
          <a:ln w="9525">
            <a:noFill/>
            <a:miter lim="800000"/>
            <a:headEnd/>
            <a:tailEnd/>
          </a:ln>
        </p:spPr>
        <p:txBody>
          <a:bodyPr/>
          <a:lstStyle/>
          <a:p>
            <a:endParaRPr lang="fr-FR" sz="1200">
              <a:latin typeface="Calibri" pitchFamily="34" charset="0"/>
            </a:endParaRPr>
          </a:p>
        </p:txBody>
      </p:sp>
      <p:sp>
        <p:nvSpPr>
          <p:cNvPr id="9335" name="AutoShape 119"/>
          <p:cNvSpPr>
            <a:spLocks noChangeArrowheads="1"/>
          </p:cNvSpPr>
          <p:nvPr/>
        </p:nvSpPr>
        <p:spPr bwMode="auto">
          <a:xfrm>
            <a:off x="5003800" y="188913"/>
            <a:ext cx="3887788" cy="647700"/>
          </a:xfrm>
          <a:prstGeom prst="wedgeRoundRectCallout">
            <a:avLst>
              <a:gd name="adj1" fmla="val -36282"/>
              <a:gd name="adj2" fmla="val 76972"/>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dirty="0">
                <a:latin typeface="Comic Sans MS" pitchFamily="66" charset="0"/>
                <a:cs typeface="+mn-cs"/>
              </a:rPr>
              <a:t>Atelier</a:t>
            </a:r>
          </a:p>
          <a:p>
            <a:pPr algn="ctr" fontAlgn="auto">
              <a:spcBef>
                <a:spcPts val="0"/>
              </a:spcBef>
              <a:spcAft>
                <a:spcPts val="0"/>
              </a:spcAft>
              <a:defRPr/>
            </a:pPr>
            <a:r>
              <a:rPr lang="fr-FR" sz="1200" dirty="0">
                <a:latin typeface="Times New Roman" pitchFamily="18" charset="0"/>
                <a:cs typeface="+mn-cs"/>
              </a:rPr>
              <a:t>" </a:t>
            </a:r>
            <a:r>
              <a:rPr lang="fr-FR" sz="1200" dirty="0">
                <a:latin typeface="+mn-lt"/>
                <a:cs typeface="+mn-cs"/>
              </a:rPr>
              <a:t>Enrichir et complexifier son répertoire d’actions</a:t>
            </a:r>
            <a:r>
              <a:rPr lang="fr-FR" sz="1400" dirty="0">
                <a:latin typeface="Times New Roman" pitchFamily="18" charset="0"/>
                <a:cs typeface="+mn-cs"/>
              </a:rPr>
              <a:t>"</a:t>
            </a:r>
            <a:r>
              <a:rPr lang="fr-FR" sz="1400" dirty="0">
                <a:solidFill>
                  <a:srgbClr val="FFFFFF"/>
                </a:solidFill>
                <a:latin typeface="Times New Roman" pitchFamily="18" charset="0"/>
                <a:cs typeface="+mn-cs"/>
              </a:rPr>
              <a:t>  </a:t>
            </a:r>
            <a:endParaRPr lang="fr-FR" sz="2600" dirty="0">
              <a:solidFill>
                <a:srgbClr val="FFFFFF"/>
              </a:solidFill>
              <a:latin typeface="Times New Roman" pitchFamily="18" charset="0"/>
              <a:cs typeface="+mn-cs"/>
            </a:endParaRPr>
          </a:p>
          <a:p>
            <a:pPr fontAlgn="auto">
              <a:spcBef>
                <a:spcPts val="0"/>
              </a:spcBef>
              <a:spcAft>
                <a:spcPts val="0"/>
              </a:spcAft>
              <a:defRPr/>
            </a:pPr>
            <a:endParaRPr lang="fr-FR" dirty="0">
              <a:latin typeface="+mn-lt"/>
              <a:cs typeface="+mn-cs"/>
            </a:endParaRPr>
          </a:p>
        </p:txBody>
      </p:sp>
      <p:sp>
        <p:nvSpPr>
          <p:cNvPr id="11269" name="Rectangle 9"/>
          <p:cNvSpPr>
            <a:spLocks noChangeArrowheads="1"/>
          </p:cNvSpPr>
          <p:nvPr/>
        </p:nvSpPr>
        <p:spPr bwMode="auto">
          <a:xfrm>
            <a:off x="250825" y="692150"/>
            <a:ext cx="7993063" cy="6016625"/>
          </a:xfrm>
          <a:prstGeom prst="rect">
            <a:avLst/>
          </a:prstGeom>
          <a:noFill/>
          <a:ln w="9525">
            <a:noFill/>
            <a:miter lim="800000"/>
            <a:headEnd/>
            <a:tailEnd/>
          </a:ln>
        </p:spPr>
        <p:txBody>
          <a:bodyPr>
            <a:spAutoFit/>
          </a:bodyPr>
          <a:lstStyle/>
          <a:p>
            <a:r>
              <a:rPr lang="fr-FR" sz="1100" b="1">
                <a:latin typeface="Calibri" pitchFamily="34" charset="0"/>
              </a:rPr>
              <a:t>BUT :  </a:t>
            </a:r>
          </a:p>
          <a:p>
            <a:r>
              <a:rPr lang="fr-FR" sz="1100">
                <a:latin typeface="Calibri" pitchFamily="34" charset="0"/>
              </a:rPr>
              <a:t>Réaliser des immersions de plus en plus complexes.</a:t>
            </a:r>
          </a:p>
          <a:p>
            <a:endParaRPr lang="fr-FR" sz="1100">
              <a:latin typeface="Calibri" pitchFamily="34" charset="0"/>
            </a:endParaRPr>
          </a:p>
          <a:p>
            <a:r>
              <a:rPr lang="fr-FR" sz="1100" b="1">
                <a:latin typeface="Calibri" pitchFamily="34" charset="0"/>
              </a:rPr>
              <a:t>DISPOSITIF : </a:t>
            </a:r>
          </a:p>
          <a:p>
            <a:r>
              <a:rPr lang="fr-FR" sz="1100">
                <a:latin typeface="Calibri" pitchFamily="34" charset="0"/>
              </a:rPr>
              <a:t>Cage à écureuil, seau suspendu, petits cerceaux, perche, tapis, grands cerceaux lestés…</a:t>
            </a:r>
          </a:p>
          <a:p>
            <a:r>
              <a:rPr lang="fr-FR" sz="1100">
                <a:latin typeface="Calibri" pitchFamily="34" charset="0"/>
              </a:rPr>
              <a:t>Affiche du </a:t>
            </a:r>
            <a:r>
              <a:rPr lang="fr-FR" sz="1100">
                <a:latin typeface="Calibri" pitchFamily="34" charset="0"/>
                <a:hlinkClick r:id="rId3" action="ppaction://hlinksldjump"/>
              </a:rPr>
              <a:t>répertoire des immersions</a:t>
            </a:r>
            <a:r>
              <a:rPr lang="fr-FR" sz="1100">
                <a:latin typeface="Calibri" pitchFamily="34" charset="0"/>
              </a:rPr>
              <a:t>. </a:t>
            </a:r>
          </a:p>
          <a:p>
            <a:endParaRPr lang="fr-FR" sz="1100">
              <a:latin typeface="Calibri" pitchFamily="34" charset="0"/>
            </a:endParaRPr>
          </a:p>
          <a:p>
            <a:r>
              <a:rPr lang="fr-FR" sz="1100" b="1">
                <a:latin typeface="Calibri" pitchFamily="34" charset="0"/>
              </a:rPr>
              <a:t>CONSIGNES  :</a:t>
            </a:r>
          </a:p>
          <a:p>
            <a:r>
              <a:rPr lang="fr-FR" sz="1100">
                <a:latin typeface="Calibri" pitchFamily="34" charset="0"/>
              </a:rPr>
              <a:t>« Parmi les immersions du répertoire, </a:t>
            </a:r>
            <a:r>
              <a:rPr lang="fr-FR" sz="1100" b="1">
                <a:latin typeface="Calibri" pitchFamily="34" charset="0"/>
              </a:rPr>
              <a:t>choisissez 1 immersion verticale et 1 immersion horizontale </a:t>
            </a:r>
            <a:r>
              <a:rPr lang="fr-FR" sz="1100">
                <a:latin typeface="Calibri" pitchFamily="34" charset="0"/>
              </a:rPr>
              <a:t>que vous pensez  être capable de réaliser. »  Lorsqu’une immersion est maîtrisée (réalisée 3 fois), vous passez à l’immersion suivante.»</a:t>
            </a: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b="1">
              <a:latin typeface="Calibri" pitchFamily="34" charset="0"/>
            </a:endParaRPr>
          </a:p>
          <a:p>
            <a:r>
              <a:rPr lang="fr-FR" sz="1100" b="1">
                <a:latin typeface="Calibri" pitchFamily="34" charset="0"/>
              </a:rPr>
              <a:t>CRITERES DE REUSSITE:</a:t>
            </a:r>
          </a:p>
          <a:p>
            <a:r>
              <a:rPr lang="fr-FR" sz="1100">
                <a:latin typeface="Calibri" pitchFamily="34" charset="0"/>
              </a:rPr>
              <a:t>Une immersion est validée lorsqu’elle est réalisée 3 fois de manière maitrisée telle qu’elle est décrite dans la vignette correspondante.</a:t>
            </a:r>
          </a:p>
          <a:p>
            <a:endParaRPr lang="fr-FR" sz="1100">
              <a:latin typeface="Calibri" pitchFamily="34" charset="0"/>
            </a:endParaRPr>
          </a:p>
          <a:p>
            <a:r>
              <a:rPr lang="fr-FR" sz="1100" b="1">
                <a:latin typeface="Calibri" pitchFamily="34" charset="0"/>
              </a:rPr>
              <a:t>VARIABLES:</a:t>
            </a:r>
          </a:p>
          <a:p>
            <a:r>
              <a:rPr lang="fr-FR" sz="1100">
                <a:latin typeface="Calibri" pitchFamily="34" charset="0"/>
              </a:rPr>
              <a:t>Lorsqu’une immersion est validée réaliser l’immersion suivante de la progression du répertoire.</a:t>
            </a:r>
          </a:p>
          <a:p>
            <a:r>
              <a:rPr lang="fr-FR" sz="1100">
                <a:latin typeface="Calibri" pitchFamily="34" charset="0"/>
              </a:rPr>
              <a:t> Lorsqu'une immersion n’est pas validée réaliser  l’immersion précédente de la progression du répertoire.</a:t>
            </a:r>
          </a:p>
          <a:p>
            <a:endParaRPr lang="fr-FR" sz="1100">
              <a:latin typeface="Calibri" pitchFamily="34" charset="0"/>
            </a:endParaRPr>
          </a:p>
          <a:p>
            <a:r>
              <a:rPr lang="fr-FR" sz="1100" b="1">
                <a:latin typeface="Calibri" pitchFamily="34" charset="0"/>
              </a:rPr>
              <a:t>CRITERES DE REALISATION</a:t>
            </a:r>
          </a:p>
          <a:p>
            <a:r>
              <a:rPr lang="fr-FR" sz="1100" b="1">
                <a:latin typeface="Calibri" pitchFamily="34" charset="0"/>
                <a:hlinkClick r:id="rId3" action="ppaction://hlinksldjump"/>
              </a:rPr>
              <a:t>Cliquez  ICI</a:t>
            </a:r>
            <a:endParaRPr lang="fr-FR" sz="1100" b="1">
              <a:latin typeface="Calibri" pitchFamily="34" charset="0"/>
            </a:endParaRPr>
          </a:p>
        </p:txBody>
      </p:sp>
      <p:sp>
        <p:nvSpPr>
          <p:cNvPr id="11270"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4" action="ppaction://hlinksldjump"/>
              </a:rPr>
              <a:t>RETOUR</a:t>
            </a:r>
            <a:endParaRPr lang="fr-FR">
              <a:solidFill>
                <a:schemeClr val="folHlink"/>
              </a:solidFill>
              <a:latin typeface="Jokerman" pitchFamily="82" charset="0"/>
            </a:endParaRPr>
          </a:p>
        </p:txBody>
      </p:sp>
      <p:pic>
        <p:nvPicPr>
          <p:cNvPr id="11271" name="Espace réservé pour une image  4" descr="immersions_word [Mode de compatibilité] - Microsoft Word"/>
          <p:cNvPicPr>
            <a:picLocks noChangeAspect="1"/>
          </p:cNvPicPr>
          <p:nvPr/>
        </p:nvPicPr>
        <p:blipFill>
          <a:blip r:embed="rId5" cstate="print"/>
          <a:srcRect/>
          <a:stretch>
            <a:fillRect/>
          </a:stretch>
        </p:blipFill>
        <p:spPr bwMode="auto">
          <a:xfrm>
            <a:off x="971550" y="2492375"/>
            <a:ext cx="6121400" cy="25812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12291" name="Espace réservé pour une image  4" descr="immersions_tab_A4 [Mode de compatibilité] - Microsoft Word"/>
          <p:cNvPicPr>
            <a:picLocks noChangeAspect="1"/>
          </p:cNvPicPr>
          <p:nvPr/>
        </p:nvPicPr>
        <p:blipFill>
          <a:blip r:embed="rId3" cstate="print"/>
          <a:srcRect/>
          <a:stretch>
            <a:fillRect/>
          </a:stretch>
        </p:blipFill>
        <p:spPr bwMode="auto">
          <a:xfrm>
            <a:off x="1908175" y="188913"/>
            <a:ext cx="4821238"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9222" name="Rectangle 9"/>
          <p:cNvSpPr>
            <a:spLocks noChangeArrowheads="1"/>
          </p:cNvSpPr>
          <p:nvPr/>
        </p:nvSpPr>
        <p:spPr bwMode="auto">
          <a:xfrm>
            <a:off x="250825" y="692150"/>
            <a:ext cx="8713788" cy="6049963"/>
          </a:xfrm>
          <a:prstGeom prst="rect">
            <a:avLst/>
          </a:prstGeom>
          <a:noFill/>
          <a:ln w="9525">
            <a:noFill/>
            <a:miter lim="800000"/>
            <a:headEnd/>
            <a:tailEnd/>
          </a:ln>
        </p:spPr>
        <p:txBody>
          <a:bodyPr>
            <a:spAutoFit/>
          </a:bodyPr>
          <a:lstStyle/>
          <a:p>
            <a:pPr>
              <a:defRPr/>
            </a:pPr>
            <a:r>
              <a:rPr lang="fr-FR" sz="1100" b="1" dirty="0">
                <a:latin typeface="Calibri" pitchFamily="34" charset="0"/>
                <a:cs typeface="Arial" pitchFamily="34" charset="0"/>
              </a:rPr>
              <a:t>BUT :  </a:t>
            </a:r>
          </a:p>
          <a:p>
            <a:pPr>
              <a:defRPr/>
            </a:pPr>
            <a:r>
              <a:rPr lang="fr-FR" sz="1100" dirty="0">
                <a:latin typeface="+mj-lt"/>
                <a:cs typeface="Arial" pitchFamily="34" charset="0"/>
              </a:rPr>
              <a:t>Réaliser des immersion horizontales sur des distances de plus en plus longues en contrôlant ses expirations. </a:t>
            </a:r>
          </a:p>
          <a:p>
            <a:pPr>
              <a:defRPr/>
            </a:pPr>
            <a:endParaRPr lang="fr-FR" sz="1100" dirty="0">
              <a:latin typeface="Calibri" pitchFamily="34" charset="0"/>
              <a:cs typeface="Arial" pitchFamily="34" charset="0"/>
            </a:endParaRPr>
          </a:p>
          <a:p>
            <a:pPr>
              <a:defRPr/>
            </a:pPr>
            <a:r>
              <a:rPr lang="fr-FR" sz="1100" b="1" dirty="0">
                <a:latin typeface="Calibri" pitchFamily="34" charset="0"/>
                <a:cs typeface="Arial" pitchFamily="34" charset="0"/>
              </a:rPr>
              <a:t>DISPOSITIF : </a:t>
            </a:r>
          </a:p>
          <a:p>
            <a:pPr>
              <a:defRPr/>
            </a:pPr>
            <a:r>
              <a:rPr lang="fr-FR" sz="1100" dirty="0">
                <a:latin typeface="+mj-lt"/>
                <a:cs typeface="Arial" pitchFamily="34" charset="0"/>
              </a:rPr>
              <a:t>Anneaux lestés  disposés ,à  3m du mur, verticalement à fleur d’eau (environ 10cm de la surface) ,suspendus à une perche ou une ligne d’eau placée en surface ,Intervalle de 80cm entre chaque anneau.</a:t>
            </a:r>
            <a:endParaRPr lang="fr-FR" sz="1100" b="1" dirty="0">
              <a:latin typeface="+mj-lt"/>
              <a:cs typeface="Arial" pitchFamily="34" charset="0"/>
            </a:endParaRPr>
          </a:p>
          <a:p>
            <a:pPr>
              <a:defRPr/>
            </a:pPr>
            <a:endParaRPr lang="fr-FR" sz="1100"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endParaRPr lang="fr-FR" sz="800" b="1" dirty="0">
              <a:latin typeface="Calibri" pitchFamily="34" charset="0"/>
              <a:cs typeface="Arial" pitchFamily="34" charset="0"/>
            </a:endParaRPr>
          </a:p>
          <a:p>
            <a:pPr>
              <a:defRPr/>
            </a:pPr>
            <a:endParaRPr lang="fr-FR" sz="800" b="1"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r>
              <a:rPr lang="fr-FR" sz="1100" b="1" dirty="0">
                <a:latin typeface="Calibri" pitchFamily="34" charset="0"/>
                <a:cs typeface="Arial" pitchFamily="34" charset="0"/>
              </a:rPr>
              <a:t>CONSIGNES  :</a:t>
            </a:r>
          </a:p>
          <a:p>
            <a:pPr>
              <a:defRPr/>
            </a:pPr>
            <a:r>
              <a:rPr lang="fr-FR" sz="1100" dirty="0">
                <a:latin typeface="+mj-lt"/>
                <a:cs typeface="Arial" pitchFamily="34" charset="0"/>
              </a:rPr>
              <a:t>« Vous faites une glissée ventrale (fusée)  et tenter de franchir le plus grand nombre de cerceaux en une coulée .  Vous  expirez (message de bulles) à chaque fois que vous passez un anneau . Pour chaque passage vous annoncez à votre partenaire le nombre de cerceaux que vous pensez franchir.»</a:t>
            </a:r>
          </a:p>
          <a:p>
            <a:pPr>
              <a:defRPr/>
            </a:pPr>
            <a:endParaRPr lang="fr-FR" sz="1100" dirty="0">
              <a:latin typeface="Calibri" pitchFamily="34" charset="0"/>
              <a:cs typeface="Arial" pitchFamily="34" charset="0"/>
            </a:endParaRPr>
          </a:p>
          <a:p>
            <a:pPr>
              <a:defRPr/>
            </a:pPr>
            <a:r>
              <a:rPr lang="fr-FR" sz="1100" b="1" dirty="0">
                <a:latin typeface="Calibri" pitchFamily="34" charset="0"/>
                <a:cs typeface="Arial" pitchFamily="34" charset="0"/>
              </a:rPr>
              <a:t>CRITERES DE REUSSITE:</a:t>
            </a:r>
          </a:p>
          <a:p>
            <a:pPr>
              <a:defRPr/>
            </a:pPr>
            <a:r>
              <a:rPr lang="fr-FR" sz="1100" dirty="0">
                <a:latin typeface="+mj-lt"/>
                <a:cs typeface="Arial" pitchFamily="34" charset="0"/>
              </a:rPr>
              <a:t>Bulles à chaque passage d’anneau et nombre d’anneaux franchis correspondant au nombre annoncé</a:t>
            </a:r>
            <a:endParaRPr lang="fr-FR" sz="1100" b="1" dirty="0">
              <a:latin typeface="+mj-lt"/>
              <a:cs typeface="Arial" pitchFamily="34" charset="0"/>
            </a:endParaRPr>
          </a:p>
          <a:p>
            <a:pPr>
              <a:defRPr/>
            </a:pPr>
            <a:endParaRPr lang="fr-FR" sz="1100" dirty="0">
              <a:latin typeface="Calibri" pitchFamily="34" charset="0"/>
              <a:cs typeface="Arial" pitchFamily="34" charset="0"/>
            </a:endParaRPr>
          </a:p>
          <a:p>
            <a:pPr>
              <a:defRPr/>
            </a:pPr>
            <a:r>
              <a:rPr lang="fr-FR" sz="1100" b="1" dirty="0">
                <a:latin typeface="Calibri" pitchFamily="34" charset="0"/>
                <a:cs typeface="Arial" pitchFamily="34" charset="0"/>
              </a:rPr>
              <a:t>VARIABLES:</a:t>
            </a:r>
          </a:p>
          <a:p>
            <a:pPr>
              <a:defRPr/>
            </a:pPr>
            <a:r>
              <a:rPr lang="fr-FR" sz="1100" dirty="0">
                <a:latin typeface="+mj-lt"/>
                <a:cs typeface="Arial" pitchFamily="34" charset="0"/>
              </a:rPr>
              <a:t>Eloigner le 1</a:t>
            </a:r>
            <a:r>
              <a:rPr lang="fr-FR" sz="1100" baseline="30000" dirty="0">
                <a:latin typeface="+mj-lt"/>
                <a:cs typeface="Arial" pitchFamily="34" charset="0"/>
              </a:rPr>
              <a:t>er</a:t>
            </a:r>
            <a:r>
              <a:rPr lang="fr-FR" sz="1100" dirty="0">
                <a:latin typeface="+mj-lt"/>
                <a:cs typeface="Arial" pitchFamily="34" charset="0"/>
              </a:rPr>
              <a:t> cerceau du mur.</a:t>
            </a:r>
          </a:p>
          <a:p>
            <a:pPr>
              <a:defRPr/>
            </a:pPr>
            <a:r>
              <a:rPr lang="fr-FR" sz="1100" dirty="0">
                <a:latin typeface="+mj-lt"/>
                <a:cs typeface="Arial" pitchFamily="34" charset="0"/>
              </a:rPr>
              <a:t>Modifier la profondeur des anneaux.</a:t>
            </a:r>
          </a:p>
          <a:p>
            <a:pPr>
              <a:defRPr/>
            </a:pPr>
            <a:r>
              <a:rPr lang="fr-FR" sz="1100" dirty="0">
                <a:latin typeface="+mj-lt"/>
                <a:cs typeface="Arial" pitchFamily="34" charset="0"/>
              </a:rPr>
              <a:t>Modifier l’intervalle entre  chaque anneau.</a:t>
            </a:r>
          </a:p>
          <a:p>
            <a:pPr>
              <a:defRPr/>
            </a:pPr>
            <a:r>
              <a:rPr lang="fr-FR" sz="1100" dirty="0">
                <a:latin typeface="+mj-lt"/>
                <a:cs typeface="Arial" pitchFamily="34" charset="0"/>
              </a:rPr>
              <a:t>Ajouter des anneaux.</a:t>
            </a:r>
          </a:p>
          <a:p>
            <a:pPr>
              <a:defRPr/>
            </a:pPr>
            <a:endParaRPr lang="fr-FR" sz="1100" dirty="0">
              <a:latin typeface="+mj-lt"/>
              <a:cs typeface="Arial" pitchFamily="34" charset="0"/>
            </a:endParaRPr>
          </a:p>
          <a:p>
            <a:pPr>
              <a:defRPr/>
            </a:pPr>
            <a:r>
              <a:rPr lang="fr-FR" sz="1100" dirty="0">
                <a:latin typeface="+mj-lt"/>
                <a:cs typeface="Arial" pitchFamily="34" charset="0"/>
              </a:rPr>
              <a:t>Equiper les élèves de palmes.</a:t>
            </a:r>
          </a:p>
          <a:p>
            <a:pPr>
              <a:defRPr/>
            </a:pPr>
            <a:endParaRPr lang="fr-FR" sz="1100" b="1" dirty="0">
              <a:latin typeface="Calibri" pitchFamily="34" charset="0"/>
              <a:cs typeface="Arial" pitchFamily="34" charset="0"/>
            </a:endParaRPr>
          </a:p>
          <a:p>
            <a:pPr>
              <a:defRPr/>
            </a:pPr>
            <a:r>
              <a:rPr lang="fr-FR" sz="1100" b="1" dirty="0">
                <a:latin typeface="Calibri" pitchFamily="34" charset="0"/>
                <a:cs typeface="Arial" pitchFamily="34" charset="0"/>
              </a:rPr>
              <a:t>CRITERES DE REALISATION:</a:t>
            </a:r>
          </a:p>
          <a:p>
            <a:pPr>
              <a:buFont typeface="Arial" pitchFamily="34" charset="0"/>
              <a:buChar char="•"/>
              <a:defRPr/>
            </a:pPr>
            <a:r>
              <a:rPr lang="fr-FR" sz="1100" b="1" dirty="0">
                <a:latin typeface="Calibri" pitchFamily="34" charset="0"/>
                <a:cs typeface="Arial" pitchFamily="34" charset="0"/>
              </a:rPr>
              <a:t> </a:t>
            </a:r>
            <a:r>
              <a:rPr lang="fr-FR" sz="1100" dirty="0">
                <a:latin typeface="+mj-lt"/>
                <a:cs typeface="Arial" pitchFamily="34" charset="0"/>
              </a:rPr>
              <a:t>Prendre une inspiration avant de pousser  au mur et s’immerger.</a:t>
            </a:r>
          </a:p>
          <a:p>
            <a:pPr>
              <a:buFont typeface="Arial" pitchFamily="34" charset="0"/>
              <a:buChar char="•"/>
              <a:defRPr/>
            </a:pPr>
            <a:r>
              <a:rPr lang="fr-FR" sz="1100" dirty="0">
                <a:latin typeface="+mj-lt"/>
                <a:cs typeface="Arial" pitchFamily="34" charset="0"/>
              </a:rPr>
              <a:t>Effectuer la coulée corps gainé, bras tendus, tête entre les bras.</a:t>
            </a:r>
          </a:p>
          <a:p>
            <a:pPr>
              <a:buFont typeface="Arial" pitchFamily="34" charset="0"/>
              <a:buChar char="•"/>
              <a:defRPr/>
            </a:pPr>
            <a:r>
              <a:rPr lang="fr-FR" sz="1100" dirty="0">
                <a:latin typeface="+mj-lt"/>
                <a:cs typeface="Arial" pitchFamily="34" charset="0"/>
              </a:rPr>
              <a:t>Battement de jambes réguliers pendant la coulée.</a:t>
            </a:r>
          </a:p>
          <a:p>
            <a:pPr>
              <a:buFont typeface="Arial" pitchFamily="34" charset="0"/>
              <a:buChar char="•"/>
              <a:defRPr/>
            </a:pPr>
            <a:r>
              <a:rPr lang="fr-FR" sz="1100" dirty="0">
                <a:latin typeface="+mj-lt"/>
                <a:cs typeface="Arial" pitchFamily="34" charset="0"/>
              </a:rPr>
              <a:t>Expirer brièvement et partiellement au passage de chaque cerceau.</a:t>
            </a:r>
          </a:p>
          <a:p>
            <a:pPr>
              <a:buFont typeface="Arial" pitchFamily="34" charset="0"/>
              <a:buChar char="•"/>
              <a:defRPr/>
            </a:pPr>
            <a:r>
              <a:rPr lang="fr-FR" sz="1100" dirty="0">
                <a:latin typeface="+mj-lt"/>
                <a:cs typeface="Arial" pitchFamily="34" charset="0"/>
              </a:rPr>
              <a:t>Bloquer la respiration entre les cerceaux.</a:t>
            </a:r>
          </a:p>
          <a:p>
            <a:pPr>
              <a:buFont typeface="Arial" pitchFamily="34" charset="0"/>
              <a:buChar char="•"/>
              <a:defRPr/>
            </a:pPr>
            <a:r>
              <a:rPr lang="fr-FR" sz="1100" dirty="0">
                <a:latin typeface="+mj-lt"/>
                <a:cs typeface="Arial" pitchFamily="34" charset="0"/>
              </a:rPr>
              <a:t>Expirer progressivement après le passage du dernier cerceau pour remonter à la surface.</a:t>
            </a:r>
          </a:p>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148263" y="188913"/>
            <a:ext cx="3744912" cy="647700"/>
          </a:xfrm>
          <a:prstGeom prst="wedgeRoundRectCallout">
            <a:avLst>
              <a:gd name="adj1" fmla="val -29422"/>
              <a:gd name="adj2" fmla="val 49724"/>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latin typeface="Comic Sans MS" pitchFamily="66" charset="0"/>
                <a:cs typeface="Arial" pitchFamily="34" charset="0"/>
              </a:rPr>
              <a:t>Atelier</a:t>
            </a:r>
          </a:p>
          <a:p>
            <a:pPr algn="ctr" fontAlgn="auto">
              <a:spcBef>
                <a:spcPts val="0"/>
              </a:spcBef>
              <a:spcAft>
                <a:spcPts val="0"/>
              </a:spcAft>
              <a:defRPr/>
            </a:pPr>
            <a:r>
              <a:rPr lang="fr-FR" sz="1400" dirty="0">
                <a:latin typeface="Comic Sans MS" pitchFamily="66" charset="0"/>
                <a:cs typeface="Arial" pitchFamily="34" charset="0"/>
              </a:rPr>
              <a:t>S’immerger pour passer sous un obstacle</a:t>
            </a:r>
            <a:endParaRPr lang="fr-FR" sz="1200" dirty="0">
              <a:latin typeface="Times New Roman" pitchFamily="18" charset="0"/>
              <a:cs typeface="Arial" pitchFamily="34" charset="0"/>
            </a:endParaRPr>
          </a:p>
        </p:txBody>
      </p:sp>
      <p:grpSp>
        <p:nvGrpSpPr>
          <p:cNvPr id="13317" name="Groupe 13"/>
          <p:cNvGrpSpPr>
            <a:grpSpLocks/>
          </p:cNvGrpSpPr>
          <p:nvPr/>
        </p:nvGrpSpPr>
        <p:grpSpPr bwMode="auto">
          <a:xfrm>
            <a:off x="3635375" y="1916113"/>
            <a:ext cx="1223963" cy="433387"/>
            <a:chOff x="6803963" y="2614841"/>
            <a:chExt cx="1368437" cy="526127"/>
          </a:xfrm>
        </p:grpSpPr>
        <p:sp>
          <p:nvSpPr>
            <p:cNvPr id="13325" name="Connecteur droit 58"/>
            <p:cNvSpPr>
              <a:spLocks noChangeShapeType="1"/>
            </p:cNvSpPr>
            <p:nvPr/>
          </p:nvSpPr>
          <p:spPr bwMode="auto">
            <a:xfrm rot="-5400000">
              <a:off x="7484303" y="1956856"/>
              <a:ext cx="0" cy="1360111"/>
            </a:xfrm>
            <a:prstGeom prst="line">
              <a:avLst/>
            </a:prstGeom>
            <a:noFill/>
            <a:ln w="63500">
              <a:solidFill>
                <a:srgbClr val="4579B8"/>
              </a:solidFill>
              <a:round/>
              <a:headEnd/>
              <a:tailEnd/>
            </a:ln>
          </p:spPr>
          <p:txBody>
            <a:bodyPr/>
            <a:lstStyle/>
            <a:p>
              <a:endParaRPr lang="fr-FR"/>
            </a:p>
          </p:txBody>
        </p:sp>
        <p:grpSp>
          <p:nvGrpSpPr>
            <p:cNvPr id="13326" name="Groupe 22"/>
            <p:cNvGrpSpPr>
              <a:grpSpLocks/>
            </p:cNvGrpSpPr>
            <p:nvPr/>
          </p:nvGrpSpPr>
          <p:grpSpPr bwMode="auto">
            <a:xfrm>
              <a:off x="6803963" y="2614841"/>
              <a:ext cx="1368437" cy="526127"/>
              <a:chOff x="6803963" y="2326525"/>
              <a:chExt cx="1368437" cy="526127"/>
            </a:xfrm>
          </p:grpSpPr>
          <p:sp>
            <p:nvSpPr>
              <p:cNvPr id="13327" name="Bouée 62"/>
              <p:cNvSpPr>
                <a:spLocks noChangeArrowheads="1"/>
              </p:cNvSpPr>
              <p:nvPr/>
            </p:nvSpPr>
            <p:spPr bwMode="auto">
              <a:xfrm rot="-5400000">
                <a:off x="7848364" y="2528616"/>
                <a:ext cx="288032" cy="3600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5 w 21600"/>
                  <a:gd name="T25" fmla="*/ 3145 h 21600"/>
                  <a:gd name="T26" fmla="*/ 18455 w 21600"/>
                  <a:gd name="T27" fmla="*/ 1845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90" y="10800"/>
                    </a:moveTo>
                    <a:cubicBezTo>
                      <a:pt x="890" y="16273"/>
                      <a:pt x="5327" y="20710"/>
                      <a:pt x="10800" y="20710"/>
                    </a:cubicBezTo>
                    <a:cubicBezTo>
                      <a:pt x="16273" y="20710"/>
                      <a:pt x="20710" y="16273"/>
                      <a:pt x="20710" y="10800"/>
                    </a:cubicBezTo>
                    <a:cubicBezTo>
                      <a:pt x="20710" y="5327"/>
                      <a:pt x="16273" y="890"/>
                      <a:pt x="10800" y="890"/>
                    </a:cubicBezTo>
                    <a:cubicBezTo>
                      <a:pt x="5327" y="890"/>
                      <a:pt x="890" y="5327"/>
                      <a:pt x="890" y="10800"/>
                    </a:cubicBezTo>
                    <a:close/>
                  </a:path>
                </a:pathLst>
              </a:custGeom>
              <a:solidFill>
                <a:srgbClr val="4F81BD"/>
              </a:solidFill>
              <a:ln w="25400">
                <a:solidFill>
                  <a:srgbClr val="243F60"/>
                </a:solidFill>
                <a:round/>
                <a:headEnd/>
                <a:tailEnd/>
              </a:ln>
            </p:spPr>
            <p:txBody>
              <a:bodyPr anchor="ctr"/>
              <a:lstStyle/>
              <a:p>
                <a:endParaRPr lang="fr-FR"/>
              </a:p>
            </p:txBody>
          </p:sp>
          <p:sp>
            <p:nvSpPr>
              <p:cNvPr id="13328" name="Bouée 59"/>
              <p:cNvSpPr>
                <a:spLocks noChangeArrowheads="1"/>
              </p:cNvSpPr>
              <p:nvPr/>
            </p:nvSpPr>
            <p:spPr bwMode="auto">
              <a:xfrm rot="-5400000">
                <a:off x="6831658" y="2505434"/>
                <a:ext cx="312120" cy="3675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5 w 21600"/>
                  <a:gd name="T25" fmla="*/ 3152 h 21600"/>
                  <a:gd name="T26" fmla="*/ 18455 w 21600"/>
                  <a:gd name="T27" fmla="*/ 1844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7" y="10800"/>
                    </a:moveTo>
                    <a:cubicBezTo>
                      <a:pt x="657" y="16402"/>
                      <a:pt x="5198" y="20943"/>
                      <a:pt x="10800" y="20943"/>
                    </a:cubicBezTo>
                    <a:cubicBezTo>
                      <a:pt x="16402" y="20943"/>
                      <a:pt x="20943" y="16402"/>
                      <a:pt x="20943" y="10800"/>
                    </a:cubicBezTo>
                    <a:cubicBezTo>
                      <a:pt x="20943" y="5198"/>
                      <a:pt x="16402" y="657"/>
                      <a:pt x="10800" y="657"/>
                    </a:cubicBezTo>
                    <a:cubicBezTo>
                      <a:pt x="5198" y="657"/>
                      <a:pt x="657" y="5198"/>
                      <a:pt x="657" y="10800"/>
                    </a:cubicBezTo>
                    <a:close/>
                  </a:path>
                </a:pathLst>
              </a:custGeom>
              <a:solidFill>
                <a:srgbClr val="4F81BD"/>
              </a:solidFill>
              <a:ln w="25400">
                <a:solidFill>
                  <a:srgbClr val="243F60"/>
                </a:solidFill>
                <a:round/>
                <a:headEnd/>
                <a:tailEnd/>
              </a:ln>
            </p:spPr>
            <p:txBody>
              <a:bodyPr anchor="ctr"/>
              <a:lstStyle/>
              <a:p>
                <a:endParaRPr lang="fr-FR"/>
              </a:p>
            </p:txBody>
          </p:sp>
          <p:sp>
            <p:nvSpPr>
              <p:cNvPr id="13329" name="Bouée 61"/>
              <p:cNvSpPr>
                <a:spLocks noChangeArrowheads="1"/>
              </p:cNvSpPr>
              <p:nvPr/>
            </p:nvSpPr>
            <p:spPr bwMode="auto">
              <a:xfrm rot="-5400000">
                <a:off x="7373588" y="2513647"/>
                <a:ext cx="295692" cy="3675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52 h 21600"/>
                  <a:gd name="T26" fmla="*/ 18440 w 21600"/>
                  <a:gd name="T27" fmla="*/ 1844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90" y="10800"/>
                    </a:moveTo>
                    <a:cubicBezTo>
                      <a:pt x="890" y="16273"/>
                      <a:pt x="5327" y="20710"/>
                      <a:pt x="10800" y="20710"/>
                    </a:cubicBezTo>
                    <a:cubicBezTo>
                      <a:pt x="16273" y="20710"/>
                      <a:pt x="20710" y="16273"/>
                      <a:pt x="20710" y="10800"/>
                    </a:cubicBezTo>
                    <a:cubicBezTo>
                      <a:pt x="20710" y="5327"/>
                      <a:pt x="16273" y="890"/>
                      <a:pt x="10800" y="890"/>
                    </a:cubicBezTo>
                    <a:cubicBezTo>
                      <a:pt x="5327" y="890"/>
                      <a:pt x="890" y="5327"/>
                      <a:pt x="890" y="10800"/>
                    </a:cubicBezTo>
                    <a:close/>
                  </a:path>
                </a:pathLst>
              </a:custGeom>
              <a:solidFill>
                <a:srgbClr val="4F81BD"/>
              </a:solidFill>
              <a:ln w="25400">
                <a:solidFill>
                  <a:srgbClr val="243F60"/>
                </a:solidFill>
                <a:round/>
                <a:headEnd/>
                <a:tailEnd/>
              </a:ln>
            </p:spPr>
            <p:txBody>
              <a:bodyPr anchor="ctr"/>
              <a:lstStyle/>
              <a:p>
                <a:endParaRPr lang="fr-FR"/>
              </a:p>
            </p:txBody>
          </p:sp>
          <p:sp>
            <p:nvSpPr>
              <p:cNvPr id="13330" name="Forme libre 63"/>
              <p:cNvSpPr>
                <a:spLocks/>
              </p:cNvSpPr>
              <p:nvPr/>
            </p:nvSpPr>
            <p:spPr bwMode="auto">
              <a:xfrm rot="-5400000">
                <a:off x="6901388" y="2405903"/>
                <a:ext cx="206602" cy="47846"/>
              </a:xfrm>
              <a:custGeom>
                <a:avLst/>
                <a:gdLst>
                  <a:gd name="T0" fmla="*/ 0 w 371475"/>
                  <a:gd name="T1" fmla="*/ 0 h 19050"/>
                  <a:gd name="T2" fmla="*/ 0 w 371475"/>
                  <a:gd name="T3" fmla="*/ 0 h 19050"/>
                  <a:gd name="T4" fmla="*/ 0 w 371475"/>
                  <a:gd name="T5" fmla="*/ 0 h 19050"/>
                  <a:gd name="T6" fmla="*/ 0 60000 65536"/>
                  <a:gd name="T7" fmla="*/ 0 60000 65536"/>
                  <a:gd name="T8" fmla="*/ 0 60000 65536"/>
                  <a:gd name="T9" fmla="*/ 0 w 371475"/>
                  <a:gd name="T10" fmla="*/ 0 h 19050"/>
                  <a:gd name="T11" fmla="*/ 371475 w 371475"/>
                  <a:gd name="T12" fmla="*/ 19050 h 19050"/>
                </a:gdLst>
                <a:ahLst/>
                <a:cxnLst>
                  <a:cxn ang="T6">
                    <a:pos x="T0" y="T1"/>
                  </a:cxn>
                  <a:cxn ang="T7">
                    <a:pos x="T2" y="T3"/>
                  </a:cxn>
                  <a:cxn ang="T8">
                    <a:pos x="T4" y="T5"/>
                  </a:cxn>
                </a:cxnLst>
                <a:rect l="T9" t="T10" r="T11" b="T12"/>
                <a:pathLst>
                  <a:path w="371475" h="19050">
                    <a:moveTo>
                      <a:pt x="0" y="0"/>
                    </a:moveTo>
                    <a:lnTo>
                      <a:pt x="142875" y="9525"/>
                    </a:lnTo>
                    <a:cubicBezTo>
                      <a:pt x="324422" y="19338"/>
                      <a:pt x="285622" y="19050"/>
                      <a:pt x="371475" y="19050"/>
                    </a:cubicBezTo>
                  </a:path>
                </a:pathLst>
              </a:custGeom>
              <a:noFill/>
              <a:ln w="25400">
                <a:solidFill>
                  <a:srgbClr val="243F60"/>
                </a:solidFill>
                <a:round/>
                <a:headEnd/>
                <a:tailEnd/>
              </a:ln>
            </p:spPr>
            <p:txBody>
              <a:bodyPr anchor="ctr"/>
              <a:lstStyle/>
              <a:p>
                <a:endParaRPr lang="fr-FR"/>
              </a:p>
            </p:txBody>
          </p:sp>
          <p:sp>
            <p:nvSpPr>
              <p:cNvPr id="13331" name="Forme libre 64"/>
              <p:cNvSpPr>
                <a:spLocks/>
              </p:cNvSpPr>
              <p:nvPr/>
            </p:nvSpPr>
            <p:spPr bwMode="auto">
              <a:xfrm rot="-5400000">
                <a:off x="7447684" y="2422331"/>
                <a:ext cx="206602" cy="47846"/>
              </a:xfrm>
              <a:custGeom>
                <a:avLst/>
                <a:gdLst>
                  <a:gd name="T0" fmla="*/ 0 w 371475"/>
                  <a:gd name="T1" fmla="*/ 0 h 19050"/>
                  <a:gd name="T2" fmla="*/ 0 w 371475"/>
                  <a:gd name="T3" fmla="*/ 0 h 19050"/>
                  <a:gd name="T4" fmla="*/ 0 w 371475"/>
                  <a:gd name="T5" fmla="*/ 0 h 19050"/>
                  <a:gd name="T6" fmla="*/ 0 w 371475"/>
                  <a:gd name="T7" fmla="*/ 0 h 19050"/>
                  <a:gd name="T8" fmla="*/ 0 w 371475"/>
                  <a:gd name="T9" fmla="*/ 0 h 19050"/>
                  <a:gd name="T10" fmla="*/ 0 60000 65536"/>
                  <a:gd name="T11" fmla="*/ 0 60000 65536"/>
                  <a:gd name="T12" fmla="*/ 0 60000 65536"/>
                  <a:gd name="T13" fmla="*/ 0 60000 65536"/>
                  <a:gd name="T14" fmla="*/ 0 60000 65536"/>
                  <a:gd name="T15" fmla="*/ 0 w 371475"/>
                  <a:gd name="T16" fmla="*/ 0 h 19050"/>
                  <a:gd name="T17" fmla="*/ 371475 w 371475"/>
                  <a:gd name="T18" fmla="*/ 19050 h 19050"/>
                </a:gdLst>
                <a:ahLst/>
                <a:cxnLst>
                  <a:cxn ang="T10">
                    <a:pos x="T0" y="T1"/>
                  </a:cxn>
                  <a:cxn ang="T11">
                    <a:pos x="T2" y="T3"/>
                  </a:cxn>
                  <a:cxn ang="T12">
                    <a:pos x="T4" y="T5"/>
                  </a:cxn>
                  <a:cxn ang="T13">
                    <a:pos x="T6" y="T7"/>
                  </a:cxn>
                  <a:cxn ang="T14">
                    <a:pos x="T8" y="T9"/>
                  </a:cxn>
                </a:cxnLst>
                <a:rect l="T15" t="T16" r="T17" b="T18"/>
                <a:pathLst>
                  <a:path w="371475" h="19050">
                    <a:moveTo>
                      <a:pt x="0" y="0"/>
                    </a:moveTo>
                    <a:cubicBezTo>
                      <a:pt x="44450" y="3175"/>
                      <a:pt x="88987" y="5300"/>
                      <a:pt x="133350" y="9525"/>
                    </a:cubicBezTo>
                    <a:cubicBezTo>
                      <a:pt x="155700" y="11654"/>
                      <a:pt x="177574" y="19050"/>
                      <a:pt x="200025" y="19050"/>
                    </a:cubicBezTo>
                    <a:cubicBezTo>
                      <a:pt x="247756" y="19050"/>
                      <a:pt x="295275" y="12700"/>
                      <a:pt x="342900" y="9525"/>
                    </a:cubicBezTo>
                    <a:lnTo>
                      <a:pt x="371475" y="0"/>
                    </a:lnTo>
                  </a:path>
                </a:pathLst>
              </a:custGeom>
              <a:noFill/>
              <a:ln w="25400">
                <a:solidFill>
                  <a:srgbClr val="243F60"/>
                </a:solidFill>
                <a:round/>
                <a:headEnd/>
                <a:tailEnd/>
              </a:ln>
            </p:spPr>
            <p:txBody>
              <a:bodyPr anchor="ctr"/>
              <a:lstStyle/>
              <a:p>
                <a:endParaRPr lang="fr-FR"/>
              </a:p>
            </p:txBody>
          </p:sp>
          <p:sp>
            <p:nvSpPr>
              <p:cNvPr id="13332" name="Forme libre 64"/>
              <p:cNvSpPr>
                <a:spLocks/>
              </p:cNvSpPr>
              <p:nvPr/>
            </p:nvSpPr>
            <p:spPr bwMode="auto">
              <a:xfrm rot="-5400000">
                <a:off x="7901160" y="2428257"/>
                <a:ext cx="206602" cy="47845"/>
              </a:xfrm>
              <a:custGeom>
                <a:avLst/>
                <a:gdLst>
                  <a:gd name="T0" fmla="*/ 0 w 371475"/>
                  <a:gd name="T1" fmla="*/ 0 h 19050"/>
                  <a:gd name="T2" fmla="*/ 0 w 371475"/>
                  <a:gd name="T3" fmla="*/ 0 h 19050"/>
                  <a:gd name="T4" fmla="*/ 0 w 371475"/>
                  <a:gd name="T5" fmla="*/ 0 h 19050"/>
                  <a:gd name="T6" fmla="*/ 0 w 371475"/>
                  <a:gd name="T7" fmla="*/ 0 h 19050"/>
                  <a:gd name="T8" fmla="*/ 0 w 371475"/>
                  <a:gd name="T9" fmla="*/ 0 h 19050"/>
                  <a:gd name="T10" fmla="*/ 0 60000 65536"/>
                  <a:gd name="T11" fmla="*/ 0 60000 65536"/>
                  <a:gd name="T12" fmla="*/ 0 60000 65536"/>
                  <a:gd name="T13" fmla="*/ 0 60000 65536"/>
                  <a:gd name="T14" fmla="*/ 0 60000 65536"/>
                  <a:gd name="T15" fmla="*/ 0 w 371475"/>
                  <a:gd name="T16" fmla="*/ 0 h 19050"/>
                  <a:gd name="T17" fmla="*/ 371475 w 371475"/>
                  <a:gd name="T18" fmla="*/ 19050 h 19050"/>
                </a:gdLst>
                <a:ahLst/>
                <a:cxnLst>
                  <a:cxn ang="T10">
                    <a:pos x="T0" y="T1"/>
                  </a:cxn>
                  <a:cxn ang="T11">
                    <a:pos x="T2" y="T3"/>
                  </a:cxn>
                  <a:cxn ang="T12">
                    <a:pos x="T4" y="T5"/>
                  </a:cxn>
                  <a:cxn ang="T13">
                    <a:pos x="T6" y="T7"/>
                  </a:cxn>
                  <a:cxn ang="T14">
                    <a:pos x="T8" y="T9"/>
                  </a:cxn>
                </a:cxnLst>
                <a:rect l="T15" t="T16" r="T17" b="T18"/>
                <a:pathLst>
                  <a:path w="371475" h="19050">
                    <a:moveTo>
                      <a:pt x="0" y="0"/>
                    </a:moveTo>
                    <a:cubicBezTo>
                      <a:pt x="44450" y="3175"/>
                      <a:pt x="88987" y="5300"/>
                      <a:pt x="133350" y="9525"/>
                    </a:cubicBezTo>
                    <a:cubicBezTo>
                      <a:pt x="155700" y="11654"/>
                      <a:pt x="177574" y="19050"/>
                      <a:pt x="200025" y="19050"/>
                    </a:cubicBezTo>
                    <a:cubicBezTo>
                      <a:pt x="247756" y="19050"/>
                      <a:pt x="295275" y="12700"/>
                      <a:pt x="342900" y="9525"/>
                    </a:cubicBezTo>
                    <a:lnTo>
                      <a:pt x="371475" y="0"/>
                    </a:lnTo>
                  </a:path>
                </a:pathLst>
              </a:custGeom>
              <a:noFill/>
              <a:ln w="25400">
                <a:solidFill>
                  <a:srgbClr val="243F60"/>
                </a:solidFill>
                <a:round/>
                <a:headEnd/>
                <a:tailEnd/>
              </a:ln>
            </p:spPr>
            <p:txBody>
              <a:bodyPr anchor="ctr"/>
              <a:lstStyle/>
              <a:p>
                <a:endParaRPr lang="fr-FR"/>
              </a:p>
            </p:txBody>
          </p:sp>
        </p:grpSp>
      </p:grpSp>
      <p:cxnSp>
        <p:nvCxnSpPr>
          <p:cNvPr id="20" name="Connecteur droit 19"/>
          <p:cNvCxnSpPr/>
          <p:nvPr/>
        </p:nvCxnSpPr>
        <p:spPr>
          <a:xfrm>
            <a:off x="2484438" y="1844675"/>
            <a:ext cx="0" cy="720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484438" y="2565400"/>
            <a:ext cx="38163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505075" y="1974850"/>
            <a:ext cx="3657600" cy="0"/>
          </a:xfrm>
          <a:custGeom>
            <a:avLst/>
            <a:gdLst>
              <a:gd name="connsiteX0" fmla="*/ 0 w 3657600"/>
              <a:gd name="connsiteY0" fmla="*/ 0 h 0"/>
              <a:gd name="connsiteX1" fmla="*/ 3657600 w 3657600"/>
              <a:gd name="connsiteY1" fmla="*/ 0 h 0"/>
              <a:gd name="connsiteX2" fmla="*/ 3657600 w 3657600"/>
              <a:gd name="connsiteY2" fmla="*/ 0 h 0"/>
              <a:gd name="connsiteX3" fmla="*/ 3657600 w 3657600"/>
              <a:gd name="connsiteY3" fmla="*/ 0 h 0"/>
            </a:gdLst>
            <a:ahLst/>
            <a:cxnLst>
              <a:cxn ang="0">
                <a:pos x="connsiteX0" y="connsiteY0"/>
              </a:cxn>
              <a:cxn ang="0">
                <a:pos x="connsiteX1" y="connsiteY1"/>
              </a:cxn>
              <a:cxn ang="0">
                <a:pos x="connsiteX2" y="connsiteY2"/>
              </a:cxn>
              <a:cxn ang="0">
                <a:pos x="connsiteX3" y="connsiteY3"/>
              </a:cxn>
            </a:cxnLst>
            <a:rect l="l" t="t" r="r" b="b"/>
            <a:pathLst>
              <a:path w="3657600">
                <a:moveTo>
                  <a:pt x="0" y="0"/>
                </a:moveTo>
                <a:lnTo>
                  <a:pt x="3657600" y="0"/>
                </a:lnTo>
                <a:lnTo>
                  <a:pt x="3657600" y="0"/>
                </a:lnTo>
                <a:lnTo>
                  <a:pt x="3657600" y="0"/>
                </a:ln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321"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L’anguille »</a:t>
            </a:r>
          </a:p>
        </p:txBody>
      </p:sp>
      <p:sp>
        <p:nvSpPr>
          <p:cNvPr id="19" name="Ellipse 18"/>
          <p:cNvSpPr/>
          <p:nvPr/>
        </p:nvSpPr>
        <p:spPr>
          <a:xfrm>
            <a:off x="107950" y="42211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sp>
        <p:nvSpPr>
          <p:cNvPr id="21" name="Ellipse 20"/>
          <p:cNvSpPr/>
          <p:nvPr/>
        </p:nvSpPr>
        <p:spPr>
          <a:xfrm>
            <a:off x="107950" y="48688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sp>
        <p:nvSpPr>
          <p:cNvPr id="13324" name="Text Box 135"/>
          <p:cNvSpPr txBox="1">
            <a:spLocks noChangeArrowheads="1"/>
          </p:cNvSpPr>
          <p:nvPr/>
        </p:nvSpPr>
        <p:spPr bwMode="auto">
          <a:xfrm>
            <a:off x="7235825" y="5876925"/>
            <a:ext cx="1246188"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14339"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
        <p:nvSpPr>
          <p:cNvPr id="9222" name="Rectangle 9"/>
          <p:cNvSpPr>
            <a:spLocks noChangeArrowheads="1"/>
          </p:cNvSpPr>
          <p:nvPr/>
        </p:nvSpPr>
        <p:spPr bwMode="auto">
          <a:xfrm>
            <a:off x="250825" y="692150"/>
            <a:ext cx="8785225" cy="5724525"/>
          </a:xfrm>
          <a:prstGeom prst="rect">
            <a:avLst/>
          </a:prstGeom>
          <a:noFill/>
          <a:ln w="9525">
            <a:noFill/>
            <a:miter lim="800000"/>
            <a:headEnd/>
            <a:tailEnd/>
          </a:ln>
        </p:spPr>
        <p:txBody>
          <a:bodyPr>
            <a:spAutoFit/>
          </a:bodyPr>
          <a:lstStyle/>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r>
              <a:rPr lang="fr-FR" sz="1400" b="1" dirty="0">
                <a:latin typeface="+mj-lt"/>
                <a:cs typeface="Arial" pitchFamily="34" charset="0"/>
              </a:rPr>
              <a:t>BUT :  </a:t>
            </a:r>
          </a:p>
          <a:p>
            <a:pPr>
              <a:defRPr/>
            </a:pPr>
            <a:r>
              <a:rPr lang="fr-FR" sz="1400" dirty="0">
                <a:latin typeface="+mj-lt"/>
                <a:cs typeface="Arial" pitchFamily="34" charset="0"/>
              </a:rPr>
              <a:t>Réaliser une immersion verticale en contrôlant l’expiration. </a:t>
            </a:r>
          </a:p>
          <a:p>
            <a:pPr>
              <a:defRPr/>
            </a:pPr>
            <a:endParaRPr lang="fr-FR" sz="1400" b="1" dirty="0">
              <a:latin typeface="+mj-lt"/>
              <a:cs typeface="Arial" pitchFamily="34" charset="0"/>
            </a:endParaRPr>
          </a:p>
          <a:p>
            <a:pPr>
              <a:defRPr/>
            </a:pPr>
            <a:r>
              <a:rPr lang="fr-FR" sz="1400" b="1" dirty="0">
                <a:latin typeface="+mj-lt"/>
                <a:cs typeface="Arial" pitchFamily="34" charset="0"/>
              </a:rPr>
              <a:t>DISPOSITIF : </a:t>
            </a:r>
          </a:p>
          <a:p>
            <a:pPr>
              <a:defRPr/>
            </a:pPr>
            <a:r>
              <a:rPr lang="fr-FR" sz="1400" dirty="0">
                <a:latin typeface="+mj-lt"/>
                <a:cs typeface="Arial" pitchFamily="34" charset="0"/>
              </a:rPr>
              <a:t>1 anneau lesté au fond du bassin</a:t>
            </a:r>
          </a:p>
          <a:p>
            <a:pPr>
              <a:defRPr/>
            </a:pPr>
            <a:endParaRPr lang="fr-FR" sz="1400" b="1" dirty="0">
              <a:latin typeface="+mj-lt"/>
              <a:cs typeface="Arial" pitchFamily="34" charset="0"/>
            </a:endParaRPr>
          </a:p>
          <a:p>
            <a:pPr>
              <a:defRPr/>
            </a:pPr>
            <a:r>
              <a:rPr lang="fr-FR" sz="1400" b="1" dirty="0">
                <a:latin typeface="+mj-lt"/>
                <a:cs typeface="Arial" pitchFamily="34" charset="0"/>
              </a:rPr>
              <a:t>CONSIGNES  :</a:t>
            </a:r>
          </a:p>
          <a:p>
            <a:pPr>
              <a:defRPr/>
            </a:pPr>
            <a:r>
              <a:rPr lang="fr-FR" sz="1400" dirty="0">
                <a:latin typeface="+mj-lt"/>
                <a:cs typeface="Arial" pitchFamily="34" charset="0"/>
              </a:rPr>
              <a:t>« après un maintien statique prenez un inspiration puis descendez sous l’eau en expirant progressivement  jusqu’à sentir que  votre corps descend au fond pour récupérer un anneau. Dès que vous avez récupéré l’anneau bloquez votre respiration et poussez fort au fond pour remonter à la surface »</a:t>
            </a:r>
          </a:p>
          <a:p>
            <a:pPr>
              <a:defRPr/>
            </a:pPr>
            <a:endParaRPr lang="fr-FR" sz="1400" dirty="0">
              <a:latin typeface="+mj-lt"/>
              <a:cs typeface="Arial" pitchFamily="34" charset="0"/>
            </a:endParaRPr>
          </a:p>
          <a:p>
            <a:pPr>
              <a:defRPr/>
            </a:pPr>
            <a:r>
              <a:rPr lang="fr-FR" sz="1400" b="1" dirty="0">
                <a:latin typeface="+mj-lt"/>
                <a:cs typeface="Arial" pitchFamily="34" charset="0"/>
              </a:rPr>
              <a:t>CRITERES DE REUSSITE:</a:t>
            </a:r>
          </a:p>
          <a:p>
            <a:pPr>
              <a:defRPr/>
            </a:pPr>
            <a:r>
              <a:rPr lang="fr-FR" sz="1400" dirty="0">
                <a:latin typeface="+mj-lt"/>
                <a:cs typeface="Arial" pitchFamily="34" charset="0"/>
              </a:rPr>
              <a:t>Descendre au fond sans faire de mouvements</a:t>
            </a:r>
          </a:p>
          <a:p>
            <a:pPr>
              <a:defRPr/>
            </a:pPr>
            <a:r>
              <a:rPr lang="fr-FR" sz="1400" dirty="0">
                <a:latin typeface="+mj-lt"/>
                <a:cs typeface="Arial" pitchFamily="34" charset="0"/>
              </a:rPr>
              <a:t>Remonter le cerceau</a:t>
            </a:r>
          </a:p>
          <a:p>
            <a:pPr>
              <a:defRPr/>
            </a:pPr>
            <a:endParaRPr lang="fr-FR" sz="1400" dirty="0">
              <a:latin typeface="+mj-lt"/>
              <a:cs typeface="Arial" pitchFamily="34" charset="0"/>
            </a:endParaRPr>
          </a:p>
          <a:p>
            <a:pPr>
              <a:defRPr/>
            </a:pPr>
            <a:r>
              <a:rPr lang="fr-FR" sz="1400" b="1" dirty="0">
                <a:latin typeface="+mj-lt"/>
                <a:cs typeface="Arial" pitchFamily="34" charset="0"/>
              </a:rPr>
              <a:t>VARIABLES:</a:t>
            </a:r>
          </a:p>
          <a:p>
            <a:pPr>
              <a:defRPr/>
            </a:pPr>
            <a:r>
              <a:rPr lang="fr-FR" sz="1400" dirty="0">
                <a:latin typeface="+mj-lt"/>
                <a:cs typeface="Arial" pitchFamily="34" charset="0"/>
              </a:rPr>
              <a:t>Varier la profondeur d’immersion de l’anneau lesté</a:t>
            </a:r>
          </a:p>
          <a:p>
            <a:pPr>
              <a:defRPr/>
            </a:pPr>
            <a:r>
              <a:rPr lang="fr-FR" sz="1400" dirty="0">
                <a:latin typeface="+mj-lt"/>
                <a:cs typeface="Arial" pitchFamily="34" charset="0"/>
              </a:rPr>
              <a:t>Varier les débits d’inspiration et d’expiration</a:t>
            </a:r>
          </a:p>
          <a:p>
            <a:pPr>
              <a:defRPr/>
            </a:pPr>
            <a:r>
              <a:rPr lang="fr-FR" sz="1400" dirty="0">
                <a:latin typeface="+mj-lt"/>
                <a:cs typeface="Arial" pitchFamily="34" charset="0"/>
              </a:rPr>
              <a:t>Récupérer 2 anneaux lestés  espacés </a:t>
            </a:r>
          </a:p>
          <a:p>
            <a:pPr>
              <a:defRPr/>
            </a:pPr>
            <a:endParaRPr lang="fr-FR" sz="1400" dirty="0">
              <a:latin typeface="+mj-lt"/>
              <a:cs typeface="Arial" pitchFamily="34" charset="0"/>
            </a:endParaRPr>
          </a:p>
          <a:p>
            <a:pPr>
              <a:defRPr/>
            </a:pPr>
            <a:r>
              <a:rPr lang="fr-FR" sz="1400" b="1" dirty="0">
                <a:latin typeface="+mj-lt"/>
                <a:cs typeface="Arial" pitchFamily="34" charset="0"/>
              </a:rPr>
              <a:t>CRITERES DE REALISATION:</a:t>
            </a:r>
          </a:p>
          <a:p>
            <a:pPr>
              <a:defRPr/>
            </a:pPr>
            <a:r>
              <a:rPr lang="fr-FR" sz="1400" dirty="0">
                <a:latin typeface="+mj-lt"/>
                <a:cs typeface="Arial" pitchFamily="34" charset="0"/>
              </a:rPr>
              <a:t>Sentir que le fait d’expirer facilite la descente au fond</a:t>
            </a:r>
          </a:p>
          <a:p>
            <a:pPr>
              <a:defRPr/>
            </a:pPr>
            <a:r>
              <a:rPr lang="fr-FR" sz="1400" dirty="0">
                <a:latin typeface="+mj-lt"/>
                <a:cs typeface="Arial" pitchFamily="34" charset="0"/>
              </a:rPr>
              <a:t>Pousser fort au fond après l’expiration complète pour remonter le plus vite possible à la surface.</a:t>
            </a: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484563" cy="647700"/>
          </a:xfrm>
          <a:prstGeom prst="wedgeRoundRectCallout">
            <a:avLst>
              <a:gd name="adj1" fmla="val -29422"/>
              <a:gd name="adj2" fmla="val 49724"/>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latin typeface="Comic Sans MS" pitchFamily="66" charset="0"/>
                <a:cs typeface="Arial" pitchFamily="34" charset="0"/>
              </a:rPr>
              <a:t>Atelier</a:t>
            </a:r>
          </a:p>
          <a:p>
            <a:pPr algn="ctr" fontAlgn="auto">
              <a:spcBef>
                <a:spcPts val="0"/>
              </a:spcBef>
              <a:spcAft>
                <a:spcPts val="0"/>
              </a:spcAft>
              <a:defRPr/>
            </a:pPr>
            <a:r>
              <a:rPr lang="fr-FR" sz="1400" dirty="0">
                <a:latin typeface="Comic Sans MS" pitchFamily="66" charset="0"/>
                <a:cs typeface="Arial" pitchFamily="34" charset="0"/>
              </a:rPr>
              <a:t>S’immerger pour récupérer un objet</a:t>
            </a:r>
            <a:endParaRPr lang="fr-FR" sz="1200" dirty="0">
              <a:latin typeface="Times New Roman" pitchFamily="18" charset="0"/>
              <a:cs typeface="Arial" pitchFamily="34" charset="0"/>
            </a:endParaRPr>
          </a:p>
        </p:txBody>
      </p:sp>
      <p:sp>
        <p:nvSpPr>
          <p:cNvPr id="14342"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Je coule »</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117"/>
          <p:cNvSpPr>
            <a:spLocks noChangeArrowheads="1" noChangeShapeType="1" noTextEdit="1"/>
          </p:cNvSpPr>
          <p:nvPr/>
        </p:nvSpPr>
        <p:spPr bwMode="auto">
          <a:xfrm>
            <a:off x="250825" y="115888"/>
            <a:ext cx="4176713" cy="360362"/>
          </a:xfrm>
          <a:prstGeom prst="rect">
            <a:avLst/>
          </a:prstGeom>
        </p:spPr>
        <p:txBody>
          <a:bodyPr wrap="none" fromWordArt="1">
            <a:prstTxWarp prst="textWave2">
              <a:avLst>
                <a:gd name="adj1" fmla="val 10278"/>
                <a:gd name="adj2" fmla="val 79"/>
              </a:avLst>
            </a:prstTxWarp>
          </a:bodyPr>
          <a:lstStyle/>
          <a:p>
            <a:pPr algn="ctr"/>
            <a:r>
              <a:rPr lang="fr-FR" sz="1600" kern="10">
                <a:ln w="9525">
                  <a:solidFill>
                    <a:srgbClr val="000000"/>
                  </a:solidFill>
                  <a:round/>
                  <a:headEnd/>
                  <a:tailEnd/>
                </a:ln>
                <a:solidFill>
                  <a:srgbClr val="808080"/>
                </a:solidFill>
                <a:latin typeface="Times New Roman"/>
                <a:cs typeface="Times New Roman"/>
              </a:rPr>
              <a:t>« Déplacements en crawl"</a:t>
            </a:r>
          </a:p>
        </p:txBody>
      </p:sp>
      <p:sp>
        <p:nvSpPr>
          <p:cNvPr id="15363"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9335" name="AutoShape 119"/>
          <p:cNvSpPr>
            <a:spLocks noChangeArrowheads="1"/>
          </p:cNvSpPr>
          <p:nvPr/>
        </p:nvSpPr>
        <p:spPr bwMode="auto">
          <a:xfrm>
            <a:off x="5003800" y="188913"/>
            <a:ext cx="3887788" cy="647700"/>
          </a:xfrm>
          <a:prstGeom prst="wedgeRoundRectCallout">
            <a:avLst>
              <a:gd name="adj1" fmla="val -36282"/>
              <a:gd name="adj2" fmla="val 76972"/>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dirty="0">
                <a:latin typeface="Comic Sans MS" pitchFamily="66" charset="0"/>
                <a:cs typeface="+mn-cs"/>
              </a:rPr>
              <a:t>Atelier</a:t>
            </a:r>
          </a:p>
          <a:p>
            <a:pPr algn="ctr" fontAlgn="auto">
              <a:spcBef>
                <a:spcPts val="0"/>
              </a:spcBef>
              <a:spcAft>
                <a:spcPts val="0"/>
              </a:spcAft>
              <a:defRPr/>
            </a:pPr>
            <a:r>
              <a:rPr lang="fr-FR" sz="1200" dirty="0">
                <a:latin typeface="Times New Roman" pitchFamily="18" charset="0"/>
                <a:cs typeface="+mn-cs"/>
              </a:rPr>
              <a:t>" </a:t>
            </a:r>
            <a:r>
              <a:rPr lang="fr-FR" sz="1200" dirty="0">
                <a:latin typeface="+mn-lt"/>
                <a:cs typeface="+mn-cs"/>
              </a:rPr>
              <a:t>Enrichir et complexifier son répertoire d’actions</a:t>
            </a:r>
            <a:r>
              <a:rPr lang="fr-FR" sz="1400" dirty="0">
                <a:latin typeface="Times New Roman" pitchFamily="18" charset="0"/>
                <a:cs typeface="+mn-cs"/>
              </a:rPr>
              <a:t>"</a:t>
            </a:r>
            <a:r>
              <a:rPr lang="fr-FR" sz="1400" dirty="0">
                <a:solidFill>
                  <a:srgbClr val="FFFFFF"/>
                </a:solidFill>
                <a:latin typeface="Times New Roman" pitchFamily="18" charset="0"/>
                <a:cs typeface="+mn-cs"/>
              </a:rPr>
              <a:t>  </a:t>
            </a:r>
            <a:endParaRPr lang="fr-FR" sz="2600" dirty="0">
              <a:solidFill>
                <a:srgbClr val="FFFFFF"/>
              </a:solidFill>
              <a:latin typeface="Times New Roman" pitchFamily="18" charset="0"/>
              <a:cs typeface="+mn-cs"/>
            </a:endParaRPr>
          </a:p>
          <a:p>
            <a:pPr fontAlgn="auto">
              <a:spcBef>
                <a:spcPts val="0"/>
              </a:spcBef>
              <a:spcAft>
                <a:spcPts val="0"/>
              </a:spcAft>
              <a:defRPr/>
            </a:pPr>
            <a:endParaRPr lang="fr-FR" dirty="0">
              <a:latin typeface="+mn-lt"/>
              <a:cs typeface="+mn-cs"/>
            </a:endParaRPr>
          </a:p>
        </p:txBody>
      </p:sp>
      <p:sp>
        <p:nvSpPr>
          <p:cNvPr id="15365" name="Rectangle 9"/>
          <p:cNvSpPr>
            <a:spLocks noChangeArrowheads="1"/>
          </p:cNvSpPr>
          <p:nvPr/>
        </p:nvSpPr>
        <p:spPr bwMode="auto">
          <a:xfrm>
            <a:off x="250825" y="692150"/>
            <a:ext cx="8281988" cy="6186488"/>
          </a:xfrm>
          <a:prstGeom prst="rect">
            <a:avLst/>
          </a:prstGeom>
          <a:noFill/>
          <a:ln w="9525">
            <a:noFill/>
            <a:miter lim="800000"/>
            <a:headEnd/>
            <a:tailEnd/>
          </a:ln>
        </p:spPr>
        <p:txBody>
          <a:bodyPr>
            <a:spAutoFit/>
          </a:bodyPr>
          <a:lstStyle/>
          <a:p>
            <a:r>
              <a:rPr lang="fr-FR" sz="1100" b="1">
                <a:latin typeface="Calibri" pitchFamily="34" charset="0"/>
              </a:rPr>
              <a:t>BUT :  </a:t>
            </a:r>
          </a:p>
          <a:p>
            <a:r>
              <a:rPr lang="fr-FR" sz="1100">
                <a:latin typeface="Calibri" pitchFamily="34" charset="0"/>
              </a:rPr>
              <a:t>Réaliser des déplacements en position ventrale de plus en plus complexes.</a:t>
            </a:r>
          </a:p>
          <a:p>
            <a:endParaRPr lang="fr-FR" sz="1100">
              <a:latin typeface="Calibri" pitchFamily="34" charset="0"/>
            </a:endParaRPr>
          </a:p>
          <a:p>
            <a:r>
              <a:rPr lang="fr-FR" sz="1100" b="1">
                <a:latin typeface="Calibri" pitchFamily="34" charset="0"/>
              </a:rPr>
              <a:t>DISPOSITIF : </a:t>
            </a:r>
          </a:p>
          <a:p>
            <a:r>
              <a:rPr lang="fr-FR" sz="1100">
                <a:latin typeface="Calibri" pitchFamily="34" charset="0"/>
              </a:rPr>
              <a:t>2 cordes espacées de 50cm et tendues parallèlement dans la largeur du bassin.</a:t>
            </a:r>
          </a:p>
          <a:p>
            <a:r>
              <a:rPr lang="fr-FR" sz="1100">
                <a:latin typeface="Calibri" pitchFamily="34" charset="0"/>
              </a:rPr>
              <a:t>Frites, planche…</a:t>
            </a:r>
          </a:p>
          <a:p>
            <a:r>
              <a:rPr lang="fr-FR" sz="1100">
                <a:latin typeface="Calibri" pitchFamily="34" charset="0"/>
              </a:rPr>
              <a:t>Affiche du </a:t>
            </a:r>
            <a:r>
              <a:rPr lang="fr-FR" sz="1100">
                <a:latin typeface="Calibri" pitchFamily="34" charset="0"/>
                <a:hlinkClick r:id="rId3" action="ppaction://hlinksldjump"/>
              </a:rPr>
              <a:t>répertoire des déplacements en crawl</a:t>
            </a:r>
            <a:r>
              <a:rPr lang="fr-FR" sz="1100">
                <a:latin typeface="Calibri" pitchFamily="34" charset="0"/>
              </a:rPr>
              <a:t>. </a:t>
            </a:r>
          </a:p>
          <a:p>
            <a:endParaRPr lang="fr-FR" sz="1100">
              <a:latin typeface="Calibri" pitchFamily="34" charset="0"/>
            </a:endParaRPr>
          </a:p>
          <a:p>
            <a:r>
              <a:rPr lang="fr-FR" sz="1100" b="1">
                <a:latin typeface="Calibri" pitchFamily="34" charset="0"/>
              </a:rPr>
              <a:t>CONSIGNES  :</a:t>
            </a:r>
          </a:p>
          <a:p>
            <a:r>
              <a:rPr lang="fr-FR" sz="1100">
                <a:latin typeface="Calibri" pitchFamily="34" charset="0"/>
              </a:rPr>
              <a:t>« Parmi les déplacements du répertoire, choisissez celui que vous pensez  être capable de réaliser. »  Lorsqu’un déplacement est maîtrisé (réalisée 3 fois), vous passez au déplacement suivant.»</a:t>
            </a: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b="1">
              <a:latin typeface="Calibri" pitchFamily="34" charset="0"/>
            </a:endParaRPr>
          </a:p>
          <a:p>
            <a:r>
              <a:rPr lang="fr-FR" sz="1100" b="1">
                <a:latin typeface="Calibri" pitchFamily="34" charset="0"/>
              </a:rPr>
              <a:t>CRITERES DE REUSSITE:</a:t>
            </a:r>
          </a:p>
          <a:p>
            <a:r>
              <a:rPr lang="fr-FR" sz="1100">
                <a:latin typeface="Calibri" pitchFamily="34" charset="0"/>
              </a:rPr>
              <a:t>Un déplacement est validé lorsqu’il est réalisé 3 fois de manière maitrisée telle qu’il est décrit dans la vignette correspondante.</a:t>
            </a:r>
          </a:p>
          <a:p>
            <a:endParaRPr lang="fr-FR" sz="1100">
              <a:latin typeface="Calibri" pitchFamily="34" charset="0"/>
            </a:endParaRPr>
          </a:p>
          <a:p>
            <a:r>
              <a:rPr lang="fr-FR" sz="1100" b="1">
                <a:latin typeface="Calibri" pitchFamily="34" charset="0"/>
              </a:rPr>
              <a:t>VARIABLES:</a:t>
            </a:r>
          </a:p>
          <a:p>
            <a:r>
              <a:rPr lang="fr-FR" sz="1100">
                <a:latin typeface="Calibri" pitchFamily="34" charset="0"/>
              </a:rPr>
              <a:t>Lorsqu’un déplacement est validé, réaliser le déplacement suivant de la progression du répertoire.</a:t>
            </a:r>
          </a:p>
          <a:p>
            <a:r>
              <a:rPr lang="fr-FR" sz="1100">
                <a:latin typeface="Calibri" pitchFamily="34" charset="0"/>
              </a:rPr>
              <a:t>Lorsqu’une déplacement n’est pas validé, réaliser  le déplacement précédent de la progression du répertoire.</a:t>
            </a:r>
          </a:p>
          <a:p>
            <a:endParaRPr lang="fr-FR" sz="1100">
              <a:latin typeface="Calibri" pitchFamily="34" charset="0"/>
            </a:endParaRPr>
          </a:p>
          <a:p>
            <a:r>
              <a:rPr lang="fr-FR" sz="1100" b="1">
                <a:latin typeface="Calibri" pitchFamily="34" charset="0"/>
              </a:rPr>
              <a:t>CRITERES DE REALISATION</a:t>
            </a:r>
          </a:p>
          <a:p>
            <a:r>
              <a:rPr lang="fr-FR" sz="1100" b="1">
                <a:latin typeface="Calibri" pitchFamily="34" charset="0"/>
              </a:rPr>
              <a:t>	</a:t>
            </a:r>
            <a:r>
              <a:rPr lang="fr-FR" sz="1100" b="1">
                <a:latin typeface="Calibri" pitchFamily="34" charset="0"/>
                <a:hlinkClick r:id="rId3" action="ppaction://hlinksldjump"/>
              </a:rPr>
              <a:t>Cliquez ICI</a:t>
            </a:r>
            <a:endParaRPr lang="fr-FR" sz="1100" b="1">
              <a:latin typeface="Calibri" pitchFamily="34" charset="0"/>
            </a:endParaRPr>
          </a:p>
        </p:txBody>
      </p:sp>
      <p:sp>
        <p:nvSpPr>
          <p:cNvPr id="15366"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4" action="ppaction://hlinksldjump"/>
              </a:rPr>
              <a:t>RETOUR</a:t>
            </a:r>
            <a:endParaRPr lang="fr-FR">
              <a:solidFill>
                <a:schemeClr val="folHlink"/>
              </a:solidFill>
              <a:latin typeface="Jokerman" pitchFamily="82" charset="0"/>
            </a:endParaRPr>
          </a:p>
        </p:txBody>
      </p:sp>
      <p:pic>
        <p:nvPicPr>
          <p:cNvPr id="15367" name="Espace réservé pour une image  4" descr="crawl_word [Mode de compatibilité] - Microsoft Word"/>
          <p:cNvPicPr>
            <a:picLocks noChangeAspect="1"/>
          </p:cNvPicPr>
          <p:nvPr/>
        </p:nvPicPr>
        <p:blipFill>
          <a:blip r:embed="rId5" cstate="print"/>
          <a:srcRect/>
          <a:stretch>
            <a:fillRect/>
          </a:stretch>
        </p:blipFill>
        <p:spPr bwMode="auto">
          <a:xfrm>
            <a:off x="1116013" y="2636838"/>
            <a:ext cx="5976937" cy="26050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5"/>
          <p:cNvSpPr txBox="1">
            <a:spLocks noChangeArrowheads="1"/>
          </p:cNvSpPr>
          <p:nvPr/>
        </p:nvSpPr>
        <p:spPr bwMode="auto">
          <a:xfrm>
            <a:off x="7380288" y="6308725"/>
            <a:ext cx="1368425"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16387" name="Espace réservé pour une image  4" descr="crawl_tab_A4 [Mode de compatibilité] - Microsoft Word"/>
          <p:cNvPicPr>
            <a:picLocks noChangeAspect="1"/>
          </p:cNvPicPr>
          <p:nvPr/>
        </p:nvPicPr>
        <p:blipFill>
          <a:blip r:embed="rId3" cstate="print"/>
          <a:srcRect/>
          <a:stretch>
            <a:fillRect/>
          </a:stretch>
        </p:blipFill>
        <p:spPr bwMode="auto">
          <a:xfrm>
            <a:off x="2051050" y="188913"/>
            <a:ext cx="4321175" cy="646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117"/>
          <p:cNvSpPr>
            <a:spLocks noChangeArrowheads="1" noChangeShapeType="1" noTextEdit="1"/>
          </p:cNvSpPr>
          <p:nvPr/>
        </p:nvSpPr>
        <p:spPr bwMode="auto">
          <a:xfrm>
            <a:off x="250825" y="115888"/>
            <a:ext cx="4176713" cy="360362"/>
          </a:xfrm>
          <a:prstGeom prst="rect">
            <a:avLst/>
          </a:prstGeom>
        </p:spPr>
        <p:txBody>
          <a:bodyPr wrap="none" fromWordArt="1">
            <a:prstTxWarp prst="textWave2">
              <a:avLst>
                <a:gd name="adj1" fmla="val 10278"/>
                <a:gd name="adj2" fmla="val 79"/>
              </a:avLst>
            </a:prstTxWarp>
          </a:bodyPr>
          <a:lstStyle/>
          <a:p>
            <a:pPr algn="ctr"/>
            <a:r>
              <a:rPr lang="fr-FR" sz="1600" kern="10">
                <a:ln w="9525">
                  <a:solidFill>
                    <a:srgbClr val="000000"/>
                  </a:solidFill>
                  <a:round/>
                  <a:headEnd/>
                  <a:tailEnd/>
                </a:ln>
                <a:solidFill>
                  <a:srgbClr val="808080"/>
                </a:solidFill>
                <a:latin typeface="Times New Roman"/>
                <a:cs typeface="Times New Roman"/>
              </a:rPr>
              <a:t>« Déplacements en dos"</a:t>
            </a:r>
          </a:p>
        </p:txBody>
      </p:sp>
      <p:sp>
        <p:nvSpPr>
          <p:cNvPr id="17411"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9335" name="AutoShape 119"/>
          <p:cNvSpPr>
            <a:spLocks noChangeArrowheads="1"/>
          </p:cNvSpPr>
          <p:nvPr/>
        </p:nvSpPr>
        <p:spPr bwMode="auto">
          <a:xfrm>
            <a:off x="5003800" y="188913"/>
            <a:ext cx="3887788" cy="647700"/>
          </a:xfrm>
          <a:prstGeom prst="wedgeRoundRectCallout">
            <a:avLst>
              <a:gd name="adj1" fmla="val -36282"/>
              <a:gd name="adj2" fmla="val 76972"/>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dirty="0">
                <a:latin typeface="Comic Sans MS" pitchFamily="66" charset="0"/>
                <a:cs typeface="+mn-cs"/>
              </a:rPr>
              <a:t>Atelier</a:t>
            </a:r>
          </a:p>
          <a:p>
            <a:pPr algn="ctr" fontAlgn="auto">
              <a:spcBef>
                <a:spcPts val="0"/>
              </a:spcBef>
              <a:spcAft>
                <a:spcPts val="0"/>
              </a:spcAft>
              <a:defRPr/>
            </a:pPr>
            <a:r>
              <a:rPr lang="fr-FR" sz="1200" dirty="0">
                <a:latin typeface="Times New Roman" pitchFamily="18" charset="0"/>
                <a:cs typeface="+mn-cs"/>
              </a:rPr>
              <a:t>" </a:t>
            </a:r>
            <a:r>
              <a:rPr lang="fr-FR" sz="1200" dirty="0">
                <a:latin typeface="+mn-lt"/>
                <a:cs typeface="+mn-cs"/>
              </a:rPr>
              <a:t>Enrichir et complexifier son répertoire d’actions</a:t>
            </a:r>
            <a:r>
              <a:rPr lang="fr-FR" sz="1400" dirty="0">
                <a:latin typeface="Times New Roman" pitchFamily="18" charset="0"/>
                <a:cs typeface="+mn-cs"/>
              </a:rPr>
              <a:t>"</a:t>
            </a:r>
            <a:r>
              <a:rPr lang="fr-FR" sz="1400" dirty="0">
                <a:solidFill>
                  <a:srgbClr val="FFFFFF"/>
                </a:solidFill>
                <a:latin typeface="Times New Roman" pitchFamily="18" charset="0"/>
                <a:cs typeface="+mn-cs"/>
              </a:rPr>
              <a:t>  </a:t>
            </a:r>
            <a:endParaRPr lang="fr-FR" sz="2600" dirty="0">
              <a:solidFill>
                <a:srgbClr val="FFFFFF"/>
              </a:solidFill>
              <a:latin typeface="Times New Roman" pitchFamily="18" charset="0"/>
              <a:cs typeface="+mn-cs"/>
            </a:endParaRPr>
          </a:p>
          <a:p>
            <a:pPr fontAlgn="auto">
              <a:spcBef>
                <a:spcPts val="0"/>
              </a:spcBef>
              <a:spcAft>
                <a:spcPts val="0"/>
              </a:spcAft>
              <a:defRPr/>
            </a:pPr>
            <a:endParaRPr lang="fr-FR" dirty="0">
              <a:latin typeface="+mn-lt"/>
              <a:cs typeface="+mn-cs"/>
            </a:endParaRPr>
          </a:p>
        </p:txBody>
      </p:sp>
      <p:sp>
        <p:nvSpPr>
          <p:cNvPr id="17413" name="Text Box 135"/>
          <p:cNvSpPr txBox="1">
            <a:spLocks noChangeArrowheads="1"/>
          </p:cNvSpPr>
          <p:nvPr/>
        </p:nvSpPr>
        <p:spPr bwMode="auto">
          <a:xfrm>
            <a:off x="7740650" y="5949950"/>
            <a:ext cx="1246188"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
        <p:nvSpPr>
          <p:cNvPr id="17414" name="Rectangle 9"/>
          <p:cNvSpPr>
            <a:spLocks noChangeArrowheads="1"/>
          </p:cNvSpPr>
          <p:nvPr/>
        </p:nvSpPr>
        <p:spPr bwMode="auto">
          <a:xfrm>
            <a:off x="250825" y="692150"/>
            <a:ext cx="8208963" cy="6186488"/>
          </a:xfrm>
          <a:prstGeom prst="rect">
            <a:avLst/>
          </a:prstGeom>
          <a:noFill/>
          <a:ln w="9525">
            <a:noFill/>
            <a:miter lim="800000"/>
            <a:headEnd/>
            <a:tailEnd/>
          </a:ln>
        </p:spPr>
        <p:txBody>
          <a:bodyPr>
            <a:spAutoFit/>
          </a:bodyPr>
          <a:lstStyle/>
          <a:p>
            <a:r>
              <a:rPr lang="fr-FR" sz="1100" b="1">
                <a:latin typeface="Calibri" pitchFamily="34" charset="0"/>
              </a:rPr>
              <a:t>BUT :  </a:t>
            </a:r>
          </a:p>
          <a:p>
            <a:r>
              <a:rPr lang="fr-FR" sz="1100">
                <a:latin typeface="Calibri" pitchFamily="34" charset="0"/>
              </a:rPr>
              <a:t>Réaliser des déplacements en position dorsale de plus en plus complexes.</a:t>
            </a:r>
          </a:p>
          <a:p>
            <a:endParaRPr lang="fr-FR" sz="1100">
              <a:latin typeface="Calibri" pitchFamily="34" charset="0"/>
            </a:endParaRPr>
          </a:p>
          <a:p>
            <a:r>
              <a:rPr lang="fr-FR" sz="1100" b="1">
                <a:latin typeface="Calibri" pitchFamily="34" charset="0"/>
              </a:rPr>
              <a:t>DISPOSITIF : </a:t>
            </a:r>
          </a:p>
          <a:p>
            <a:r>
              <a:rPr lang="fr-FR" sz="1100">
                <a:latin typeface="Calibri" pitchFamily="34" charset="0"/>
              </a:rPr>
              <a:t>2 cordes espacées de 50cm et tendues parallèlement dans la largeur du bassin.</a:t>
            </a:r>
          </a:p>
          <a:p>
            <a:r>
              <a:rPr lang="fr-FR" sz="1100">
                <a:latin typeface="Calibri" pitchFamily="34" charset="0"/>
              </a:rPr>
              <a:t>Frites, planche…</a:t>
            </a:r>
          </a:p>
          <a:p>
            <a:r>
              <a:rPr lang="fr-FR" sz="1100">
                <a:latin typeface="Calibri" pitchFamily="34" charset="0"/>
              </a:rPr>
              <a:t>Affiche du </a:t>
            </a:r>
            <a:r>
              <a:rPr lang="fr-FR" sz="1100">
                <a:latin typeface="Calibri" pitchFamily="34" charset="0"/>
                <a:hlinkClick r:id="rId4" action="ppaction://hlinksldjump"/>
              </a:rPr>
              <a:t>répertoire des déplacements en dos</a:t>
            </a:r>
            <a:r>
              <a:rPr lang="fr-FR" sz="1100">
                <a:latin typeface="Calibri" pitchFamily="34" charset="0"/>
              </a:rPr>
              <a:t>. </a:t>
            </a:r>
          </a:p>
          <a:p>
            <a:endParaRPr lang="fr-FR" sz="1100">
              <a:latin typeface="Calibri" pitchFamily="34" charset="0"/>
            </a:endParaRPr>
          </a:p>
          <a:p>
            <a:r>
              <a:rPr lang="fr-FR" sz="1100" b="1">
                <a:latin typeface="Calibri" pitchFamily="34" charset="0"/>
              </a:rPr>
              <a:t>CONSIGNES  :</a:t>
            </a:r>
          </a:p>
          <a:p>
            <a:r>
              <a:rPr lang="fr-FR" sz="1100">
                <a:latin typeface="Calibri" pitchFamily="34" charset="0"/>
              </a:rPr>
              <a:t>« Parmi les déplacements du répertoire, choisissez celui que vous pensez  être capable de réaliser. »  Lorsqu’un déplacement est maîtrisé (réalisé 3 fois), vous passez au déplacement suivant.»</a:t>
            </a: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b="1">
              <a:latin typeface="Calibri" pitchFamily="34" charset="0"/>
            </a:endParaRPr>
          </a:p>
          <a:p>
            <a:r>
              <a:rPr lang="fr-FR" sz="1100" b="1">
                <a:latin typeface="Calibri" pitchFamily="34" charset="0"/>
              </a:rPr>
              <a:t>CRITERES DE REUSSITE:</a:t>
            </a:r>
          </a:p>
          <a:p>
            <a:r>
              <a:rPr lang="fr-FR" sz="1100">
                <a:latin typeface="Calibri" pitchFamily="34" charset="0"/>
              </a:rPr>
              <a:t>Un déplacement est validé lorsqu’il est réalisé 3 fois de manière maitrisée tel qu’il est décrit dans la vignette correspondante.</a:t>
            </a:r>
          </a:p>
          <a:p>
            <a:endParaRPr lang="fr-FR" sz="1100">
              <a:latin typeface="Calibri" pitchFamily="34" charset="0"/>
            </a:endParaRPr>
          </a:p>
          <a:p>
            <a:r>
              <a:rPr lang="fr-FR" sz="1100" b="1">
                <a:latin typeface="Calibri" pitchFamily="34" charset="0"/>
              </a:rPr>
              <a:t>VARIABLES: </a:t>
            </a:r>
          </a:p>
          <a:p>
            <a:r>
              <a:rPr lang="fr-FR" sz="1100">
                <a:latin typeface="Calibri" pitchFamily="34" charset="0"/>
              </a:rPr>
              <a:t>Lorsqu’un déplacement est validé, réaliser le déplacement suivant de la progression du répertoire.</a:t>
            </a:r>
          </a:p>
          <a:p>
            <a:r>
              <a:rPr lang="fr-FR" sz="1100">
                <a:latin typeface="Calibri" pitchFamily="34" charset="0"/>
              </a:rPr>
              <a:t>Lorsqu’une déplacement n’est pas validé, réaliser  le déplacement précédent de la progression du répertoire.</a:t>
            </a:r>
          </a:p>
          <a:p>
            <a:endParaRPr lang="fr-FR" sz="1100">
              <a:latin typeface="Calibri" pitchFamily="34" charset="0"/>
            </a:endParaRPr>
          </a:p>
          <a:p>
            <a:r>
              <a:rPr lang="fr-FR" sz="1100" b="1">
                <a:latin typeface="Calibri" pitchFamily="34" charset="0"/>
              </a:rPr>
              <a:t>CRITERES DE REALISATION        </a:t>
            </a:r>
            <a:r>
              <a:rPr lang="fr-FR" sz="1100" b="1">
                <a:latin typeface="Calibri" pitchFamily="34" charset="0"/>
                <a:hlinkClick r:id="rId4" action="ppaction://hlinksldjump"/>
              </a:rPr>
              <a:t>Cliquez ICI</a:t>
            </a:r>
            <a:endParaRPr lang="fr-FR" sz="1100" b="1">
              <a:latin typeface="Calibri" pitchFamily="34" charset="0"/>
            </a:endParaRPr>
          </a:p>
        </p:txBody>
      </p:sp>
      <p:pic>
        <p:nvPicPr>
          <p:cNvPr id="17415" name="Espace réservé pour une image  4" descr="dos_word [Mode de compatibilité] - Microsoft Word"/>
          <p:cNvPicPr>
            <a:picLocks noChangeAspect="1"/>
          </p:cNvPicPr>
          <p:nvPr/>
        </p:nvPicPr>
        <p:blipFill>
          <a:blip r:embed="rId5" cstate="print"/>
          <a:srcRect/>
          <a:stretch>
            <a:fillRect/>
          </a:stretch>
        </p:blipFill>
        <p:spPr bwMode="auto">
          <a:xfrm>
            <a:off x="827088" y="2636838"/>
            <a:ext cx="7526337" cy="26638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18435" name="Espace réservé pour une image  4" descr="dos_tab_A4 [Mode de compatibilité] - Microsoft Word"/>
          <p:cNvPicPr>
            <a:picLocks noChangeAspect="1"/>
          </p:cNvPicPr>
          <p:nvPr/>
        </p:nvPicPr>
        <p:blipFill>
          <a:blip r:embed="rId3" cstate="print"/>
          <a:srcRect/>
          <a:stretch>
            <a:fillRect/>
          </a:stretch>
        </p:blipFill>
        <p:spPr bwMode="auto">
          <a:xfrm>
            <a:off x="1619250" y="188913"/>
            <a:ext cx="4824413" cy="646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9222" name="Rectangle 9"/>
          <p:cNvSpPr>
            <a:spLocks noChangeArrowheads="1"/>
          </p:cNvSpPr>
          <p:nvPr/>
        </p:nvSpPr>
        <p:spPr bwMode="auto">
          <a:xfrm>
            <a:off x="179388" y="476250"/>
            <a:ext cx="7993062" cy="7273925"/>
          </a:xfrm>
          <a:prstGeom prst="rect">
            <a:avLst/>
          </a:prstGeom>
          <a:noFill/>
          <a:ln w="9525">
            <a:noFill/>
            <a:miter lim="800000"/>
            <a:headEnd/>
            <a:tailEnd/>
          </a:ln>
        </p:spPr>
        <p:txBody>
          <a:bodyPr>
            <a:spAutoFit/>
          </a:bodyPr>
          <a:lstStyle/>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r>
              <a:rPr lang="fr-FR" sz="1100" b="1" dirty="0">
                <a:latin typeface="+mj-lt"/>
                <a:cs typeface="Arial" pitchFamily="34" charset="0"/>
              </a:rPr>
              <a:t>BUT :  </a:t>
            </a:r>
          </a:p>
          <a:p>
            <a:pPr>
              <a:defRPr/>
            </a:pPr>
            <a:r>
              <a:rPr lang="fr-FR" sz="1100" dirty="0">
                <a:latin typeface="+mj-lt"/>
                <a:cs typeface="Arial" pitchFamily="34" charset="0"/>
              </a:rPr>
              <a:t>Immerger la tête pour rechercher l’alignement axe du corps axe de déplacement</a:t>
            </a:r>
          </a:p>
          <a:p>
            <a:pPr>
              <a:defRPr/>
            </a:pPr>
            <a:endParaRPr lang="fr-FR" sz="1100" b="1" dirty="0">
              <a:latin typeface="+mj-lt"/>
              <a:cs typeface="Arial" pitchFamily="34" charset="0"/>
            </a:endParaRPr>
          </a:p>
          <a:p>
            <a:pPr>
              <a:defRPr/>
            </a:pPr>
            <a:r>
              <a:rPr lang="fr-FR" sz="1100" b="1" dirty="0">
                <a:latin typeface="+mj-lt"/>
                <a:cs typeface="Arial" pitchFamily="34" charset="0"/>
              </a:rPr>
              <a:t>DISPOSITIF : </a:t>
            </a:r>
          </a:p>
          <a:p>
            <a:pPr>
              <a:defRPr/>
            </a:pPr>
            <a:r>
              <a:rPr lang="fr-FR" sz="1100" dirty="0">
                <a:latin typeface="+mj-lt"/>
              </a:rPr>
              <a:t>3 lignes d’eau avec 5 anneaux de couleurs différentes disposés au fond du bassin tous les 2 m, le 1</a:t>
            </a:r>
            <a:r>
              <a:rPr lang="fr-FR" sz="1100" baseline="30000" dirty="0">
                <a:latin typeface="+mj-lt"/>
              </a:rPr>
              <a:t>er</a:t>
            </a:r>
            <a:r>
              <a:rPr lang="fr-FR" sz="1100" dirty="0">
                <a:latin typeface="+mj-lt"/>
              </a:rPr>
              <a:t> anneau est à 5 m du bord.</a:t>
            </a: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mj-lt"/>
              <a:cs typeface="Arial" pitchFamily="34" charset="0"/>
            </a:endParaRPr>
          </a:p>
          <a:p>
            <a:pPr fontAlgn="t">
              <a:spcBef>
                <a:spcPts val="0"/>
              </a:spcBef>
              <a:spcAft>
                <a:spcPts val="0"/>
              </a:spcAft>
              <a:defRPr/>
            </a:pPr>
            <a:endParaRPr lang="fr-FR" sz="1100" b="1" dirty="0">
              <a:latin typeface="+mj-lt"/>
              <a:cs typeface="Arial" pitchFamily="34" charset="0"/>
            </a:endParaRPr>
          </a:p>
          <a:p>
            <a:pPr fontAlgn="t">
              <a:spcBef>
                <a:spcPts val="0"/>
              </a:spcBef>
              <a:spcAft>
                <a:spcPts val="0"/>
              </a:spcAft>
              <a:defRPr/>
            </a:pPr>
            <a:r>
              <a:rPr lang="fr-FR" sz="1100" b="1" dirty="0">
                <a:latin typeface="+mj-lt"/>
                <a:cs typeface="Arial" pitchFamily="34" charset="0"/>
              </a:rPr>
              <a:t>CONSIGNES  :</a:t>
            </a:r>
            <a:endParaRPr lang="fr-FR" sz="1100" b="1" dirty="0">
              <a:solidFill>
                <a:schemeClr val="lt1"/>
              </a:solidFill>
              <a:latin typeface="Calibri"/>
            </a:endParaRPr>
          </a:p>
          <a:p>
            <a:pPr fontAlgn="t">
              <a:spcBef>
                <a:spcPts val="0"/>
              </a:spcBef>
              <a:spcAft>
                <a:spcPts val="0"/>
              </a:spcAft>
              <a:defRPr/>
            </a:pPr>
            <a:r>
              <a:rPr lang="fr-FR" sz="1100" dirty="0">
                <a:latin typeface="+mj-lt"/>
              </a:rPr>
              <a:t>« Départ en glissée du mur jusqu’au 1</a:t>
            </a:r>
            <a:r>
              <a:rPr lang="fr-FR" sz="1100" baseline="30000" dirty="0">
                <a:latin typeface="+mj-lt"/>
              </a:rPr>
              <a:t>er</a:t>
            </a:r>
            <a:r>
              <a:rPr lang="fr-FR" sz="1100" dirty="0">
                <a:latin typeface="+mj-lt"/>
              </a:rPr>
              <a:t> anneau, relever la tête pour prendre une inspiration, puis nager tête immergée pour découvrir un code couleur de 5 anneaux différents sur 10m dans chaque ligne d’eau.</a:t>
            </a:r>
          </a:p>
          <a:p>
            <a:pPr fontAlgn="t">
              <a:spcBef>
                <a:spcPts val="0"/>
              </a:spcBef>
              <a:spcAft>
                <a:spcPts val="0"/>
              </a:spcAft>
              <a:defRPr/>
            </a:pPr>
            <a:r>
              <a:rPr lang="fr-FR" sz="1100" dirty="0">
                <a:solidFill>
                  <a:schemeClr val="dk1"/>
                </a:solidFill>
                <a:latin typeface="+mj-lt"/>
              </a:rPr>
              <a:t>Dès la seconde inspiration se retourner sur le dos pour éviter la triche puis annoncer le résultats .</a:t>
            </a:r>
          </a:p>
          <a:p>
            <a:pPr fontAlgn="t">
              <a:spcBef>
                <a:spcPts val="0"/>
              </a:spcBef>
              <a:spcAft>
                <a:spcPts val="0"/>
              </a:spcAft>
              <a:defRPr/>
            </a:pPr>
            <a:r>
              <a:rPr lang="fr-FR" sz="1100" dirty="0">
                <a:solidFill>
                  <a:schemeClr val="dk1"/>
                </a:solidFill>
                <a:latin typeface="+mj-lt"/>
              </a:rPr>
              <a:t>Si le résultat est juste passer la ligne à côté.</a:t>
            </a:r>
          </a:p>
          <a:p>
            <a:pPr fontAlgn="t">
              <a:spcBef>
                <a:spcPts val="0"/>
              </a:spcBef>
              <a:spcAft>
                <a:spcPts val="0"/>
              </a:spcAft>
              <a:defRPr/>
            </a:pPr>
            <a:r>
              <a:rPr lang="fr-FR" sz="1100" dirty="0">
                <a:solidFill>
                  <a:schemeClr val="dk1"/>
                </a:solidFill>
                <a:latin typeface="+mj-lt"/>
              </a:rPr>
              <a:t>Si le résultat est faux recommencer avec un maximum de 3 essais, ensuite passer la ligne à côté».</a:t>
            </a:r>
          </a:p>
          <a:p>
            <a:pPr fontAlgn="t">
              <a:spcBef>
                <a:spcPts val="0"/>
              </a:spcBef>
              <a:spcAft>
                <a:spcPts val="0"/>
              </a:spcAft>
              <a:defRPr/>
            </a:pPr>
            <a:endParaRPr lang="fr-FR" sz="1100" dirty="0">
              <a:solidFill>
                <a:schemeClr val="dk1"/>
              </a:solidFill>
              <a:latin typeface="Calibri"/>
            </a:endParaRPr>
          </a:p>
          <a:p>
            <a:pPr>
              <a:defRPr/>
            </a:pPr>
            <a:endParaRPr lang="fr-FR" sz="1100" dirty="0">
              <a:latin typeface="+mj-lt"/>
              <a:cs typeface="Arial" pitchFamily="34" charset="0"/>
            </a:endParaRPr>
          </a:p>
          <a:p>
            <a:pPr>
              <a:defRPr/>
            </a:pPr>
            <a:r>
              <a:rPr lang="fr-FR" sz="1100" b="1" dirty="0">
                <a:latin typeface="+mj-lt"/>
                <a:cs typeface="Arial" pitchFamily="34" charset="0"/>
              </a:rPr>
              <a:t>CRITERES DE REUSSITE:</a:t>
            </a:r>
          </a:p>
          <a:p>
            <a:pPr>
              <a:defRPr/>
            </a:pPr>
            <a:r>
              <a:rPr lang="fr-FR" sz="1100" dirty="0">
                <a:latin typeface="+mj-lt"/>
                <a:cs typeface="Arial" pitchFamily="34" charset="0"/>
              </a:rPr>
              <a:t>Trouver un maximum de codes justes en un minimum d’essais</a:t>
            </a:r>
          </a:p>
          <a:p>
            <a:pPr>
              <a:defRPr/>
            </a:pPr>
            <a:endParaRPr lang="fr-FR" sz="1100" dirty="0">
              <a:latin typeface="+mj-lt"/>
              <a:cs typeface="Arial" pitchFamily="34" charset="0"/>
            </a:endParaRPr>
          </a:p>
          <a:p>
            <a:pPr>
              <a:defRPr/>
            </a:pPr>
            <a:r>
              <a:rPr lang="fr-FR" sz="1100" b="1" dirty="0">
                <a:latin typeface="+mj-lt"/>
                <a:cs typeface="Arial" pitchFamily="34" charset="0"/>
              </a:rPr>
              <a:t>VARIABLES:</a:t>
            </a:r>
          </a:p>
          <a:p>
            <a:pPr>
              <a:defRPr/>
            </a:pPr>
            <a:r>
              <a:rPr lang="fr-FR" sz="1100" dirty="0">
                <a:latin typeface="+mj-lt"/>
              </a:rPr>
              <a:t>Avec lunettes</a:t>
            </a:r>
          </a:p>
          <a:p>
            <a:pPr>
              <a:defRPr/>
            </a:pPr>
            <a:r>
              <a:rPr lang="fr-FR" sz="1100" dirty="0">
                <a:latin typeface="+mj-lt"/>
              </a:rPr>
              <a:t>Diminuer le nombre de cerceaux</a:t>
            </a:r>
          </a:p>
          <a:p>
            <a:pPr>
              <a:defRPr/>
            </a:pPr>
            <a:r>
              <a:rPr lang="fr-FR" sz="1100" dirty="0">
                <a:latin typeface="+mj-lt"/>
              </a:rPr>
              <a:t>Se déplacer avec du matériel: frite sous les bras, planche à bout de bras tendus… en augmentant le nombre d’inspiration autorisées à 2 ou 3.</a:t>
            </a:r>
          </a:p>
          <a:p>
            <a:pPr>
              <a:buFont typeface="Arial" pitchFamily="34" charset="0"/>
              <a:buChar char="•"/>
              <a:defRPr/>
            </a:pPr>
            <a:endParaRPr lang="fr-FR" sz="1100" dirty="0">
              <a:latin typeface="+mj-lt"/>
            </a:endParaRPr>
          </a:p>
          <a:p>
            <a:pPr>
              <a:defRPr/>
            </a:pPr>
            <a:r>
              <a:rPr lang="fr-FR" sz="1100" dirty="0">
                <a:latin typeface="+mj-lt"/>
                <a:cs typeface="Arial" pitchFamily="34" charset="0"/>
              </a:rPr>
              <a:t>Sans lunettes</a:t>
            </a:r>
          </a:p>
          <a:p>
            <a:pPr>
              <a:defRPr/>
            </a:pPr>
            <a:r>
              <a:rPr lang="fr-FR" sz="1100" dirty="0">
                <a:latin typeface="+mj-lt"/>
                <a:cs typeface="Arial" pitchFamily="34" charset="0"/>
              </a:rPr>
              <a:t>Augmenter le nombre de cerceaux</a:t>
            </a:r>
          </a:p>
          <a:p>
            <a:pPr>
              <a:defRPr/>
            </a:pPr>
            <a:r>
              <a:rPr lang="fr-FR" sz="1100" dirty="0">
                <a:latin typeface="+mj-lt"/>
                <a:cs typeface="Arial" pitchFamily="34" charset="0"/>
              </a:rPr>
              <a:t>Faire partir 3 élèves en même temps et attribuer un nombre de points en fonction du classement</a:t>
            </a:r>
          </a:p>
          <a:p>
            <a:pPr>
              <a:defRPr/>
            </a:pPr>
            <a:endParaRPr lang="fr-FR" sz="1100" b="1" dirty="0">
              <a:latin typeface="+mj-lt"/>
              <a:cs typeface="Arial" pitchFamily="34" charset="0"/>
            </a:endParaRPr>
          </a:p>
          <a:p>
            <a:pPr>
              <a:lnSpc>
                <a:spcPct val="115000"/>
              </a:lnSpc>
              <a:spcAft>
                <a:spcPts val="0"/>
              </a:spcAft>
              <a:defRPr/>
            </a:pPr>
            <a:r>
              <a:rPr lang="fr-FR" sz="1100" b="1" dirty="0">
                <a:latin typeface="+mj-lt"/>
                <a:cs typeface="Arial" pitchFamily="34" charset="0"/>
              </a:rPr>
              <a:t>CRITERES DE REALISATION:</a:t>
            </a:r>
          </a:p>
          <a:p>
            <a:pPr>
              <a:lnSpc>
                <a:spcPct val="115000"/>
              </a:lnSpc>
              <a:spcAft>
                <a:spcPts val="0"/>
              </a:spcAft>
              <a:defRPr/>
            </a:pPr>
            <a:r>
              <a:rPr lang="fr-FR" sz="1100" dirty="0">
                <a:latin typeface="+mj-lt"/>
                <a:cs typeface="Arial" pitchFamily="34" charset="0"/>
              </a:rPr>
              <a:t>Rentrer et fixer la tête lors du déplacement propulsif avec regard orienté vers le bas et l’avant</a:t>
            </a:r>
          </a:p>
          <a:p>
            <a:pPr>
              <a:lnSpc>
                <a:spcPct val="115000"/>
              </a:lnSpc>
              <a:spcAft>
                <a:spcPts val="0"/>
              </a:spcAft>
              <a:defRPr/>
            </a:pPr>
            <a:endParaRPr lang="fr-FR" sz="1100" b="1" dirty="0">
              <a:latin typeface="+mj-lt"/>
              <a:cs typeface="Arial" pitchFamily="34" charset="0"/>
            </a:endParaRPr>
          </a:p>
          <a:p>
            <a:pPr>
              <a:lnSpc>
                <a:spcPct val="115000"/>
              </a:lnSpc>
              <a:spcAft>
                <a:spcPts val="0"/>
              </a:spcAft>
              <a:defRPr/>
            </a:pP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484563" cy="647700"/>
          </a:xfrm>
          <a:prstGeom prst="wedgeRoundRectCallout">
            <a:avLst>
              <a:gd name="adj1" fmla="val -29422"/>
              <a:gd name="adj2" fmla="val 49724"/>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latin typeface="Comic Sans MS" pitchFamily="66" charset="0"/>
                <a:cs typeface="Arial" pitchFamily="34" charset="0"/>
              </a:rPr>
              <a:t>Atelier</a:t>
            </a:r>
          </a:p>
          <a:p>
            <a:pPr algn="ctr" fontAlgn="auto">
              <a:spcBef>
                <a:spcPts val="0"/>
              </a:spcBef>
              <a:spcAft>
                <a:spcPts val="0"/>
              </a:spcAft>
              <a:defRPr/>
            </a:pPr>
            <a:r>
              <a:rPr lang="fr-FR" sz="1400" dirty="0">
                <a:latin typeface="Comic Sans MS" pitchFamily="66" charset="0"/>
                <a:cs typeface="Arial" pitchFamily="34" charset="0"/>
              </a:rPr>
              <a:t>Se déplacer en position allongée</a:t>
            </a:r>
            <a:endParaRPr lang="fr-FR" sz="1200" dirty="0">
              <a:latin typeface="Times New Roman" pitchFamily="18" charset="0"/>
              <a:cs typeface="Arial" pitchFamily="34" charset="0"/>
            </a:endParaRPr>
          </a:p>
        </p:txBody>
      </p:sp>
      <p:sp>
        <p:nvSpPr>
          <p:cNvPr id="19461"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Master mind »</a:t>
            </a:r>
          </a:p>
        </p:txBody>
      </p:sp>
      <p:sp>
        <p:nvSpPr>
          <p:cNvPr id="7" name="Ellipse 6"/>
          <p:cNvSpPr/>
          <p:nvPr/>
        </p:nvSpPr>
        <p:spPr>
          <a:xfrm>
            <a:off x="107950" y="5445125"/>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sp>
        <p:nvSpPr>
          <p:cNvPr id="10" name="Ellipse 9"/>
          <p:cNvSpPr/>
          <p:nvPr/>
        </p:nvSpPr>
        <p:spPr>
          <a:xfrm>
            <a:off x="107950" y="494188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pic>
        <p:nvPicPr>
          <p:cNvPr id="19464" name="Picture 2" descr="C:\Users\psbaa\Desktop\Image1.png"/>
          <p:cNvPicPr>
            <a:picLocks noChangeAspect="1" noChangeArrowheads="1"/>
          </p:cNvPicPr>
          <p:nvPr/>
        </p:nvPicPr>
        <p:blipFill>
          <a:blip r:embed="rId3" cstate="print"/>
          <a:srcRect/>
          <a:stretch>
            <a:fillRect/>
          </a:stretch>
        </p:blipFill>
        <p:spPr bwMode="auto">
          <a:xfrm>
            <a:off x="1116013" y="1700213"/>
            <a:ext cx="5275262" cy="1223962"/>
          </a:xfrm>
          <a:prstGeom prst="rect">
            <a:avLst/>
          </a:prstGeom>
          <a:noFill/>
          <a:ln w="9525">
            <a:noFill/>
            <a:miter lim="800000"/>
            <a:headEnd/>
            <a:tailEnd/>
          </a:ln>
        </p:spPr>
      </p:pic>
      <p:sp>
        <p:nvSpPr>
          <p:cNvPr id="11" name="Ellipse 10"/>
          <p:cNvSpPr/>
          <p:nvPr/>
        </p:nvSpPr>
        <p:spPr>
          <a:xfrm>
            <a:off x="2916238" y="18446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Ellipse 11"/>
          <p:cNvSpPr/>
          <p:nvPr/>
        </p:nvSpPr>
        <p:spPr>
          <a:xfrm>
            <a:off x="3344863" y="18446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llipse 12"/>
          <p:cNvSpPr/>
          <p:nvPr/>
        </p:nvSpPr>
        <p:spPr>
          <a:xfrm>
            <a:off x="3844925" y="1844675"/>
            <a:ext cx="142875" cy="142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Ellipse 13"/>
          <p:cNvSpPr/>
          <p:nvPr/>
        </p:nvSpPr>
        <p:spPr>
          <a:xfrm>
            <a:off x="4487863" y="1844675"/>
            <a:ext cx="142875" cy="142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Ellipse 14"/>
          <p:cNvSpPr/>
          <p:nvPr/>
        </p:nvSpPr>
        <p:spPr>
          <a:xfrm>
            <a:off x="5130800" y="1844675"/>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Ellipse 15"/>
          <p:cNvSpPr/>
          <p:nvPr/>
        </p:nvSpPr>
        <p:spPr>
          <a:xfrm>
            <a:off x="5130800" y="2205038"/>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Ellipse 16"/>
          <p:cNvSpPr/>
          <p:nvPr/>
        </p:nvSpPr>
        <p:spPr>
          <a:xfrm>
            <a:off x="3348038" y="2565400"/>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Ellipse 17"/>
          <p:cNvSpPr/>
          <p:nvPr/>
        </p:nvSpPr>
        <p:spPr>
          <a:xfrm>
            <a:off x="2905125" y="2205038"/>
            <a:ext cx="142875" cy="142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Ellipse 18"/>
          <p:cNvSpPr/>
          <p:nvPr/>
        </p:nvSpPr>
        <p:spPr>
          <a:xfrm>
            <a:off x="3333750" y="2205038"/>
            <a:ext cx="142875" cy="142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9"/>
          <p:cNvSpPr/>
          <p:nvPr/>
        </p:nvSpPr>
        <p:spPr>
          <a:xfrm>
            <a:off x="4476750" y="2562225"/>
            <a:ext cx="142875" cy="142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20"/>
          <p:cNvSpPr/>
          <p:nvPr/>
        </p:nvSpPr>
        <p:spPr>
          <a:xfrm>
            <a:off x="3833813" y="2205038"/>
            <a:ext cx="142875" cy="142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Ellipse 21"/>
          <p:cNvSpPr/>
          <p:nvPr/>
        </p:nvSpPr>
        <p:spPr>
          <a:xfrm>
            <a:off x="2905125" y="2562225"/>
            <a:ext cx="142875" cy="142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Ellipse 22"/>
          <p:cNvSpPr/>
          <p:nvPr/>
        </p:nvSpPr>
        <p:spPr>
          <a:xfrm>
            <a:off x="5119688" y="2562225"/>
            <a:ext cx="142875" cy="142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Ellipse 23"/>
          <p:cNvSpPr/>
          <p:nvPr/>
        </p:nvSpPr>
        <p:spPr>
          <a:xfrm>
            <a:off x="4476750" y="2205038"/>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Ellipse 24"/>
          <p:cNvSpPr/>
          <p:nvPr/>
        </p:nvSpPr>
        <p:spPr>
          <a:xfrm>
            <a:off x="3833813" y="2562225"/>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7" name="Connecteur droit avec flèche 26"/>
          <p:cNvCxnSpPr/>
          <p:nvPr/>
        </p:nvCxnSpPr>
        <p:spPr>
          <a:xfrm>
            <a:off x="1187450" y="2205038"/>
            <a:ext cx="1728788"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481" name="ZoneTexte 27"/>
          <p:cNvSpPr txBox="1">
            <a:spLocks noChangeArrowheads="1"/>
          </p:cNvSpPr>
          <p:nvPr/>
        </p:nvSpPr>
        <p:spPr bwMode="auto">
          <a:xfrm>
            <a:off x="1692275" y="2205038"/>
            <a:ext cx="647700" cy="261937"/>
          </a:xfrm>
          <a:prstGeom prst="rect">
            <a:avLst/>
          </a:prstGeom>
          <a:noFill/>
          <a:ln w="9525">
            <a:noFill/>
            <a:miter lim="800000"/>
            <a:headEnd/>
            <a:tailEnd/>
          </a:ln>
        </p:spPr>
        <p:txBody>
          <a:bodyPr>
            <a:spAutoFit/>
          </a:bodyPr>
          <a:lstStyle/>
          <a:p>
            <a:r>
              <a:rPr lang="fr-FR" sz="1100"/>
              <a:t>5 m</a:t>
            </a:r>
          </a:p>
        </p:txBody>
      </p:sp>
      <p:cxnSp>
        <p:nvCxnSpPr>
          <p:cNvPr id="29" name="Connecteur droit avec flèche 28"/>
          <p:cNvCxnSpPr/>
          <p:nvPr/>
        </p:nvCxnSpPr>
        <p:spPr>
          <a:xfrm>
            <a:off x="2916238" y="2420938"/>
            <a:ext cx="50323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483" name="ZoneTexte 30"/>
          <p:cNvSpPr txBox="1">
            <a:spLocks noChangeArrowheads="1"/>
          </p:cNvSpPr>
          <p:nvPr/>
        </p:nvSpPr>
        <p:spPr bwMode="auto">
          <a:xfrm>
            <a:off x="2987675" y="2420938"/>
            <a:ext cx="647700" cy="261937"/>
          </a:xfrm>
          <a:prstGeom prst="rect">
            <a:avLst/>
          </a:prstGeom>
          <a:noFill/>
          <a:ln w="9525">
            <a:noFill/>
            <a:miter lim="800000"/>
            <a:headEnd/>
            <a:tailEnd/>
          </a:ln>
        </p:spPr>
        <p:txBody>
          <a:bodyPr>
            <a:spAutoFit/>
          </a:bodyPr>
          <a:lstStyle/>
          <a:p>
            <a:r>
              <a:rPr lang="fr-FR" sz="1100"/>
              <a:t>2 m</a:t>
            </a:r>
          </a:p>
        </p:txBody>
      </p:sp>
      <p:sp>
        <p:nvSpPr>
          <p:cNvPr id="19484" name="Text Box 135"/>
          <p:cNvSpPr txBox="1">
            <a:spLocks noChangeArrowheads="1"/>
          </p:cNvSpPr>
          <p:nvPr/>
        </p:nvSpPr>
        <p:spPr bwMode="auto">
          <a:xfrm>
            <a:off x="7380288" y="5805488"/>
            <a:ext cx="1152525" cy="369887"/>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4"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pPr>
              <a:spcBef>
                <a:spcPct val="20000"/>
              </a:spcBef>
              <a:buFontTx/>
              <a:buChar char="-"/>
            </a:pPr>
            <a:r>
              <a:rPr lang="fr-FR" sz="1200"/>
              <a:t> </a:t>
            </a:r>
          </a:p>
        </p:txBody>
      </p:sp>
      <p:sp>
        <p:nvSpPr>
          <p:cNvPr id="9222" name="Rectangle 9"/>
          <p:cNvSpPr>
            <a:spLocks noChangeArrowheads="1"/>
          </p:cNvSpPr>
          <p:nvPr/>
        </p:nvSpPr>
        <p:spPr bwMode="auto">
          <a:xfrm>
            <a:off x="250825" y="692150"/>
            <a:ext cx="7345363" cy="7878763"/>
          </a:xfrm>
          <a:prstGeom prst="rect">
            <a:avLst/>
          </a:prstGeom>
          <a:noFill/>
          <a:ln w="9525">
            <a:noFill/>
            <a:miter lim="800000"/>
            <a:headEnd/>
            <a:tailEnd/>
          </a:ln>
        </p:spPr>
        <p:txBody>
          <a:bodyPr>
            <a:spAutoFit/>
          </a:bodyPr>
          <a:lstStyle/>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r>
              <a:rPr lang="fr-FR" sz="1400" b="1" dirty="0">
                <a:latin typeface="+mj-lt"/>
                <a:cs typeface="Arial" pitchFamily="34" charset="0"/>
              </a:rPr>
              <a:t>BUT :  </a:t>
            </a:r>
          </a:p>
          <a:p>
            <a:pPr>
              <a:defRPr/>
            </a:pPr>
            <a:r>
              <a:rPr lang="fr-FR" sz="1400" dirty="0">
                <a:latin typeface="+mj-lt"/>
              </a:rPr>
              <a:t>Enchaîner deux actions (nage ventrale et nage dorsale soit en se redressant soit en vrillant.</a:t>
            </a:r>
            <a:endParaRPr lang="fr-FR" sz="1400" b="1" dirty="0">
              <a:latin typeface="+mj-lt"/>
              <a:cs typeface="Arial" pitchFamily="34" charset="0"/>
            </a:endParaRPr>
          </a:p>
          <a:p>
            <a:pPr>
              <a:defRPr/>
            </a:pPr>
            <a:endParaRPr lang="fr-FR" sz="1400" b="1" dirty="0">
              <a:latin typeface="+mj-lt"/>
              <a:cs typeface="Arial" pitchFamily="34" charset="0"/>
            </a:endParaRPr>
          </a:p>
          <a:p>
            <a:pPr>
              <a:defRPr/>
            </a:pPr>
            <a:r>
              <a:rPr lang="fr-FR" sz="1400" b="1" dirty="0">
                <a:latin typeface="+mj-lt"/>
                <a:cs typeface="Arial" pitchFamily="34" charset="0"/>
              </a:rPr>
              <a:t>DISPOSITIF : </a:t>
            </a:r>
          </a:p>
          <a:p>
            <a:pPr>
              <a:defRPr/>
            </a:pPr>
            <a:r>
              <a:rPr lang="fr-FR" sz="1400" dirty="0">
                <a:latin typeface="+mj-lt"/>
              </a:rPr>
              <a:t>Dans le grand bain</a:t>
            </a:r>
            <a:endParaRPr lang="fr-FR" sz="1400" b="1" dirty="0">
              <a:latin typeface="+mj-lt"/>
              <a:cs typeface="Arial" pitchFamily="34" charset="0"/>
            </a:endParaRPr>
          </a:p>
          <a:p>
            <a:pPr>
              <a:defRPr/>
            </a:pPr>
            <a:endParaRPr lang="fr-FR" sz="1400" b="1" dirty="0">
              <a:latin typeface="+mj-lt"/>
              <a:cs typeface="Arial" pitchFamily="34" charset="0"/>
            </a:endParaRPr>
          </a:p>
          <a:p>
            <a:pPr>
              <a:defRPr/>
            </a:pPr>
            <a:r>
              <a:rPr lang="fr-FR" sz="1400" b="1" dirty="0">
                <a:latin typeface="+mj-lt"/>
                <a:cs typeface="Arial" pitchFamily="34" charset="0"/>
              </a:rPr>
              <a:t>CONSIGNES  :</a:t>
            </a:r>
          </a:p>
          <a:p>
            <a:pPr>
              <a:spcBef>
                <a:spcPct val="20000"/>
              </a:spcBef>
              <a:defRPr/>
            </a:pPr>
            <a:r>
              <a:rPr lang="fr-FR" sz="1400" dirty="0">
                <a:latin typeface="+mj-lt"/>
              </a:rPr>
              <a:t>« Je nage </a:t>
            </a:r>
            <a:r>
              <a:rPr lang="fr-FR" sz="1400" dirty="0" smtClean="0">
                <a:latin typeface="+mj-lt"/>
              </a:rPr>
              <a:t>10 m </a:t>
            </a:r>
            <a:r>
              <a:rPr lang="fr-FR" sz="1400" dirty="0">
                <a:latin typeface="+mj-lt"/>
              </a:rPr>
              <a:t>sur le ventre,  je me redresse et je repars en sens inverse  pour nager </a:t>
            </a:r>
            <a:r>
              <a:rPr lang="fr-FR" sz="1400" dirty="0" smtClean="0">
                <a:latin typeface="+mj-lt"/>
              </a:rPr>
              <a:t>10 m </a:t>
            </a:r>
            <a:r>
              <a:rPr lang="fr-FR" sz="1400" dirty="0">
                <a:latin typeface="+mj-lt"/>
              </a:rPr>
              <a:t>sur le dos ».</a:t>
            </a:r>
          </a:p>
          <a:p>
            <a:pPr algn="ctr">
              <a:spcBef>
                <a:spcPct val="20000"/>
              </a:spcBef>
              <a:defRPr/>
            </a:pPr>
            <a:r>
              <a:rPr lang="fr-FR" sz="1400" dirty="0">
                <a:latin typeface="+mj-lt"/>
              </a:rPr>
              <a:t>ou</a:t>
            </a:r>
          </a:p>
          <a:p>
            <a:pPr>
              <a:spcBef>
                <a:spcPct val="20000"/>
              </a:spcBef>
              <a:defRPr/>
            </a:pPr>
            <a:r>
              <a:rPr lang="fr-FR" sz="1400" dirty="0">
                <a:latin typeface="+mj-lt"/>
              </a:rPr>
              <a:t>« Je nage 10m sur le ventre,  je me retourne et je nage 10m sur le dos »</a:t>
            </a:r>
          </a:p>
          <a:p>
            <a:pPr>
              <a:defRPr/>
            </a:pPr>
            <a:endParaRPr lang="fr-FR" sz="1400" dirty="0">
              <a:latin typeface="+mj-lt"/>
              <a:cs typeface="Arial" pitchFamily="34" charset="0"/>
            </a:endParaRPr>
          </a:p>
          <a:p>
            <a:pPr>
              <a:defRPr/>
            </a:pPr>
            <a:r>
              <a:rPr lang="fr-FR" sz="1400" b="1" dirty="0">
                <a:latin typeface="+mj-lt"/>
                <a:cs typeface="Arial" pitchFamily="34" charset="0"/>
              </a:rPr>
              <a:t>CRITERES DE REUSSITE:</a:t>
            </a:r>
          </a:p>
          <a:p>
            <a:pPr>
              <a:spcBef>
                <a:spcPct val="20000"/>
              </a:spcBef>
              <a:defRPr/>
            </a:pPr>
            <a:r>
              <a:rPr lang="fr-FR" sz="1400" dirty="0">
                <a:latin typeface="+mj-lt"/>
              </a:rPr>
              <a:t>Les actions sont enchainées sans reprise d’appuis et en continuité.</a:t>
            </a:r>
          </a:p>
          <a:p>
            <a:pPr>
              <a:spcBef>
                <a:spcPct val="20000"/>
              </a:spcBef>
              <a:defRPr/>
            </a:pPr>
            <a:r>
              <a:rPr lang="fr-FR" sz="1400" dirty="0">
                <a:latin typeface="+mj-lt"/>
              </a:rPr>
              <a:t>L’élève retrouve un équilibre dorsal après le ½ tour ou la vrille. </a:t>
            </a:r>
          </a:p>
          <a:p>
            <a:pPr>
              <a:defRPr/>
            </a:pPr>
            <a:endParaRPr lang="fr-FR" sz="1400" dirty="0">
              <a:latin typeface="+mj-lt"/>
              <a:cs typeface="Arial" pitchFamily="34" charset="0"/>
            </a:endParaRPr>
          </a:p>
          <a:p>
            <a:pPr>
              <a:defRPr/>
            </a:pPr>
            <a:r>
              <a:rPr lang="fr-FR" sz="1400" b="1" dirty="0">
                <a:latin typeface="+mj-lt"/>
                <a:cs typeface="Arial" pitchFamily="34" charset="0"/>
              </a:rPr>
              <a:t>VARIABLES:</a:t>
            </a:r>
          </a:p>
          <a:p>
            <a:pPr>
              <a:defRPr/>
            </a:pPr>
            <a:r>
              <a:rPr lang="fr-FR" sz="1400" dirty="0">
                <a:latin typeface="+mj-lt"/>
                <a:cs typeface="Arial" pitchFamily="34" charset="0"/>
              </a:rPr>
              <a:t>Les actions sont enchainées sans reprise d’appui et en continuité</a:t>
            </a:r>
          </a:p>
          <a:p>
            <a:pPr>
              <a:defRPr/>
            </a:pPr>
            <a:r>
              <a:rPr lang="fr-FR" sz="1400" dirty="0">
                <a:latin typeface="+mj-lt"/>
                <a:cs typeface="Arial" pitchFamily="34" charset="0"/>
              </a:rPr>
              <a:t>L’élève retrouve un équilibre dorsal après le ½ tour ou la vrille</a:t>
            </a:r>
          </a:p>
          <a:p>
            <a:pPr>
              <a:defRPr/>
            </a:pPr>
            <a:endParaRPr lang="fr-FR" sz="1400" dirty="0">
              <a:latin typeface="+mj-lt"/>
              <a:cs typeface="Arial" pitchFamily="34" charset="0"/>
            </a:endParaRPr>
          </a:p>
          <a:p>
            <a:pPr>
              <a:defRPr/>
            </a:pPr>
            <a:r>
              <a:rPr lang="fr-FR" sz="1400" b="1" dirty="0">
                <a:latin typeface="+mj-lt"/>
                <a:cs typeface="Arial" pitchFamily="34" charset="0"/>
              </a:rPr>
              <a:t>CRITERES DE REALISATION:</a:t>
            </a:r>
          </a:p>
          <a:p>
            <a:pPr>
              <a:defRPr/>
            </a:pPr>
            <a:r>
              <a:rPr lang="fr-FR" sz="1400" dirty="0">
                <a:latin typeface="+mj-lt"/>
                <a:cs typeface="Arial" pitchFamily="34" charset="0"/>
              </a:rPr>
              <a:t>Pour le ½ tour, ramener les genoux sous la poitrine, relever la tête et la basculer vers l’arrière, repousser l’eau en sens inverse du déplacement</a:t>
            </a:r>
          </a:p>
          <a:p>
            <a:pPr>
              <a:defRPr/>
            </a:pPr>
            <a:r>
              <a:rPr lang="fr-FR" sz="1400" dirty="0">
                <a:latin typeface="+mj-lt"/>
                <a:cs typeface="Arial" pitchFamily="34" charset="0"/>
              </a:rPr>
              <a:t>Pour la vrille, tourner la tête puis le reste du corps par une rotation sur le bars avant </a:t>
            </a:r>
          </a:p>
          <a:p>
            <a:pPr>
              <a:defRPr/>
            </a:pPr>
            <a:r>
              <a:rPr lang="fr-FR" sz="1400" dirty="0">
                <a:latin typeface="+mj-lt"/>
                <a:cs typeface="Arial" pitchFamily="34" charset="0"/>
              </a:rPr>
              <a:t>et regarder vers le haut</a:t>
            </a: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600450" cy="576262"/>
          </a:xfrm>
          <a:prstGeom prst="wedgeRoundRectCallout">
            <a:avLst>
              <a:gd name="adj1" fmla="val -29422"/>
              <a:gd name="adj2" fmla="val 49724"/>
              <a:gd name="adj3" fmla="val 16667"/>
            </a:avLst>
          </a:prstGeom>
          <a:solidFill>
            <a:srgbClr val="FFC0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solidFill>
                  <a:srgbClr val="FFFFFF"/>
                </a:solidFill>
                <a:latin typeface="Comic Sans MS" pitchFamily="66" charset="0"/>
                <a:cs typeface="Arial" pitchFamily="34" charset="0"/>
              </a:rPr>
              <a:t>Situation d’Apprentissage</a:t>
            </a:r>
          </a:p>
          <a:p>
            <a:pPr algn="ctr" fontAlgn="auto">
              <a:spcBef>
                <a:spcPts val="0"/>
              </a:spcBef>
              <a:spcAft>
                <a:spcPts val="0"/>
              </a:spcAft>
              <a:defRPr/>
            </a:pPr>
            <a:r>
              <a:rPr lang="fr-FR" sz="1400" dirty="0">
                <a:solidFill>
                  <a:srgbClr val="FFFFFF"/>
                </a:solidFill>
                <a:latin typeface="Comic Sans MS" pitchFamily="66" charset="0"/>
                <a:cs typeface="Arial" pitchFamily="34" charset="0"/>
              </a:rPr>
              <a:t>Enchainer nage ventrale et nage dorsale</a:t>
            </a:r>
            <a:endParaRPr lang="fr-FR" sz="1200" dirty="0">
              <a:solidFill>
                <a:srgbClr val="FFFFFF"/>
              </a:solidFill>
              <a:latin typeface="Times New Roman" pitchFamily="18" charset="0"/>
              <a:cs typeface="Arial" pitchFamily="34" charset="0"/>
            </a:endParaRPr>
          </a:p>
        </p:txBody>
      </p:sp>
      <p:sp>
        <p:nvSpPr>
          <p:cNvPr id="20485"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La vrille »</a:t>
            </a:r>
          </a:p>
        </p:txBody>
      </p:sp>
      <p:sp>
        <p:nvSpPr>
          <p:cNvPr id="20486"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71"/>
          <p:cNvGrpSpPr>
            <a:grpSpLocks/>
          </p:cNvGrpSpPr>
          <p:nvPr/>
        </p:nvGrpSpPr>
        <p:grpSpPr bwMode="auto">
          <a:xfrm>
            <a:off x="1476375" y="-242888"/>
            <a:ext cx="6983413" cy="6985001"/>
            <a:chOff x="761" y="2436"/>
            <a:chExt cx="10461" cy="11826"/>
          </a:xfrm>
        </p:grpSpPr>
        <p:sp>
          <p:nvSpPr>
            <p:cNvPr id="3093" name="Oval 72"/>
            <p:cNvSpPr>
              <a:spLocks noChangeArrowheads="1"/>
            </p:cNvSpPr>
            <p:nvPr/>
          </p:nvSpPr>
          <p:spPr bwMode="auto">
            <a:xfrm>
              <a:off x="761" y="2436"/>
              <a:ext cx="10461" cy="11826"/>
            </a:xfrm>
            <a:prstGeom prst="ellipse">
              <a:avLst/>
            </a:prstGeom>
            <a:solidFill>
              <a:srgbClr val="FFFF00"/>
            </a:solidFill>
            <a:ln w="9525">
              <a:noFill/>
              <a:round/>
              <a:headEnd/>
              <a:tailEnd/>
            </a:ln>
          </p:spPr>
          <p:txBody>
            <a:bodyPr/>
            <a:lstStyle/>
            <a:p>
              <a:endParaRPr lang="fr-FR">
                <a:latin typeface="Calibri" pitchFamily="34" charset="0"/>
              </a:endParaRPr>
            </a:p>
          </p:txBody>
        </p:sp>
        <p:sp>
          <p:nvSpPr>
            <p:cNvPr id="3094" name="Oval 73"/>
            <p:cNvSpPr>
              <a:spLocks noChangeArrowheads="1"/>
            </p:cNvSpPr>
            <p:nvPr/>
          </p:nvSpPr>
          <p:spPr bwMode="auto">
            <a:xfrm>
              <a:off x="2633" y="4462"/>
              <a:ext cx="6944" cy="7802"/>
            </a:xfrm>
            <a:prstGeom prst="ellipse">
              <a:avLst/>
            </a:prstGeom>
            <a:solidFill>
              <a:srgbClr val="FFC000"/>
            </a:solidFill>
            <a:ln w="9525">
              <a:noFill/>
              <a:round/>
              <a:headEnd/>
              <a:tailEnd/>
            </a:ln>
          </p:spPr>
          <p:txBody>
            <a:bodyPr/>
            <a:lstStyle/>
            <a:p>
              <a:endParaRPr lang="fr-FR">
                <a:latin typeface="Calibri" pitchFamily="34" charset="0"/>
              </a:endParaRPr>
            </a:p>
          </p:txBody>
        </p:sp>
        <p:sp>
          <p:nvSpPr>
            <p:cNvPr id="3095" name="Oval 74"/>
            <p:cNvSpPr>
              <a:spLocks noChangeArrowheads="1"/>
            </p:cNvSpPr>
            <p:nvPr/>
          </p:nvSpPr>
          <p:spPr bwMode="auto">
            <a:xfrm>
              <a:off x="4348" y="6459"/>
              <a:ext cx="3531" cy="3858"/>
            </a:xfrm>
            <a:prstGeom prst="ellipse">
              <a:avLst/>
            </a:prstGeom>
            <a:solidFill>
              <a:srgbClr val="FD5003"/>
            </a:solidFill>
            <a:ln w="9525">
              <a:noFill/>
              <a:round/>
              <a:headEnd/>
              <a:tailEnd/>
            </a:ln>
          </p:spPr>
          <p:txBody>
            <a:bodyPr/>
            <a:lstStyle/>
            <a:p>
              <a:endParaRPr lang="fr-FR">
                <a:latin typeface="Calibri" pitchFamily="34" charset="0"/>
              </a:endParaRPr>
            </a:p>
          </p:txBody>
        </p:sp>
      </p:grpSp>
      <p:sp>
        <p:nvSpPr>
          <p:cNvPr id="3075" name="Rectangle 9"/>
          <p:cNvSpPr>
            <a:spLocks noChangeArrowheads="1"/>
          </p:cNvSpPr>
          <p:nvPr/>
        </p:nvSpPr>
        <p:spPr bwMode="auto">
          <a:xfrm>
            <a:off x="4067175" y="2492375"/>
            <a:ext cx="2016125" cy="1539875"/>
          </a:xfrm>
          <a:prstGeom prst="rect">
            <a:avLst/>
          </a:prstGeom>
          <a:noFill/>
          <a:ln w="9525">
            <a:noFill/>
            <a:miter lim="800000"/>
            <a:headEnd/>
            <a:tailEnd/>
          </a:ln>
        </p:spPr>
        <p:txBody>
          <a:bodyPr>
            <a:spAutoFit/>
          </a:bodyPr>
          <a:lstStyle/>
          <a:p>
            <a:pPr algn="ctr">
              <a:spcBef>
                <a:spcPct val="50000"/>
              </a:spcBef>
            </a:pPr>
            <a:endParaRPr lang="fr-FR" sz="1400">
              <a:hlinkClick r:id="rId3" action="ppaction://hlinksldjump"/>
            </a:endParaRPr>
          </a:p>
          <a:p>
            <a:pPr algn="ctr">
              <a:spcBef>
                <a:spcPct val="50000"/>
              </a:spcBef>
            </a:pPr>
            <a:r>
              <a:rPr lang="fr-FR" sz="2000" b="1">
                <a:hlinkClick r:id="rId4" action="ppaction://hlinksldjump"/>
              </a:rPr>
              <a:t>Situation de référence</a:t>
            </a:r>
            <a:endParaRPr lang="fr-FR" sz="2000" b="1">
              <a:hlinkClick r:id="rId3" action="ppaction://hlinksldjump"/>
            </a:endParaRPr>
          </a:p>
          <a:p>
            <a:pPr algn="ctr">
              <a:spcBef>
                <a:spcPct val="50000"/>
              </a:spcBef>
            </a:pPr>
            <a:endParaRPr lang="fr-FR" sz="2000"/>
          </a:p>
        </p:txBody>
      </p:sp>
      <p:sp>
        <p:nvSpPr>
          <p:cNvPr id="3076" name="Oval 24"/>
          <p:cNvSpPr>
            <a:spLocks noChangeArrowheads="1"/>
          </p:cNvSpPr>
          <p:nvPr/>
        </p:nvSpPr>
        <p:spPr bwMode="auto">
          <a:xfrm>
            <a:off x="2266950" y="765175"/>
            <a:ext cx="1225550" cy="1223963"/>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900" b="1">
                <a:hlinkClick r:id="rId5" action="ppaction://hlinksldjump"/>
              </a:rPr>
              <a:t>Entrées</a:t>
            </a:r>
            <a:endParaRPr lang="fr-FR" sz="900" b="1"/>
          </a:p>
          <a:p>
            <a:pPr algn="ctr"/>
            <a:endParaRPr lang="fr-FR" sz="900" b="1"/>
          </a:p>
          <a:p>
            <a:pPr algn="ctr"/>
            <a:r>
              <a:rPr lang="fr-FR" sz="900" b="1">
                <a:hlinkClick r:id="rId3" action="ppaction://hlinksldjump"/>
              </a:rPr>
              <a:t>Le plongeur</a:t>
            </a:r>
            <a:endParaRPr lang="fr-FR" sz="900" b="1"/>
          </a:p>
        </p:txBody>
      </p:sp>
      <p:sp>
        <p:nvSpPr>
          <p:cNvPr id="3077" name="Text Box 89"/>
          <p:cNvSpPr txBox="1">
            <a:spLocks noChangeArrowheads="1"/>
          </p:cNvSpPr>
          <p:nvPr/>
        </p:nvSpPr>
        <p:spPr bwMode="auto">
          <a:xfrm>
            <a:off x="8137525" y="5405438"/>
            <a:ext cx="1114425" cy="1330325"/>
          </a:xfrm>
          <a:prstGeom prst="rect">
            <a:avLst/>
          </a:prstGeom>
          <a:noFill/>
          <a:ln w="9525" algn="ctr">
            <a:noFill/>
            <a:miter lim="800000"/>
            <a:headEnd/>
            <a:tailEnd/>
          </a:ln>
        </p:spPr>
        <p:txBody>
          <a:bodyPr>
            <a:spAutoFit/>
          </a:bodyPr>
          <a:lstStyle/>
          <a:p>
            <a:pPr>
              <a:spcBef>
                <a:spcPct val="50000"/>
              </a:spcBef>
            </a:pPr>
            <a:endParaRPr lang="fr-FR" sz="200">
              <a:latin typeface="Calibri" pitchFamily="34" charset="0"/>
            </a:endParaRPr>
          </a:p>
          <a:p>
            <a:pPr>
              <a:spcBef>
                <a:spcPct val="50000"/>
              </a:spcBef>
            </a:pPr>
            <a:r>
              <a:rPr lang="fr-FR" sz="1000">
                <a:latin typeface="Calibri" pitchFamily="34" charset="0"/>
              </a:rPr>
              <a:t>Situation de référence</a:t>
            </a:r>
          </a:p>
          <a:p>
            <a:pPr>
              <a:spcBef>
                <a:spcPct val="50000"/>
              </a:spcBef>
            </a:pPr>
            <a:endParaRPr lang="fr-FR" sz="400">
              <a:latin typeface="Calibri" pitchFamily="34" charset="0"/>
            </a:endParaRPr>
          </a:p>
          <a:p>
            <a:pPr>
              <a:spcBef>
                <a:spcPct val="50000"/>
              </a:spcBef>
            </a:pPr>
            <a:r>
              <a:rPr lang="fr-FR" sz="1000">
                <a:latin typeface="Calibri" pitchFamily="34" charset="0"/>
              </a:rPr>
              <a:t>Situations d’apprentissage</a:t>
            </a:r>
          </a:p>
          <a:p>
            <a:pPr>
              <a:spcBef>
                <a:spcPct val="50000"/>
              </a:spcBef>
            </a:pPr>
            <a:endParaRPr lang="fr-FR" sz="300">
              <a:latin typeface="Calibri" pitchFamily="34" charset="0"/>
            </a:endParaRPr>
          </a:p>
          <a:p>
            <a:pPr>
              <a:spcBef>
                <a:spcPct val="50000"/>
              </a:spcBef>
            </a:pPr>
            <a:r>
              <a:rPr lang="fr-FR" sz="1000">
                <a:latin typeface="Calibri" pitchFamily="34" charset="0"/>
              </a:rPr>
              <a:t>Ateliers</a:t>
            </a:r>
          </a:p>
        </p:txBody>
      </p:sp>
      <p:grpSp>
        <p:nvGrpSpPr>
          <p:cNvPr id="3078" name="Group 100"/>
          <p:cNvGrpSpPr>
            <a:grpSpLocks/>
          </p:cNvGrpSpPr>
          <p:nvPr/>
        </p:nvGrpSpPr>
        <p:grpSpPr bwMode="auto">
          <a:xfrm>
            <a:off x="7885113" y="5500688"/>
            <a:ext cx="214312" cy="1312862"/>
            <a:chOff x="884" y="3022"/>
            <a:chExt cx="136" cy="997"/>
          </a:xfrm>
        </p:grpSpPr>
        <p:sp>
          <p:nvSpPr>
            <p:cNvPr id="3090" name="Rectangle 91"/>
            <p:cNvSpPr>
              <a:spLocks noChangeArrowheads="1"/>
            </p:cNvSpPr>
            <p:nvPr/>
          </p:nvSpPr>
          <p:spPr bwMode="auto">
            <a:xfrm>
              <a:off x="884" y="3022"/>
              <a:ext cx="136" cy="317"/>
            </a:xfrm>
            <a:prstGeom prst="rect">
              <a:avLst/>
            </a:prstGeom>
            <a:solidFill>
              <a:srgbClr val="FF0000"/>
            </a:solidFill>
            <a:ln w="9525" algn="ctr">
              <a:solidFill>
                <a:srgbClr val="000000"/>
              </a:solidFill>
              <a:miter lim="800000"/>
              <a:headEnd/>
              <a:tailEnd/>
            </a:ln>
          </p:spPr>
          <p:txBody>
            <a:bodyPr wrap="none" anchor="ctr"/>
            <a:lstStyle/>
            <a:p>
              <a:endParaRPr lang="fr-FR">
                <a:latin typeface="Calibri" pitchFamily="34" charset="0"/>
              </a:endParaRPr>
            </a:p>
          </p:txBody>
        </p:sp>
        <p:sp>
          <p:nvSpPr>
            <p:cNvPr id="3091" name="Rectangle 92"/>
            <p:cNvSpPr>
              <a:spLocks noChangeArrowheads="1"/>
            </p:cNvSpPr>
            <p:nvPr/>
          </p:nvSpPr>
          <p:spPr bwMode="auto">
            <a:xfrm>
              <a:off x="884" y="3339"/>
              <a:ext cx="136" cy="363"/>
            </a:xfrm>
            <a:prstGeom prst="rect">
              <a:avLst/>
            </a:prstGeom>
            <a:solidFill>
              <a:srgbClr val="FFC000"/>
            </a:solidFill>
            <a:ln w="9525" algn="ctr">
              <a:solidFill>
                <a:srgbClr val="000000"/>
              </a:solidFill>
              <a:miter lim="800000"/>
              <a:headEnd/>
              <a:tailEnd/>
            </a:ln>
          </p:spPr>
          <p:txBody>
            <a:bodyPr wrap="none" anchor="ctr"/>
            <a:lstStyle/>
            <a:p>
              <a:endParaRPr lang="fr-FR">
                <a:latin typeface="Calibri" pitchFamily="34" charset="0"/>
              </a:endParaRPr>
            </a:p>
          </p:txBody>
        </p:sp>
        <p:sp>
          <p:nvSpPr>
            <p:cNvPr id="3092" name="Rectangle 93"/>
            <p:cNvSpPr>
              <a:spLocks noChangeArrowheads="1"/>
            </p:cNvSpPr>
            <p:nvPr/>
          </p:nvSpPr>
          <p:spPr bwMode="auto">
            <a:xfrm>
              <a:off x="884" y="3702"/>
              <a:ext cx="136" cy="317"/>
            </a:xfrm>
            <a:prstGeom prst="rect">
              <a:avLst/>
            </a:prstGeom>
            <a:solidFill>
              <a:srgbClr val="FFFF00"/>
            </a:solidFill>
            <a:ln w="9525" algn="ctr">
              <a:solidFill>
                <a:srgbClr val="000000"/>
              </a:solidFill>
              <a:miter lim="800000"/>
              <a:headEnd/>
              <a:tailEnd/>
            </a:ln>
          </p:spPr>
          <p:txBody>
            <a:bodyPr wrap="none" anchor="ctr"/>
            <a:lstStyle/>
            <a:p>
              <a:endParaRPr lang="fr-FR">
                <a:latin typeface="Calibri" pitchFamily="34" charset="0"/>
              </a:endParaRPr>
            </a:p>
          </p:txBody>
        </p:sp>
      </p:grpSp>
      <p:sp>
        <p:nvSpPr>
          <p:cNvPr id="23" name="Text Box 4"/>
          <p:cNvSpPr txBox="1">
            <a:spLocks noChangeArrowheads="1"/>
          </p:cNvSpPr>
          <p:nvPr/>
        </p:nvSpPr>
        <p:spPr bwMode="auto">
          <a:xfrm>
            <a:off x="971550" y="0"/>
            <a:ext cx="7777163" cy="428625"/>
          </a:xfrm>
          <a:prstGeom prst="rect">
            <a:avLst/>
          </a:prstGeom>
          <a:solidFill>
            <a:schemeClr val="bg1">
              <a:lumMod val="95000"/>
            </a:schemeClr>
          </a:solidFill>
          <a:ln w="57150">
            <a:noFill/>
            <a:miter lim="800000"/>
            <a:headEnd/>
            <a:tailEnd/>
          </a:ln>
        </p:spPr>
        <p:txBody>
          <a:bodyPr/>
          <a:lstStyle/>
          <a:p>
            <a:pPr algn="ctr" fontAlgn="auto">
              <a:spcBef>
                <a:spcPts val="0"/>
              </a:spcBef>
              <a:spcAft>
                <a:spcPts val="0"/>
              </a:spcAft>
              <a:defRPr/>
            </a:pPr>
            <a:r>
              <a:rPr lang="fr-FR" sz="2400" dirty="0">
                <a:latin typeface="Calibri" pitchFamily="34" charset="0"/>
              </a:rPr>
              <a:t>« Savoir nager, de l’élève débutant au nageur confirmé »</a:t>
            </a:r>
            <a:endParaRPr lang="fr-FR" sz="2400" dirty="0">
              <a:latin typeface="+mn-lt"/>
            </a:endParaRPr>
          </a:p>
        </p:txBody>
      </p:sp>
      <p:sp>
        <p:nvSpPr>
          <p:cNvPr id="3080" name="Rectangle 23"/>
          <p:cNvSpPr>
            <a:spLocks noChangeArrowheads="1"/>
          </p:cNvSpPr>
          <p:nvPr/>
        </p:nvSpPr>
        <p:spPr bwMode="auto">
          <a:xfrm>
            <a:off x="2051050" y="6165850"/>
            <a:ext cx="5834063" cy="368300"/>
          </a:xfrm>
          <a:prstGeom prst="rect">
            <a:avLst/>
          </a:prstGeom>
          <a:noFill/>
          <a:ln w="9525">
            <a:noFill/>
            <a:miter lim="800000"/>
            <a:headEnd/>
            <a:tailEnd/>
          </a:ln>
        </p:spPr>
        <p:txBody>
          <a:bodyPr>
            <a:spAutoFit/>
          </a:bodyPr>
          <a:lstStyle/>
          <a:p>
            <a:pPr algn="ctr"/>
            <a:r>
              <a:rPr lang="fr-FR" b="1">
                <a:latin typeface="Calibri" pitchFamily="34" charset="0"/>
                <a:hlinkClick r:id="rId6" action="ppaction://hlinksldjump"/>
              </a:rPr>
              <a:t>Présentation de l’activité</a:t>
            </a:r>
            <a:endParaRPr lang="fr-FR">
              <a:latin typeface="Calibri" pitchFamily="34" charset="0"/>
            </a:endParaRPr>
          </a:p>
        </p:txBody>
      </p:sp>
      <p:sp>
        <p:nvSpPr>
          <p:cNvPr id="3081" name="Oval 24"/>
          <p:cNvSpPr>
            <a:spLocks noChangeArrowheads="1"/>
          </p:cNvSpPr>
          <p:nvPr/>
        </p:nvSpPr>
        <p:spPr bwMode="auto">
          <a:xfrm>
            <a:off x="1619250" y="3716338"/>
            <a:ext cx="1368425" cy="1296987"/>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900" b="1"/>
              <a:t>Déplacements</a:t>
            </a:r>
          </a:p>
          <a:p>
            <a:pPr algn="ctr"/>
            <a:r>
              <a:rPr lang="fr-FR" sz="900" b="1">
                <a:hlinkClick r:id="rId7" action="ppaction://hlinksldjump"/>
              </a:rPr>
              <a:t>Crawl</a:t>
            </a:r>
            <a:endParaRPr lang="fr-FR" sz="900" b="1"/>
          </a:p>
          <a:p>
            <a:pPr algn="ctr"/>
            <a:endParaRPr lang="fr-FR" sz="900" b="1"/>
          </a:p>
          <a:p>
            <a:pPr algn="ctr"/>
            <a:r>
              <a:rPr lang="fr-FR" sz="900" b="1">
                <a:hlinkClick r:id="rId8" action="ppaction://hlinksldjump"/>
              </a:rPr>
              <a:t>Dos</a:t>
            </a:r>
            <a:endParaRPr lang="fr-FR" sz="900" b="1"/>
          </a:p>
          <a:p>
            <a:pPr algn="ctr"/>
            <a:endParaRPr lang="fr-FR" sz="900" b="1"/>
          </a:p>
          <a:p>
            <a:pPr algn="ctr"/>
            <a:r>
              <a:rPr lang="fr-FR" sz="900" b="1">
                <a:hlinkClick r:id="rId9" action="ppaction://hlinksldjump"/>
              </a:rPr>
              <a:t>Master mind</a:t>
            </a:r>
            <a:endParaRPr lang="fr-FR" sz="900" b="1"/>
          </a:p>
        </p:txBody>
      </p:sp>
      <p:sp>
        <p:nvSpPr>
          <p:cNvPr id="3082" name="Oval 24"/>
          <p:cNvSpPr>
            <a:spLocks noChangeArrowheads="1"/>
          </p:cNvSpPr>
          <p:nvPr/>
        </p:nvSpPr>
        <p:spPr bwMode="auto">
          <a:xfrm>
            <a:off x="2700338" y="2565400"/>
            <a:ext cx="1392237" cy="1368425"/>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1000" b="1">
                <a:hlinkClick r:id="rId10" action="ppaction://hlinksldjump"/>
              </a:rPr>
              <a:t>Entrée </a:t>
            </a:r>
          </a:p>
          <a:p>
            <a:pPr algn="ctr"/>
            <a:r>
              <a:rPr lang="fr-FR" sz="1000" b="1">
                <a:hlinkClick r:id="rId10" action="ppaction://hlinksldjump"/>
              </a:rPr>
              <a:t>+</a:t>
            </a:r>
          </a:p>
          <a:p>
            <a:pPr algn="ctr"/>
            <a:r>
              <a:rPr lang="fr-FR" sz="1000" b="1">
                <a:hlinkClick r:id="rId10" action="ppaction://hlinksldjump"/>
              </a:rPr>
              <a:t>déplacement</a:t>
            </a:r>
            <a:endParaRPr lang="fr-FR" sz="1000" b="1"/>
          </a:p>
        </p:txBody>
      </p:sp>
      <p:sp>
        <p:nvSpPr>
          <p:cNvPr id="3083" name="Oval 24"/>
          <p:cNvSpPr>
            <a:spLocks noChangeArrowheads="1"/>
          </p:cNvSpPr>
          <p:nvPr/>
        </p:nvSpPr>
        <p:spPr bwMode="auto">
          <a:xfrm>
            <a:off x="4500563" y="4437063"/>
            <a:ext cx="1150937" cy="1152525"/>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1100" b="1">
                <a:hlinkClick r:id="rId11" action="ppaction://hlinksldjump"/>
              </a:rPr>
              <a:t>Ventral </a:t>
            </a:r>
          </a:p>
          <a:p>
            <a:pPr algn="ctr"/>
            <a:r>
              <a:rPr lang="fr-FR" sz="1100" b="1">
                <a:hlinkClick r:id="rId11" action="ppaction://hlinksldjump"/>
              </a:rPr>
              <a:t>+ </a:t>
            </a:r>
          </a:p>
          <a:p>
            <a:pPr algn="ctr"/>
            <a:r>
              <a:rPr lang="fr-FR" sz="1100" b="1">
                <a:hlinkClick r:id="rId11" action="ppaction://hlinksldjump"/>
              </a:rPr>
              <a:t>Dorsa</a:t>
            </a:r>
            <a:r>
              <a:rPr lang="fr-FR" sz="1000" b="1">
                <a:hlinkClick r:id="rId11" action="ppaction://hlinksldjump"/>
              </a:rPr>
              <a:t>l</a:t>
            </a:r>
            <a:endParaRPr lang="fr-FR" sz="1000" b="1"/>
          </a:p>
        </p:txBody>
      </p:sp>
      <p:sp>
        <p:nvSpPr>
          <p:cNvPr id="3084" name="Oval 24"/>
          <p:cNvSpPr>
            <a:spLocks noChangeArrowheads="1"/>
          </p:cNvSpPr>
          <p:nvPr/>
        </p:nvSpPr>
        <p:spPr bwMode="auto">
          <a:xfrm>
            <a:off x="6877050" y="4281488"/>
            <a:ext cx="1150938" cy="1079500"/>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900" b="1">
                <a:hlinkClick r:id="rId12" action="ppaction://hlinksldjump"/>
              </a:rPr>
              <a:t>Maintiens</a:t>
            </a:r>
            <a:endParaRPr lang="fr-FR" sz="900" b="1"/>
          </a:p>
          <a:p>
            <a:pPr algn="ctr"/>
            <a:endParaRPr lang="fr-FR" sz="900" b="1"/>
          </a:p>
          <a:p>
            <a:pPr algn="ctr"/>
            <a:r>
              <a:rPr lang="fr-FR" sz="900" b="1">
                <a:hlinkClick r:id="rId13" action="ppaction://hlinksldjump"/>
              </a:rPr>
              <a:t>1 2 3 soleil</a:t>
            </a:r>
            <a:endParaRPr lang="fr-FR" sz="900" b="1"/>
          </a:p>
        </p:txBody>
      </p:sp>
      <p:sp>
        <p:nvSpPr>
          <p:cNvPr id="3085" name="Oval 24"/>
          <p:cNvSpPr>
            <a:spLocks noChangeArrowheads="1"/>
          </p:cNvSpPr>
          <p:nvPr/>
        </p:nvSpPr>
        <p:spPr bwMode="auto">
          <a:xfrm>
            <a:off x="6732588" y="981075"/>
            <a:ext cx="1223962" cy="1150938"/>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900" b="1">
                <a:hlinkClick r:id="rId14" action="ppaction://hlinksldjump"/>
              </a:rPr>
              <a:t>Immersions</a:t>
            </a:r>
            <a:endParaRPr lang="fr-FR" sz="900" b="1"/>
          </a:p>
          <a:p>
            <a:pPr algn="ctr"/>
            <a:endParaRPr lang="fr-FR" sz="900" b="1"/>
          </a:p>
          <a:p>
            <a:pPr algn="ctr"/>
            <a:r>
              <a:rPr lang="fr-FR" sz="900" b="1">
                <a:hlinkClick r:id="rId15" action="ppaction://hlinksldjump"/>
              </a:rPr>
              <a:t>L’anguille</a:t>
            </a:r>
            <a:endParaRPr lang="fr-FR" sz="900" b="1"/>
          </a:p>
          <a:p>
            <a:pPr algn="ctr"/>
            <a:endParaRPr lang="fr-FR" sz="900" b="1"/>
          </a:p>
          <a:p>
            <a:pPr algn="ctr"/>
            <a:r>
              <a:rPr lang="fr-FR" sz="900" b="1">
                <a:hlinkClick r:id="rId16" action="ppaction://hlinksldjump"/>
              </a:rPr>
              <a:t>Je coule</a:t>
            </a:r>
            <a:endParaRPr lang="fr-FR" sz="900" b="1"/>
          </a:p>
        </p:txBody>
      </p:sp>
      <p:sp>
        <p:nvSpPr>
          <p:cNvPr id="3086" name="Oval 24"/>
          <p:cNvSpPr>
            <a:spLocks noChangeArrowheads="1"/>
          </p:cNvSpPr>
          <p:nvPr/>
        </p:nvSpPr>
        <p:spPr bwMode="auto">
          <a:xfrm>
            <a:off x="6011863" y="2565400"/>
            <a:ext cx="1439862" cy="1368425"/>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1000" b="1">
                <a:hlinkClick r:id="rId17" action="ppaction://hlinksldjump"/>
              </a:rPr>
              <a:t>Déplacement</a:t>
            </a:r>
          </a:p>
          <a:p>
            <a:pPr algn="ctr"/>
            <a:r>
              <a:rPr lang="fr-FR" sz="1000" b="1">
                <a:hlinkClick r:id="rId17" action="ppaction://hlinksldjump"/>
              </a:rPr>
              <a:t>+</a:t>
            </a:r>
          </a:p>
          <a:p>
            <a:pPr algn="ctr"/>
            <a:r>
              <a:rPr lang="fr-FR" sz="1000" b="1">
                <a:hlinkClick r:id="rId17" action="ppaction://hlinksldjump"/>
              </a:rPr>
              <a:t>immersion</a:t>
            </a:r>
            <a:endParaRPr lang="fr-FR" sz="1000" b="1"/>
          </a:p>
          <a:p>
            <a:pPr algn="ctr"/>
            <a:endParaRPr lang="fr-FR" sz="900" b="1"/>
          </a:p>
        </p:txBody>
      </p:sp>
      <p:sp>
        <p:nvSpPr>
          <p:cNvPr id="3087" name="Oval 24"/>
          <p:cNvSpPr>
            <a:spLocks noChangeArrowheads="1"/>
          </p:cNvSpPr>
          <p:nvPr/>
        </p:nvSpPr>
        <p:spPr bwMode="auto">
          <a:xfrm>
            <a:off x="4427538" y="981075"/>
            <a:ext cx="1150937" cy="1152525"/>
          </a:xfrm>
          <a:prstGeom prst="ellipse">
            <a:avLst/>
          </a:prstGeom>
          <a:noFill/>
          <a:ln w="25400">
            <a:solidFill>
              <a:schemeClr val="tx1"/>
            </a:solidFill>
            <a:round/>
            <a:headEnd/>
            <a:tailEnd/>
          </a:ln>
          <a:effectLst>
            <a:prstShdw prst="shdw17" dist="17961" dir="2700000">
              <a:srgbClr val="983002"/>
            </a:prstShdw>
          </a:effectLst>
        </p:spPr>
        <p:txBody>
          <a:bodyPr anchor="ctr"/>
          <a:lstStyle/>
          <a:p>
            <a:pPr algn="ctr"/>
            <a:r>
              <a:rPr lang="fr-FR" sz="1100" b="1">
                <a:hlinkClick r:id="rId18" action="ppaction://hlinksldjump"/>
              </a:rPr>
              <a:t>Entrée </a:t>
            </a:r>
          </a:p>
          <a:p>
            <a:pPr algn="ctr"/>
            <a:r>
              <a:rPr lang="fr-FR" sz="1100" b="1">
                <a:hlinkClick r:id="rId18" action="ppaction://hlinksldjump"/>
              </a:rPr>
              <a:t>+ </a:t>
            </a:r>
          </a:p>
          <a:p>
            <a:pPr algn="ctr"/>
            <a:r>
              <a:rPr lang="fr-FR" sz="1100" b="1">
                <a:hlinkClick r:id="rId18" action="ppaction://hlinksldjump"/>
              </a:rPr>
              <a:t>Maintien</a:t>
            </a:r>
            <a:endParaRPr lang="fr-FR" sz="1100" b="1"/>
          </a:p>
          <a:p>
            <a:pPr algn="ctr"/>
            <a:endParaRPr lang="fr-FR" sz="900" b="1"/>
          </a:p>
        </p:txBody>
      </p:sp>
      <p:sp>
        <p:nvSpPr>
          <p:cNvPr id="26" name="Oval 24"/>
          <p:cNvSpPr>
            <a:spLocks noChangeArrowheads="1"/>
          </p:cNvSpPr>
          <p:nvPr/>
        </p:nvSpPr>
        <p:spPr bwMode="auto">
          <a:xfrm>
            <a:off x="107950" y="4149725"/>
            <a:ext cx="1368425" cy="1295400"/>
          </a:xfrm>
          <a:prstGeom prst="ellipse">
            <a:avLst/>
          </a:prstGeom>
          <a:solidFill>
            <a:schemeClr val="accent4">
              <a:lumMod val="60000"/>
              <a:lumOff val="40000"/>
            </a:schemeClr>
          </a:solidFill>
          <a:ln w="9525">
            <a:noFill/>
            <a:round/>
            <a:headEnd/>
            <a:tailEnd/>
          </a:ln>
          <a:effectLst>
            <a:prstShdw prst="shdw17" dist="17961" dir="2700000">
              <a:srgbClr val="983002"/>
            </a:prstShdw>
          </a:effectLst>
        </p:spPr>
        <p:txBody>
          <a:bodyPr/>
          <a:lstStyle/>
          <a:p>
            <a:pPr algn="ctr">
              <a:defRPr/>
            </a:pPr>
            <a:r>
              <a:rPr lang="fr-FR" sz="1000" b="1" dirty="0">
                <a:cs typeface="Arial" pitchFamily="34" charset="0"/>
                <a:hlinkClick r:id="rId19" action="ppaction://hlinksldjump"/>
              </a:rPr>
              <a:t>SR</a:t>
            </a:r>
          </a:p>
          <a:p>
            <a:pPr algn="ctr">
              <a:defRPr/>
            </a:pPr>
            <a:r>
              <a:rPr lang="fr-FR" sz="1000" b="1" dirty="0">
                <a:cs typeface="Arial" pitchFamily="34" charset="0"/>
                <a:hlinkClick r:id="rId19" action="ppaction://hlinksldjump"/>
              </a:rPr>
              <a:t>Fiches élèves et</a:t>
            </a:r>
          </a:p>
          <a:p>
            <a:pPr algn="ctr">
              <a:defRPr/>
            </a:pPr>
            <a:r>
              <a:rPr lang="fr-FR" sz="1000" b="1" dirty="0">
                <a:cs typeface="Arial" pitchFamily="34" charset="0"/>
                <a:hlinkClick r:id="rId19" action="ppaction://hlinksldjump"/>
              </a:rPr>
              <a:t>enseignants</a:t>
            </a:r>
            <a:endParaRPr lang="fr-FR" sz="1000" b="1" dirty="0">
              <a:cs typeface="Arial" pitchFamily="34" charset="0"/>
            </a:endParaRPr>
          </a:p>
        </p:txBody>
      </p:sp>
      <p:sp>
        <p:nvSpPr>
          <p:cNvPr id="3089" name="ZoneTexte 28"/>
          <p:cNvSpPr txBox="1">
            <a:spLocks noChangeArrowheads="1"/>
          </p:cNvSpPr>
          <p:nvPr/>
        </p:nvSpPr>
        <p:spPr bwMode="auto">
          <a:xfrm>
            <a:off x="179388" y="3789363"/>
            <a:ext cx="1260475" cy="368300"/>
          </a:xfrm>
          <a:prstGeom prst="rect">
            <a:avLst/>
          </a:prstGeom>
          <a:noFill/>
          <a:ln w="9525">
            <a:noFill/>
            <a:miter lim="800000"/>
            <a:headEnd/>
            <a:tailEnd/>
          </a:ln>
        </p:spPr>
        <p:txBody>
          <a:bodyPr>
            <a:spAutoFit/>
          </a:bodyPr>
          <a:lstStyle/>
          <a:p>
            <a:pPr algn="ctr"/>
            <a:r>
              <a:rPr lang="fr-FR">
                <a:hlinkClick r:id="rId19" action="ppaction://hlinksldjump"/>
              </a:rPr>
              <a:t>Outils</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73"/>
          <p:cNvSpPr>
            <a:spLocks noChangeArrowheads="1" noChangeShapeType="1"/>
          </p:cNvSpPr>
          <p:nvPr/>
        </p:nvSpPr>
        <p:spPr bwMode="auto">
          <a:xfrm>
            <a:off x="684213" y="228600"/>
            <a:ext cx="4103687"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Le pingouin »</a:t>
            </a:r>
          </a:p>
        </p:txBody>
      </p:sp>
      <p:sp>
        <p:nvSpPr>
          <p:cNvPr id="8195" name="Text Box 174"/>
          <p:cNvSpPr txBox="1">
            <a:spLocks noChangeArrowheads="1"/>
          </p:cNvSpPr>
          <p:nvPr/>
        </p:nvSpPr>
        <p:spPr bwMode="auto">
          <a:xfrm>
            <a:off x="179388" y="909638"/>
            <a:ext cx="5545137" cy="1295400"/>
          </a:xfrm>
          <a:prstGeom prst="rect">
            <a:avLst/>
          </a:prstGeom>
          <a:noFill/>
          <a:ln w="9525">
            <a:noFill/>
            <a:miter lim="800000"/>
            <a:headEnd/>
            <a:tailEnd/>
          </a:ln>
        </p:spPr>
        <p:txBody>
          <a:bodyPr/>
          <a:lstStyle/>
          <a:p>
            <a:pPr marL="180975" indent="-180975">
              <a:defRPr/>
            </a:pPr>
            <a:r>
              <a:rPr lang="fr-FR" sz="1400" b="1" dirty="0">
                <a:latin typeface="+mj-lt"/>
              </a:rPr>
              <a:t>BUT </a:t>
            </a:r>
            <a:r>
              <a:rPr lang="fr-FR" sz="1400" dirty="0">
                <a:latin typeface="+mj-lt"/>
              </a:rPr>
              <a:t>: </a:t>
            </a:r>
          </a:p>
          <a:p>
            <a:pPr marL="180975" indent="-180975">
              <a:defRPr/>
            </a:pPr>
            <a:r>
              <a:rPr lang="fr-FR" sz="1400" dirty="0">
                <a:latin typeface="+mj-lt"/>
              </a:rPr>
              <a:t>sauter dans le grand bain et remonter dans une zone précise pour se maintenir sur place 5’’</a:t>
            </a:r>
          </a:p>
          <a:p>
            <a:pPr marL="180975" indent="-180975">
              <a:defRPr/>
            </a:pPr>
            <a:endParaRPr lang="fr-FR" sz="1400" b="1" dirty="0">
              <a:latin typeface="+mj-lt"/>
            </a:endParaRPr>
          </a:p>
          <a:p>
            <a:pPr marL="180975" indent="-180975">
              <a:defRPr/>
            </a:pPr>
            <a:r>
              <a:rPr lang="fr-FR" sz="1400" b="1" dirty="0">
                <a:latin typeface="+mj-lt"/>
              </a:rPr>
              <a:t>DISPOSITIF : </a:t>
            </a:r>
          </a:p>
          <a:p>
            <a:pPr marL="180975" indent="-180975">
              <a:defRPr/>
            </a:pPr>
            <a:r>
              <a:rPr lang="fr-FR" sz="1400" dirty="0">
                <a:latin typeface="+mj-lt"/>
              </a:rPr>
              <a:t>Dans le grand bain, un cerceau à la surface de l’eau à 3m du bord</a:t>
            </a:r>
          </a:p>
          <a:p>
            <a:pPr marL="180975" indent="-180975">
              <a:defRPr/>
            </a:pPr>
            <a:endParaRPr lang="fr-FR" sz="1100" dirty="0">
              <a:latin typeface="+mj-lt"/>
            </a:endParaRPr>
          </a:p>
          <a:p>
            <a:pPr marL="180975" indent="-180975">
              <a:defRPr/>
            </a:pPr>
            <a:endParaRPr lang="fr-FR" sz="1100" dirty="0">
              <a:latin typeface="+mj-lt"/>
            </a:endParaRPr>
          </a:p>
          <a:p>
            <a:pPr marL="180975" indent="-180975">
              <a:defRPr/>
            </a:pPr>
            <a:endParaRPr lang="fr-FR" sz="1200" dirty="0">
              <a:latin typeface="+mj-lt"/>
            </a:endParaRPr>
          </a:p>
        </p:txBody>
      </p:sp>
      <p:sp>
        <p:nvSpPr>
          <p:cNvPr id="4272" name="AutoShape 176"/>
          <p:cNvSpPr>
            <a:spLocks noChangeArrowheads="1"/>
          </p:cNvSpPr>
          <p:nvPr/>
        </p:nvSpPr>
        <p:spPr bwMode="auto">
          <a:xfrm>
            <a:off x="4859338" y="188913"/>
            <a:ext cx="4105275" cy="576262"/>
          </a:xfrm>
          <a:prstGeom prst="wedgeRoundRectCallout">
            <a:avLst>
              <a:gd name="adj1" fmla="val -29422"/>
              <a:gd name="adj2" fmla="val 49724"/>
              <a:gd name="adj3" fmla="val 16667"/>
            </a:avLst>
          </a:prstGeom>
          <a:solidFill>
            <a:srgbClr val="FFC000"/>
          </a:solidFill>
          <a:ln w="9525">
            <a:solidFill>
              <a:srgbClr val="000000"/>
            </a:solidFill>
            <a:miter lim="800000"/>
            <a:headEnd/>
            <a:tailEnd/>
          </a:ln>
          <a:effectLst>
            <a:outerShdw dist="107763" dir="8100000" algn="ctr" rotWithShape="0">
              <a:srgbClr val="808080"/>
            </a:outerShdw>
          </a:effectLst>
        </p:spPr>
        <p:txBody>
          <a:bodyPr/>
          <a:lstStyle/>
          <a:p>
            <a:pPr algn="ctr">
              <a:defRPr/>
            </a:pPr>
            <a:r>
              <a:rPr lang="fr-FR" sz="1400" dirty="0">
                <a:solidFill>
                  <a:srgbClr val="FFFFFF"/>
                </a:solidFill>
                <a:latin typeface="Comic Sans MS" pitchFamily="66" charset="0"/>
              </a:rPr>
              <a:t>Situation d’Apprentissage</a:t>
            </a:r>
          </a:p>
          <a:p>
            <a:pPr algn="ctr">
              <a:defRPr/>
            </a:pPr>
            <a:r>
              <a:rPr lang="fr-FR" sz="1400" dirty="0">
                <a:solidFill>
                  <a:srgbClr val="FFFFFF"/>
                </a:solidFill>
                <a:latin typeface="Comic Sans MS" pitchFamily="66" charset="0"/>
              </a:rPr>
              <a:t>Enchainer une entrée et un maintien sur place</a:t>
            </a:r>
            <a:endParaRPr lang="fr-FR" sz="800" dirty="0">
              <a:solidFill>
                <a:srgbClr val="FFFFFF"/>
              </a:solidFill>
              <a:latin typeface="Times New Roman" pitchFamily="18" charset="0"/>
            </a:endParaRPr>
          </a:p>
        </p:txBody>
      </p:sp>
      <p:sp>
        <p:nvSpPr>
          <p:cNvPr id="132" name="Text Box 174"/>
          <p:cNvSpPr txBox="1">
            <a:spLocks noChangeArrowheads="1"/>
          </p:cNvSpPr>
          <p:nvPr/>
        </p:nvSpPr>
        <p:spPr bwMode="auto">
          <a:xfrm>
            <a:off x="179388" y="3141663"/>
            <a:ext cx="5688012" cy="1079500"/>
          </a:xfrm>
          <a:prstGeom prst="rect">
            <a:avLst/>
          </a:prstGeom>
          <a:noFill/>
          <a:ln w="9525">
            <a:noFill/>
            <a:miter lim="800000"/>
            <a:headEnd/>
            <a:tailEnd/>
          </a:ln>
        </p:spPr>
        <p:txBody>
          <a:bodyPr/>
          <a:lstStyle/>
          <a:p>
            <a:pPr>
              <a:spcBef>
                <a:spcPct val="20000"/>
              </a:spcBef>
              <a:defRPr/>
            </a:pPr>
            <a:r>
              <a:rPr lang="fr-FR" sz="1400" b="1" dirty="0">
                <a:latin typeface="+mj-lt"/>
              </a:rPr>
              <a:t>CONSIGNES : </a:t>
            </a:r>
          </a:p>
          <a:p>
            <a:pPr>
              <a:spcBef>
                <a:spcPct val="20000"/>
              </a:spcBef>
              <a:defRPr/>
            </a:pPr>
            <a:r>
              <a:rPr lang="fr-FR" sz="1400" dirty="0">
                <a:latin typeface="+mj-lt"/>
              </a:rPr>
              <a:t>«  sauter dans l’eau en étant droit pour aller toucher le fond et  remonter dans le cerceau »</a:t>
            </a:r>
          </a:p>
          <a:p>
            <a:pPr>
              <a:spcBef>
                <a:spcPct val="20000"/>
              </a:spcBef>
              <a:defRPr/>
            </a:pPr>
            <a:r>
              <a:rPr lang="fr-FR" sz="1400" dirty="0">
                <a:latin typeface="+mj-lt"/>
              </a:rPr>
              <a:t>«  se maintenir tête hors de l’eau dans le cerceau grâce à des mouvements de jambes »</a:t>
            </a:r>
          </a:p>
          <a:p>
            <a:pPr>
              <a:spcBef>
                <a:spcPct val="20000"/>
              </a:spcBef>
              <a:defRPr/>
            </a:pPr>
            <a:endParaRPr lang="fr-FR" sz="1200" dirty="0"/>
          </a:p>
          <a:p>
            <a:pPr>
              <a:spcBef>
                <a:spcPct val="20000"/>
              </a:spcBef>
              <a:defRPr/>
            </a:pPr>
            <a:endParaRPr lang="fr-FR" sz="1200" b="1" dirty="0"/>
          </a:p>
          <a:p>
            <a:pPr>
              <a:spcBef>
                <a:spcPct val="20000"/>
              </a:spcBef>
              <a:defRPr/>
            </a:pPr>
            <a:endParaRPr lang="fr-FR" sz="1200" b="1" dirty="0"/>
          </a:p>
          <a:p>
            <a:pPr>
              <a:spcBef>
                <a:spcPct val="20000"/>
              </a:spcBef>
              <a:defRPr/>
            </a:pPr>
            <a:endParaRPr lang="fr-FR" sz="1200" b="1" dirty="0"/>
          </a:p>
          <a:p>
            <a:pPr>
              <a:spcBef>
                <a:spcPct val="20000"/>
              </a:spcBef>
              <a:defRPr/>
            </a:pPr>
            <a:endParaRPr lang="fr-FR" sz="1200" b="1" dirty="0"/>
          </a:p>
          <a:p>
            <a:pPr>
              <a:spcBef>
                <a:spcPct val="20000"/>
              </a:spcBef>
              <a:defRPr/>
            </a:pPr>
            <a:r>
              <a:rPr lang="fr-FR" sz="1400" b="1" dirty="0">
                <a:latin typeface="+mj-lt"/>
              </a:rPr>
              <a:t>CRITERES DE REALISATION:</a:t>
            </a:r>
          </a:p>
          <a:p>
            <a:pPr>
              <a:spcBef>
                <a:spcPct val="20000"/>
              </a:spcBef>
              <a:defRPr/>
            </a:pPr>
            <a:r>
              <a:rPr lang="fr-FR" sz="1400" dirty="0">
                <a:latin typeface="+mj-lt"/>
              </a:rPr>
              <a:t>Rester aligné sous l’eau pour descendre au fond</a:t>
            </a:r>
          </a:p>
          <a:p>
            <a:pPr>
              <a:spcBef>
                <a:spcPct val="20000"/>
              </a:spcBef>
              <a:defRPr/>
            </a:pPr>
            <a:r>
              <a:rPr lang="fr-FR" sz="1400" dirty="0">
                <a:latin typeface="+mj-lt"/>
              </a:rPr>
              <a:t>Pendant la remontée: ouvrir les yeux, regarder la surface pour voir le cerceau</a:t>
            </a:r>
          </a:p>
          <a:p>
            <a:pPr>
              <a:spcBef>
                <a:spcPct val="20000"/>
              </a:spcBef>
              <a:defRPr/>
            </a:pPr>
            <a:r>
              <a:rPr lang="fr-FR" sz="1400" dirty="0">
                <a:latin typeface="+mj-lt"/>
              </a:rPr>
              <a:t>Possibilité de pousser au fond pour remonter</a:t>
            </a:r>
          </a:p>
          <a:p>
            <a:pPr>
              <a:spcBef>
                <a:spcPct val="20000"/>
              </a:spcBef>
              <a:defRPr/>
            </a:pPr>
            <a:endParaRPr lang="fr-FR" sz="1200" dirty="0"/>
          </a:p>
          <a:p>
            <a:pPr>
              <a:spcBef>
                <a:spcPct val="20000"/>
              </a:spcBef>
              <a:defRPr/>
            </a:pPr>
            <a:endParaRPr lang="fr-FR" sz="1200" dirty="0"/>
          </a:p>
          <a:p>
            <a:pPr>
              <a:spcBef>
                <a:spcPct val="20000"/>
              </a:spcBef>
              <a:defRPr/>
            </a:pPr>
            <a:endParaRPr lang="fr-FR" sz="1050" dirty="0"/>
          </a:p>
        </p:txBody>
      </p:sp>
      <p:sp>
        <p:nvSpPr>
          <p:cNvPr id="134" name="Text Box 174"/>
          <p:cNvSpPr txBox="1">
            <a:spLocks noChangeArrowheads="1"/>
          </p:cNvSpPr>
          <p:nvPr/>
        </p:nvSpPr>
        <p:spPr bwMode="auto">
          <a:xfrm>
            <a:off x="179388" y="2276475"/>
            <a:ext cx="5616575" cy="649288"/>
          </a:xfrm>
          <a:prstGeom prst="rect">
            <a:avLst/>
          </a:prstGeom>
          <a:noFill/>
          <a:ln w="9525">
            <a:noFill/>
            <a:miter lim="800000"/>
            <a:headEnd/>
            <a:tailEnd/>
          </a:ln>
        </p:spPr>
        <p:txBody>
          <a:bodyPr/>
          <a:lstStyle/>
          <a:p>
            <a:pPr>
              <a:spcBef>
                <a:spcPct val="20000"/>
              </a:spcBef>
              <a:defRPr/>
            </a:pPr>
            <a:r>
              <a:rPr lang="fr-FR" sz="1400" b="1" dirty="0">
                <a:latin typeface="+mj-lt"/>
              </a:rPr>
              <a:t>CRITERES DE REUSSITE :</a:t>
            </a:r>
          </a:p>
          <a:p>
            <a:pPr>
              <a:spcBef>
                <a:spcPct val="20000"/>
              </a:spcBef>
              <a:defRPr/>
            </a:pPr>
            <a:r>
              <a:rPr lang="fr-FR" sz="1400" dirty="0">
                <a:latin typeface="+mj-lt"/>
              </a:rPr>
              <a:t>Remonter dans le cerceau sans le toucher et se maintenir 5s</a:t>
            </a:r>
          </a:p>
          <a:p>
            <a:pPr marL="180975" indent="-180975">
              <a:defRPr/>
            </a:pPr>
            <a:endParaRPr lang="fr-FR" sz="1200" dirty="0"/>
          </a:p>
        </p:txBody>
      </p:sp>
      <p:sp>
        <p:nvSpPr>
          <p:cNvPr id="36887" name="ZoneTexte 11"/>
          <p:cNvSpPr txBox="1">
            <a:spLocks noChangeArrowheads="1"/>
          </p:cNvSpPr>
          <p:nvPr/>
        </p:nvSpPr>
        <p:spPr bwMode="auto">
          <a:xfrm>
            <a:off x="179388" y="4437063"/>
            <a:ext cx="7993062" cy="1138237"/>
          </a:xfrm>
          <a:prstGeom prst="rect">
            <a:avLst/>
          </a:prstGeom>
          <a:noFill/>
          <a:ln w="9525">
            <a:noFill/>
            <a:miter lim="800000"/>
            <a:headEnd/>
            <a:tailEnd/>
          </a:ln>
        </p:spPr>
        <p:txBody>
          <a:bodyPr>
            <a:spAutoFit/>
          </a:bodyPr>
          <a:lstStyle/>
          <a:p>
            <a:pPr>
              <a:defRPr/>
            </a:pPr>
            <a:r>
              <a:rPr lang="fr-FR" sz="1400" b="1" dirty="0">
                <a:latin typeface="+mj-lt"/>
              </a:rPr>
              <a:t>VARIABLES :</a:t>
            </a:r>
          </a:p>
          <a:p>
            <a:pPr>
              <a:defRPr/>
            </a:pPr>
            <a:r>
              <a:rPr lang="fr-FR" sz="1400" dirty="0">
                <a:latin typeface="+mj-lt"/>
              </a:rPr>
              <a:t>L’élève peut choisir son entrée et son maintien</a:t>
            </a:r>
          </a:p>
          <a:p>
            <a:pPr>
              <a:defRPr/>
            </a:pPr>
            <a:r>
              <a:rPr lang="fr-FR" sz="1400" dirty="0">
                <a:latin typeface="+mj-lt"/>
              </a:rPr>
              <a:t>Faire varier les zones de remontée: plus ou moins loin du bord, plus ou moins latérale</a:t>
            </a:r>
          </a:p>
          <a:p>
            <a:pPr>
              <a:defRPr/>
            </a:pPr>
            <a:r>
              <a:rPr lang="fr-FR" sz="1400" dirty="0">
                <a:latin typeface="+mj-lt"/>
              </a:rPr>
              <a:t>Demander à l’élève de remonter dans le cerceau un objet posé au fond</a:t>
            </a:r>
          </a:p>
          <a:p>
            <a:pPr>
              <a:defRPr/>
            </a:pPr>
            <a:endParaRPr lang="fr-FR" sz="1200" dirty="0"/>
          </a:p>
        </p:txBody>
      </p:sp>
      <p:pic>
        <p:nvPicPr>
          <p:cNvPr id="21512" name="Image 14"/>
          <p:cNvPicPr>
            <a:picLocks noChangeAspect="1"/>
          </p:cNvPicPr>
          <p:nvPr/>
        </p:nvPicPr>
        <p:blipFill>
          <a:blip r:embed="rId3" cstate="print"/>
          <a:srcRect/>
          <a:stretch>
            <a:fillRect/>
          </a:stretch>
        </p:blipFill>
        <p:spPr bwMode="auto">
          <a:xfrm>
            <a:off x="6084888" y="1412875"/>
            <a:ext cx="2374900" cy="1987550"/>
          </a:xfrm>
          <a:prstGeom prst="rect">
            <a:avLst/>
          </a:prstGeom>
          <a:noFill/>
          <a:ln w="9525">
            <a:noFill/>
            <a:miter lim="800000"/>
            <a:headEnd/>
            <a:tailEnd/>
          </a:ln>
        </p:spPr>
      </p:pic>
      <p:sp>
        <p:nvSpPr>
          <p:cNvPr id="21513" name="Text Box 230"/>
          <p:cNvSpPr txBox="1">
            <a:spLocks noChangeArrowheads="1"/>
          </p:cNvSpPr>
          <p:nvPr/>
        </p:nvSpPr>
        <p:spPr bwMode="auto">
          <a:xfrm>
            <a:off x="7092950" y="6092825"/>
            <a:ext cx="1368425" cy="366713"/>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4"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173"/>
          <p:cNvSpPr>
            <a:spLocks noChangeArrowheads="1" noChangeShapeType="1"/>
          </p:cNvSpPr>
          <p:nvPr/>
        </p:nvSpPr>
        <p:spPr bwMode="auto">
          <a:xfrm>
            <a:off x="684213" y="228600"/>
            <a:ext cx="4103687"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Le poisson volant»</a:t>
            </a:r>
          </a:p>
        </p:txBody>
      </p:sp>
      <p:sp>
        <p:nvSpPr>
          <p:cNvPr id="8195" name="Text Box 174"/>
          <p:cNvSpPr txBox="1">
            <a:spLocks noChangeArrowheads="1"/>
          </p:cNvSpPr>
          <p:nvPr/>
        </p:nvSpPr>
        <p:spPr bwMode="auto">
          <a:xfrm>
            <a:off x="179388" y="909638"/>
            <a:ext cx="5400675" cy="995362"/>
          </a:xfrm>
          <a:prstGeom prst="rect">
            <a:avLst/>
          </a:prstGeom>
          <a:noFill/>
          <a:ln w="9525">
            <a:noFill/>
            <a:miter lim="800000"/>
            <a:headEnd/>
            <a:tailEnd/>
          </a:ln>
        </p:spPr>
        <p:txBody>
          <a:bodyPr/>
          <a:lstStyle/>
          <a:p>
            <a:pPr marL="180975" indent="-180975">
              <a:defRPr/>
            </a:pPr>
            <a:r>
              <a:rPr lang="fr-FR" sz="1400" b="1" dirty="0">
                <a:latin typeface="+mj-lt"/>
              </a:rPr>
              <a:t>BUT </a:t>
            </a:r>
            <a:r>
              <a:rPr lang="fr-FR" sz="1400" dirty="0">
                <a:latin typeface="+mj-lt"/>
              </a:rPr>
              <a:t>: </a:t>
            </a:r>
          </a:p>
          <a:p>
            <a:pPr marL="180975" indent="-180975">
              <a:defRPr/>
            </a:pPr>
            <a:r>
              <a:rPr lang="fr-FR" sz="1400" dirty="0">
                <a:latin typeface="+mj-lt"/>
              </a:rPr>
              <a:t>Sauter et s’allonger pour se déplacer sur le ventre en position horizontale sur 6m</a:t>
            </a:r>
          </a:p>
          <a:p>
            <a:pPr>
              <a:spcBef>
                <a:spcPct val="20000"/>
              </a:spcBef>
              <a:defRPr/>
            </a:pPr>
            <a:endParaRPr lang="fr-FR" sz="1400" dirty="0">
              <a:latin typeface="+mj-lt"/>
            </a:endParaRPr>
          </a:p>
          <a:p>
            <a:pPr marL="180975" indent="-180975">
              <a:defRPr/>
            </a:pPr>
            <a:r>
              <a:rPr lang="fr-FR" sz="1400" b="1" dirty="0">
                <a:latin typeface="+mj-lt"/>
              </a:rPr>
              <a:t>DISPOSITIF </a:t>
            </a:r>
            <a:r>
              <a:rPr lang="fr-FR" sz="1400" dirty="0">
                <a:latin typeface="+mj-lt"/>
              </a:rPr>
              <a:t>: </a:t>
            </a:r>
          </a:p>
          <a:p>
            <a:pPr marL="180975" indent="-180975">
              <a:defRPr/>
            </a:pPr>
            <a:r>
              <a:rPr lang="fr-FR" sz="1400" dirty="0">
                <a:latin typeface="+mj-lt"/>
              </a:rPr>
              <a:t>Dans le grand bain</a:t>
            </a:r>
          </a:p>
          <a:p>
            <a:pPr marL="180975" indent="-180975">
              <a:defRPr/>
            </a:pPr>
            <a:endParaRPr lang="fr-FR" sz="1100" dirty="0"/>
          </a:p>
          <a:p>
            <a:pPr marL="180975" indent="-180975">
              <a:defRPr/>
            </a:pPr>
            <a:endParaRPr lang="fr-FR" sz="1100" dirty="0"/>
          </a:p>
          <a:p>
            <a:pPr marL="180975" indent="-180975">
              <a:defRPr/>
            </a:pPr>
            <a:endParaRPr lang="fr-FR" sz="1200" dirty="0"/>
          </a:p>
        </p:txBody>
      </p:sp>
      <p:sp>
        <p:nvSpPr>
          <p:cNvPr id="4272" name="AutoShape 176"/>
          <p:cNvSpPr>
            <a:spLocks noChangeArrowheads="1"/>
          </p:cNvSpPr>
          <p:nvPr/>
        </p:nvSpPr>
        <p:spPr bwMode="auto">
          <a:xfrm>
            <a:off x="5410200" y="228600"/>
            <a:ext cx="3124200" cy="608013"/>
          </a:xfrm>
          <a:prstGeom prst="wedgeRoundRectCallout">
            <a:avLst>
              <a:gd name="adj1" fmla="val -29422"/>
              <a:gd name="adj2" fmla="val 49724"/>
              <a:gd name="adj3" fmla="val 16667"/>
            </a:avLst>
          </a:prstGeom>
          <a:solidFill>
            <a:srgbClr val="FFC000"/>
          </a:solidFill>
          <a:ln w="9525">
            <a:solidFill>
              <a:srgbClr val="000000"/>
            </a:solidFill>
            <a:miter lim="800000"/>
            <a:headEnd/>
            <a:tailEnd/>
          </a:ln>
          <a:effectLst>
            <a:outerShdw dist="107763" dir="8100000" algn="ctr" rotWithShape="0">
              <a:srgbClr val="808080"/>
            </a:outerShdw>
          </a:effectLst>
        </p:spPr>
        <p:txBody>
          <a:bodyPr/>
          <a:lstStyle/>
          <a:p>
            <a:pPr algn="ctr">
              <a:defRPr/>
            </a:pPr>
            <a:r>
              <a:rPr lang="fr-FR" sz="1400" dirty="0">
                <a:solidFill>
                  <a:srgbClr val="FFFFFF"/>
                </a:solidFill>
                <a:latin typeface="Times New Roman" pitchFamily="18" charset="0"/>
              </a:rPr>
              <a:t>Situation d’Apprentissage</a:t>
            </a:r>
          </a:p>
          <a:p>
            <a:pPr algn="ctr">
              <a:defRPr/>
            </a:pPr>
            <a:r>
              <a:rPr lang="fr-FR" sz="1400" dirty="0">
                <a:solidFill>
                  <a:srgbClr val="FFFFFF"/>
                </a:solidFill>
                <a:latin typeface="Times New Roman" pitchFamily="18" charset="0"/>
              </a:rPr>
              <a:t>Enchainer une entrée et un déplacement</a:t>
            </a:r>
          </a:p>
        </p:txBody>
      </p:sp>
      <p:sp>
        <p:nvSpPr>
          <p:cNvPr id="132" name="Text Box 174"/>
          <p:cNvSpPr txBox="1">
            <a:spLocks noChangeArrowheads="1"/>
          </p:cNvSpPr>
          <p:nvPr/>
        </p:nvSpPr>
        <p:spPr bwMode="auto">
          <a:xfrm>
            <a:off x="179388" y="2133600"/>
            <a:ext cx="5688012" cy="647700"/>
          </a:xfrm>
          <a:prstGeom prst="rect">
            <a:avLst/>
          </a:prstGeom>
          <a:noFill/>
          <a:ln w="9525">
            <a:noFill/>
            <a:miter lim="800000"/>
            <a:headEnd/>
            <a:tailEnd/>
          </a:ln>
        </p:spPr>
        <p:txBody>
          <a:bodyPr/>
          <a:lstStyle/>
          <a:p>
            <a:pPr>
              <a:spcBef>
                <a:spcPct val="20000"/>
              </a:spcBef>
              <a:defRPr/>
            </a:pPr>
            <a:endParaRPr lang="fr-FR" sz="1200" b="1" dirty="0"/>
          </a:p>
          <a:p>
            <a:pPr>
              <a:spcBef>
                <a:spcPct val="20000"/>
              </a:spcBef>
              <a:defRPr/>
            </a:pPr>
            <a:r>
              <a:rPr lang="fr-FR" sz="1400" b="1" dirty="0">
                <a:latin typeface="+mj-lt"/>
              </a:rPr>
              <a:t>CONSIGNES :</a:t>
            </a:r>
          </a:p>
          <a:p>
            <a:pPr>
              <a:spcBef>
                <a:spcPct val="20000"/>
              </a:spcBef>
              <a:defRPr/>
            </a:pPr>
            <a:r>
              <a:rPr lang="fr-FR" sz="1400" dirty="0">
                <a:latin typeface="+mj-lt"/>
              </a:rPr>
              <a:t>« sauter et nager sur 10m en crawl tête immergée et fixe »</a:t>
            </a:r>
          </a:p>
          <a:p>
            <a:pPr>
              <a:spcBef>
                <a:spcPct val="20000"/>
              </a:spcBef>
              <a:defRPr/>
            </a:pPr>
            <a:endParaRPr lang="fr-FR" sz="1200" dirty="0"/>
          </a:p>
          <a:p>
            <a:pPr>
              <a:spcBef>
                <a:spcPct val="20000"/>
              </a:spcBef>
              <a:defRPr/>
            </a:pPr>
            <a:endParaRPr lang="fr-FR" sz="1200" dirty="0"/>
          </a:p>
          <a:p>
            <a:pPr>
              <a:spcBef>
                <a:spcPct val="20000"/>
              </a:spcBef>
              <a:defRPr/>
            </a:pPr>
            <a:endParaRPr lang="fr-FR" sz="1050" dirty="0"/>
          </a:p>
        </p:txBody>
      </p:sp>
      <p:sp>
        <p:nvSpPr>
          <p:cNvPr id="134" name="Text Box 174"/>
          <p:cNvSpPr txBox="1">
            <a:spLocks noChangeArrowheads="1"/>
          </p:cNvSpPr>
          <p:nvPr/>
        </p:nvSpPr>
        <p:spPr bwMode="auto">
          <a:xfrm>
            <a:off x="179388" y="2997200"/>
            <a:ext cx="5611812" cy="936625"/>
          </a:xfrm>
          <a:prstGeom prst="rect">
            <a:avLst/>
          </a:prstGeom>
          <a:noFill/>
          <a:ln w="9525">
            <a:noFill/>
            <a:miter lim="800000"/>
            <a:headEnd/>
            <a:tailEnd/>
          </a:ln>
        </p:spPr>
        <p:txBody>
          <a:bodyPr/>
          <a:lstStyle/>
          <a:p>
            <a:pPr>
              <a:spcBef>
                <a:spcPct val="20000"/>
              </a:spcBef>
              <a:defRPr/>
            </a:pPr>
            <a:r>
              <a:rPr lang="fr-FR" sz="1400" b="1" dirty="0">
                <a:latin typeface="+mj-lt"/>
              </a:rPr>
              <a:t>CRITERES DE REUSSITE :</a:t>
            </a:r>
          </a:p>
          <a:p>
            <a:pPr>
              <a:spcBef>
                <a:spcPct val="20000"/>
              </a:spcBef>
              <a:defRPr/>
            </a:pPr>
            <a:r>
              <a:rPr lang="fr-FR" sz="1400" dirty="0">
                <a:latin typeface="+mj-lt"/>
              </a:rPr>
              <a:t>Les 2 tâches sont enchainées en continuité et sans reprise d’appui</a:t>
            </a:r>
          </a:p>
          <a:p>
            <a:pPr>
              <a:spcBef>
                <a:spcPct val="20000"/>
              </a:spcBef>
              <a:defRPr/>
            </a:pPr>
            <a:r>
              <a:rPr lang="fr-FR" sz="1400" dirty="0">
                <a:latin typeface="+mj-lt"/>
              </a:rPr>
              <a:t>Le  corps est à l’horizontale lorsque l’élève se déplace sur le ventre avec la tête immergée</a:t>
            </a:r>
          </a:p>
          <a:p>
            <a:pPr marL="180975" indent="-180975">
              <a:defRPr/>
            </a:pPr>
            <a:endParaRPr lang="fr-FR" sz="1200" dirty="0"/>
          </a:p>
        </p:txBody>
      </p:sp>
      <p:sp>
        <p:nvSpPr>
          <p:cNvPr id="37911" name="ZoneTexte 11"/>
          <p:cNvSpPr txBox="1">
            <a:spLocks noChangeArrowheads="1"/>
          </p:cNvSpPr>
          <p:nvPr/>
        </p:nvSpPr>
        <p:spPr bwMode="auto">
          <a:xfrm>
            <a:off x="179388" y="4005263"/>
            <a:ext cx="5329237" cy="1538287"/>
          </a:xfrm>
          <a:prstGeom prst="rect">
            <a:avLst/>
          </a:prstGeom>
          <a:noFill/>
          <a:ln w="9525">
            <a:noFill/>
            <a:miter lim="800000"/>
            <a:headEnd/>
            <a:tailEnd/>
          </a:ln>
        </p:spPr>
        <p:txBody>
          <a:bodyPr>
            <a:spAutoFit/>
          </a:bodyPr>
          <a:lstStyle/>
          <a:p>
            <a:pPr>
              <a:defRPr/>
            </a:pPr>
            <a:r>
              <a:rPr lang="fr-FR" sz="1400" b="1" dirty="0">
                <a:latin typeface="+mj-lt"/>
              </a:rPr>
              <a:t>VARIABLES :</a:t>
            </a:r>
          </a:p>
          <a:p>
            <a:pPr>
              <a:defRPr/>
            </a:pPr>
            <a:r>
              <a:rPr lang="fr-FR" sz="1400" dirty="0">
                <a:latin typeface="+mj-lt"/>
              </a:rPr>
              <a:t>Le départ se fait plongé</a:t>
            </a:r>
          </a:p>
          <a:p>
            <a:pPr>
              <a:defRPr/>
            </a:pPr>
            <a:r>
              <a:rPr lang="fr-FR" sz="1400" dirty="0">
                <a:latin typeface="+mj-lt"/>
              </a:rPr>
              <a:t>Le déplacement se fait sur le dos</a:t>
            </a:r>
          </a:p>
          <a:p>
            <a:pPr>
              <a:defRPr/>
            </a:pPr>
            <a:r>
              <a:rPr lang="fr-FR" sz="1400" dirty="0">
                <a:latin typeface="+mj-lt"/>
              </a:rPr>
              <a:t>Le déplacement se fait en jambes seules bras devant</a:t>
            </a:r>
          </a:p>
          <a:p>
            <a:pPr>
              <a:defRPr/>
            </a:pPr>
            <a:r>
              <a:rPr lang="fr-FR" sz="1400" dirty="0">
                <a:latin typeface="+mj-lt"/>
              </a:rPr>
              <a:t>Le déplacement se fait avec du matériel (frite devant)</a:t>
            </a:r>
          </a:p>
          <a:p>
            <a:pPr>
              <a:buFontTx/>
              <a:buChar char="-"/>
              <a:defRPr/>
            </a:pPr>
            <a:endParaRPr lang="fr-FR" sz="1200" dirty="0"/>
          </a:p>
          <a:p>
            <a:pPr>
              <a:defRPr/>
            </a:pPr>
            <a:endParaRPr lang="fr-FR" sz="1200" dirty="0"/>
          </a:p>
        </p:txBody>
      </p:sp>
      <p:pic>
        <p:nvPicPr>
          <p:cNvPr id="22536" name="Image 14"/>
          <p:cNvPicPr>
            <a:picLocks noChangeAspect="1"/>
          </p:cNvPicPr>
          <p:nvPr/>
        </p:nvPicPr>
        <p:blipFill>
          <a:blip r:embed="rId3" cstate="print"/>
          <a:srcRect/>
          <a:stretch>
            <a:fillRect/>
          </a:stretch>
        </p:blipFill>
        <p:spPr bwMode="auto">
          <a:xfrm>
            <a:off x="5292725" y="1700213"/>
            <a:ext cx="3524250" cy="1411287"/>
          </a:xfrm>
          <a:prstGeom prst="rect">
            <a:avLst/>
          </a:prstGeom>
          <a:noFill/>
          <a:ln w="9525">
            <a:noFill/>
            <a:miter lim="800000"/>
            <a:headEnd/>
            <a:tailEnd/>
          </a:ln>
        </p:spPr>
      </p:pic>
      <p:sp>
        <p:nvSpPr>
          <p:cNvPr id="12" name="Rectangle 11"/>
          <p:cNvSpPr/>
          <p:nvPr/>
        </p:nvSpPr>
        <p:spPr>
          <a:xfrm>
            <a:off x="250825" y="5229225"/>
            <a:ext cx="5815013" cy="1341438"/>
          </a:xfrm>
          <a:prstGeom prst="rect">
            <a:avLst/>
          </a:prstGeom>
        </p:spPr>
        <p:txBody>
          <a:bodyPr>
            <a:spAutoFit/>
          </a:bodyPr>
          <a:lstStyle/>
          <a:p>
            <a:pPr>
              <a:spcBef>
                <a:spcPct val="20000"/>
              </a:spcBef>
              <a:defRPr/>
            </a:pPr>
            <a:r>
              <a:rPr lang="fr-FR" sz="1400" b="1" dirty="0">
                <a:latin typeface="+mj-lt"/>
              </a:rPr>
              <a:t>CRITERES DE REALISATION: </a:t>
            </a:r>
          </a:p>
          <a:p>
            <a:pPr>
              <a:spcBef>
                <a:spcPct val="20000"/>
              </a:spcBef>
              <a:defRPr/>
            </a:pPr>
            <a:r>
              <a:rPr lang="fr-FR" sz="1400" dirty="0">
                <a:latin typeface="+mj-lt"/>
              </a:rPr>
              <a:t>Sauter en restant droit pour s’immerger</a:t>
            </a:r>
          </a:p>
          <a:p>
            <a:pPr>
              <a:spcBef>
                <a:spcPct val="20000"/>
              </a:spcBef>
              <a:defRPr/>
            </a:pPr>
            <a:r>
              <a:rPr lang="fr-FR" sz="1400" dirty="0">
                <a:latin typeface="+mj-lt"/>
              </a:rPr>
              <a:t>Commencer à se placer sur le ventre lors de la remontée</a:t>
            </a:r>
          </a:p>
          <a:p>
            <a:pPr>
              <a:spcBef>
                <a:spcPct val="20000"/>
              </a:spcBef>
              <a:defRPr/>
            </a:pPr>
            <a:r>
              <a:rPr lang="fr-FR" sz="1400" dirty="0">
                <a:latin typeface="+mj-lt"/>
              </a:rPr>
              <a:t>En surface prendre une grande  inspiration</a:t>
            </a:r>
          </a:p>
          <a:p>
            <a:pPr>
              <a:spcBef>
                <a:spcPct val="20000"/>
              </a:spcBef>
              <a:defRPr/>
            </a:pPr>
            <a:r>
              <a:rPr lang="fr-FR" sz="1400" dirty="0">
                <a:latin typeface="+mj-lt"/>
              </a:rPr>
              <a:t>Basculer la tête pour repartir en crawl, tête fixe et dans l’eau sur 6m</a:t>
            </a:r>
          </a:p>
        </p:txBody>
      </p:sp>
      <p:sp>
        <p:nvSpPr>
          <p:cNvPr id="22538" name="Text Box 230"/>
          <p:cNvSpPr txBox="1">
            <a:spLocks noChangeArrowheads="1"/>
          </p:cNvSpPr>
          <p:nvPr/>
        </p:nvSpPr>
        <p:spPr bwMode="auto">
          <a:xfrm>
            <a:off x="7164388" y="6092825"/>
            <a:ext cx="1368425" cy="366713"/>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4"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173"/>
          <p:cNvSpPr>
            <a:spLocks noChangeArrowheads="1" noChangeShapeType="1"/>
          </p:cNvSpPr>
          <p:nvPr/>
        </p:nvSpPr>
        <p:spPr bwMode="auto">
          <a:xfrm>
            <a:off x="684213" y="228600"/>
            <a:ext cx="4103687" cy="536575"/>
          </a:xfrm>
          <a:prstGeom prst="rect">
            <a:avLst/>
          </a:prstGeom>
        </p:spPr>
        <p:txBody>
          <a:bodyPr wrap="none" fromWordArt="1">
            <a:prstTxWarp prst="textWave2">
              <a:avLst>
                <a:gd name="adj1" fmla="val 10278"/>
                <a:gd name="adj2" fmla="val 421"/>
              </a:avLst>
            </a:prstTxWarp>
          </a:bodyPr>
          <a:lstStyle/>
          <a:p>
            <a:pPr algn="ctr"/>
            <a:r>
              <a:rPr lang="fr-FR" b="1" kern="10">
                <a:ln w="9525">
                  <a:solidFill>
                    <a:srgbClr val="000000"/>
                  </a:solidFill>
                  <a:round/>
                  <a:headEnd/>
                  <a:tailEnd/>
                </a:ln>
                <a:solidFill>
                  <a:srgbClr val="808080"/>
                </a:solidFill>
                <a:latin typeface="Times New Roman"/>
                <a:cs typeface="Times New Roman"/>
              </a:rPr>
              <a:t>« Le dauphin »</a:t>
            </a:r>
          </a:p>
        </p:txBody>
      </p:sp>
      <p:sp>
        <p:nvSpPr>
          <p:cNvPr id="8195" name="Text Box 174"/>
          <p:cNvSpPr txBox="1">
            <a:spLocks noChangeArrowheads="1"/>
          </p:cNvSpPr>
          <p:nvPr/>
        </p:nvSpPr>
        <p:spPr bwMode="auto">
          <a:xfrm>
            <a:off x="179388" y="909638"/>
            <a:ext cx="5400675" cy="1366837"/>
          </a:xfrm>
          <a:prstGeom prst="rect">
            <a:avLst/>
          </a:prstGeom>
          <a:noFill/>
          <a:ln w="9525">
            <a:noFill/>
            <a:miter lim="800000"/>
            <a:headEnd/>
            <a:tailEnd/>
          </a:ln>
        </p:spPr>
        <p:txBody>
          <a:bodyPr/>
          <a:lstStyle/>
          <a:p>
            <a:pPr marL="180975" indent="-180975">
              <a:defRPr/>
            </a:pPr>
            <a:r>
              <a:rPr lang="fr-FR" sz="1400" b="1" dirty="0">
                <a:latin typeface="+mj-lt"/>
              </a:rPr>
              <a:t>BUT</a:t>
            </a:r>
            <a:r>
              <a:rPr lang="fr-FR" sz="1400" dirty="0">
                <a:latin typeface="+mj-lt"/>
              </a:rPr>
              <a:t> : </a:t>
            </a:r>
          </a:p>
          <a:p>
            <a:pPr marL="180975" indent="-180975">
              <a:defRPr/>
            </a:pPr>
            <a:r>
              <a:rPr lang="fr-FR" sz="1400" dirty="0">
                <a:latin typeface="+mj-lt"/>
              </a:rPr>
              <a:t>Se déplacer sur le ventre -  passer sous une perche - se déplacer sur le ventre</a:t>
            </a:r>
          </a:p>
          <a:p>
            <a:pPr marL="180975" indent="-180975">
              <a:defRPr/>
            </a:pPr>
            <a:endParaRPr lang="fr-FR" sz="1400" b="1" dirty="0">
              <a:latin typeface="+mj-lt"/>
            </a:endParaRPr>
          </a:p>
          <a:p>
            <a:pPr marL="180975" indent="-180975">
              <a:defRPr/>
            </a:pPr>
            <a:r>
              <a:rPr lang="fr-FR" sz="1400" b="1" dirty="0">
                <a:latin typeface="+mj-lt"/>
              </a:rPr>
              <a:t>DISPOSITIF : </a:t>
            </a:r>
          </a:p>
          <a:p>
            <a:pPr marL="180975" indent="-180975">
              <a:defRPr/>
            </a:pPr>
            <a:r>
              <a:rPr lang="fr-FR" sz="1400" dirty="0">
                <a:latin typeface="+mj-lt"/>
              </a:rPr>
              <a:t>Dans le grand bain avec perche ou tapis à la surface symbolisant des obstacles horizontaux</a:t>
            </a:r>
          </a:p>
          <a:p>
            <a:pPr marL="180975" indent="-180975">
              <a:defRPr/>
            </a:pPr>
            <a:endParaRPr lang="fr-FR" sz="1100" dirty="0"/>
          </a:p>
          <a:p>
            <a:pPr marL="180975" indent="-180975">
              <a:defRPr/>
            </a:pPr>
            <a:endParaRPr lang="fr-FR" sz="1100" dirty="0"/>
          </a:p>
          <a:p>
            <a:pPr marL="180975" indent="-180975">
              <a:defRPr/>
            </a:pPr>
            <a:endParaRPr lang="fr-FR" sz="1200" dirty="0"/>
          </a:p>
        </p:txBody>
      </p:sp>
      <p:sp>
        <p:nvSpPr>
          <p:cNvPr id="4272" name="AutoShape 176"/>
          <p:cNvSpPr>
            <a:spLocks noChangeArrowheads="1"/>
          </p:cNvSpPr>
          <p:nvPr/>
        </p:nvSpPr>
        <p:spPr bwMode="auto">
          <a:xfrm>
            <a:off x="5003800" y="228600"/>
            <a:ext cx="3530600" cy="608013"/>
          </a:xfrm>
          <a:prstGeom prst="wedgeRoundRectCallout">
            <a:avLst>
              <a:gd name="adj1" fmla="val -29422"/>
              <a:gd name="adj2" fmla="val 49724"/>
              <a:gd name="adj3" fmla="val 16667"/>
            </a:avLst>
          </a:prstGeom>
          <a:solidFill>
            <a:srgbClr val="FFC000"/>
          </a:solidFill>
          <a:ln w="9525">
            <a:solidFill>
              <a:srgbClr val="000000"/>
            </a:solidFill>
            <a:miter lim="800000"/>
            <a:headEnd/>
            <a:tailEnd/>
          </a:ln>
          <a:effectLst>
            <a:outerShdw dist="107763" dir="8100000" algn="ctr" rotWithShape="0">
              <a:srgbClr val="808080"/>
            </a:outerShdw>
          </a:effectLst>
        </p:spPr>
        <p:txBody>
          <a:bodyPr/>
          <a:lstStyle/>
          <a:p>
            <a:pPr algn="ctr">
              <a:defRPr/>
            </a:pPr>
            <a:r>
              <a:rPr lang="fr-FR" sz="1400" dirty="0">
                <a:solidFill>
                  <a:srgbClr val="FFFFFF"/>
                </a:solidFill>
                <a:latin typeface="Times New Roman" pitchFamily="18" charset="0"/>
              </a:rPr>
              <a:t>Situation d’Apprentissage</a:t>
            </a:r>
          </a:p>
          <a:p>
            <a:pPr algn="ctr">
              <a:defRPr/>
            </a:pPr>
            <a:r>
              <a:rPr lang="fr-FR" sz="1400" dirty="0">
                <a:solidFill>
                  <a:srgbClr val="FFFFFF"/>
                </a:solidFill>
                <a:latin typeface="Times New Roman" pitchFamily="18" charset="0"/>
              </a:rPr>
              <a:t>Enchainer un déplacement et une immersion</a:t>
            </a:r>
          </a:p>
        </p:txBody>
      </p:sp>
      <p:sp>
        <p:nvSpPr>
          <p:cNvPr id="132" name="Text Box 174"/>
          <p:cNvSpPr txBox="1">
            <a:spLocks noChangeArrowheads="1"/>
          </p:cNvSpPr>
          <p:nvPr/>
        </p:nvSpPr>
        <p:spPr bwMode="auto">
          <a:xfrm>
            <a:off x="179388" y="4797425"/>
            <a:ext cx="5688012" cy="1295400"/>
          </a:xfrm>
          <a:prstGeom prst="rect">
            <a:avLst/>
          </a:prstGeom>
          <a:noFill/>
          <a:ln w="9525">
            <a:noFill/>
            <a:miter lim="800000"/>
            <a:headEnd/>
            <a:tailEnd/>
          </a:ln>
        </p:spPr>
        <p:txBody>
          <a:bodyPr/>
          <a:lstStyle/>
          <a:p>
            <a:pPr>
              <a:spcBef>
                <a:spcPct val="20000"/>
              </a:spcBef>
              <a:defRPr/>
            </a:pPr>
            <a:endParaRPr lang="fr-FR" sz="1200" dirty="0"/>
          </a:p>
          <a:p>
            <a:pPr>
              <a:spcBef>
                <a:spcPct val="20000"/>
              </a:spcBef>
              <a:defRPr/>
            </a:pPr>
            <a:r>
              <a:rPr lang="fr-FR" sz="1400" b="1" dirty="0">
                <a:latin typeface="+mj-lt"/>
              </a:rPr>
              <a:t>CRITERES DE REALISATION:</a:t>
            </a:r>
          </a:p>
          <a:p>
            <a:pPr>
              <a:spcBef>
                <a:spcPct val="20000"/>
              </a:spcBef>
              <a:defRPr/>
            </a:pPr>
            <a:r>
              <a:rPr lang="fr-FR" sz="1400" dirty="0">
                <a:latin typeface="+mj-lt"/>
              </a:rPr>
              <a:t>Prendre une inspiration avant l’obstacle</a:t>
            </a:r>
          </a:p>
          <a:p>
            <a:pPr>
              <a:spcBef>
                <a:spcPct val="20000"/>
              </a:spcBef>
              <a:defRPr/>
            </a:pPr>
            <a:r>
              <a:rPr lang="fr-FR" sz="1400" dirty="0">
                <a:latin typeface="+mj-lt"/>
              </a:rPr>
              <a:t>Rentrer la tête pour passer dessous</a:t>
            </a:r>
          </a:p>
          <a:p>
            <a:pPr>
              <a:spcBef>
                <a:spcPct val="20000"/>
              </a:spcBef>
              <a:defRPr/>
            </a:pPr>
            <a:r>
              <a:rPr lang="fr-FR" sz="1400" dirty="0">
                <a:latin typeface="+mj-lt"/>
              </a:rPr>
              <a:t>Reprendre vite la nage après l’obstacle sans se redresser</a:t>
            </a:r>
          </a:p>
          <a:p>
            <a:pPr>
              <a:spcBef>
                <a:spcPct val="20000"/>
              </a:spcBef>
              <a:defRPr/>
            </a:pPr>
            <a:endParaRPr lang="fr-FR" sz="1200" dirty="0"/>
          </a:p>
          <a:p>
            <a:pPr>
              <a:spcBef>
                <a:spcPct val="20000"/>
              </a:spcBef>
              <a:defRPr/>
            </a:pPr>
            <a:endParaRPr lang="fr-FR" sz="1050" dirty="0"/>
          </a:p>
        </p:txBody>
      </p:sp>
      <p:sp>
        <p:nvSpPr>
          <p:cNvPr id="134" name="Text Box 174"/>
          <p:cNvSpPr txBox="1">
            <a:spLocks noChangeArrowheads="1"/>
          </p:cNvSpPr>
          <p:nvPr/>
        </p:nvSpPr>
        <p:spPr bwMode="auto">
          <a:xfrm>
            <a:off x="179388" y="3429000"/>
            <a:ext cx="5616575" cy="647700"/>
          </a:xfrm>
          <a:prstGeom prst="rect">
            <a:avLst/>
          </a:prstGeom>
          <a:noFill/>
          <a:ln w="9525">
            <a:noFill/>
            <a:miter lim="800000"/>
            <a:headEnd/>
            <a:tailEnd/>
          </a:ln>
        </p:spPr>
        <p:txBody>
          <a:bodyPr/>
          <a:lstStyle/>
          <a:p>
            <a:pPr>
              <a:spcBef>
                <a:spcPct val="20000"/>
              </a:spcBef>
              <a:defRPr/>
            </a:pPr>
            <a:r>
              <a:rPr lang="fr-FR" sz="1400" b="1" dirty="0">
                <a:latin typeface="+mj-lt"/>
              </a:rPr>
              <a:t>CRITERES DE REUSSITE</a:t>
            </a:r>
          </a:p>
          <a:p>
            <a:pPr>
              <a:spcBef>
                <a:spcPct val="20000"/>
              </a:spcBef>
              <a:defRPr/>
            </a:pPr>
            <a:r>
              <a:rPr lang="fr-FR" sz="1400" dirty="0">
                <a:latin typeface="+mj-lt"/>
              </a:rPr>
              <a:t>Les 2 tâches sont enchainées sans temps d’arrêt devant l’obstacle</a:t>
            </a:r>
          </a:p>
          <a:p>
            <a:pPr marL="180975" indent="-180975">
              <a:defRPr/>
            </a:pPr>
            <a:endParaRPr lang="fr-FR" sz="1200" dirty="0"/>
          </a:p>
        </p:txBody>
      </p:sp>
      <p:sp>
        <p:nvSpPr>
          <p:cNvPr id="38935" name="ZoneTexte 11"/>
          <p:cNvSpPr txBox="1">
            <a:spLocks noChangeArrowheads="1"/>
          </p:cNvSpPr>
          <p:nvPr/>
        </p:nvSpPr>
        <p:spPr bwMode="auto">
          <a:xfrm>
            <a:off x="179388" y="4005263"/>
            <a:ext cx="6480175" cy="954087"/>
          </a:xfrm>
          <a:prstGeom prst="rect">
            <a:avLst/>
          </a:prstGeom>
          <a:noFill/>
          <a:ln w="9525">
            <a:noFill/>
            <a:miter lim="800000"/>
            <a:headEnd/>
            <a:tailEnd/>
          </a:ln>
        </p:spPr>
        <p:txBody>
          <a:bodyPr>
            <a:spAutoFit/>
          </a:bodyPr>
          <a:lstStyle/>
          <a:p>
            <a:pPr>
              <a:defRPr/>
            </a:pPr>
            <a:r>
              <a:rPr lang="fr-FR" sz="1400" b="1" dirty="0">
                <a:latin typeface="+mj-lt"/>
              </a:rPr>
              <a:t>VARIABLES :</a:t>
            </a:r>
          </a:p>
          <a:p>
            <a:pPr>
              <a:defRPr/>
            </a:pPr>
            <a:r>
              <a:rPr lang="fr-FR" sz="1400" dirty="0">
                <a:latin typeface="+mj-lt"/>
              </a:rPr>
              <a:t>L’élève choisit son mode de déplacement et la taille de l’obstacle à franchir (une perche, 2 perches, 1 tapis)</a:t>
            </a:r>
          </a:p>
          <a:p>
            <a:pPr>
              <a:defRPr/>
            </a:pPr>
            <a:r>
              <a:rPr lang="fr-FR" sz="1400" dirty="0">
                <a:latin typeface="+mj-lt"/>
              </a:rPr>
              <a:t>Passer sous l’obstacle en s’immergeant par les pieds et non par la tête</a:t>
            </a:r>
          </a:p>
        </p:txBody>
      </p:sp>
      <p:pic>
        <p:nvPicPr>
          <p:cNvPr id="23560" name="Image 10"/>
          <p:cNvPicPr>
            <a:picLocks noChangeAspect="1"/>
          </p:cNvPicPr>
          <p:nvPr/>
        </p:nvPicPr>
        <p:blipFill>
          <a:blip r:embed="rId3" cstate="print"/>
          <a:srcRect/>
          <a:stretch>
            <a:fillRect/>
          </a:stretch>
        </p:blipFill>
        <p:spPr bwMode="auto">
          <a:xfrm>
            <a:off x="5219700" y="2349500"/>
            <a:ext cx="3744913" cy="1028700"/>
          </a:xfrm>
          <a:prstGeom prst="rect">
            <a:avLst/>
          </a:prstGeom>
          <a:noFill/>
          <a:ln w="9525">
            <a:noFill/>
            <a:miter lim="800000"/>
            <a:headEnd/>
            <a:tailEnd/>
          </a:ln>
        </p:spPr>
      </p:pic>
      <p:sp>
        <p:nvSpPr>
          <p:cNvPr id="12" name="Rectangle 11"/>
          <p:cNvSpPr/>
          <p:nvPr/>
        </p:nvSpPr>
        <p:spPr>
          <a:xfrm>
            <a:off x="179388" y="2492375"/>
            <a:ext cx="5400675" cy="825500"/>
          </a:xfrm>
          <a:prstGeom prst="rect">
            <a:avLst/>
          </a:prstGeom>
        </p:spPr>
        <p:txBody>
          <a:bodyPr>
            <a:spAutoFit/>
          </a:bodyPr>
          <a:lstStyle/>
          <a:p>
            <a:pPr>
              <a:spcBef>
                <a:spcPct val="20000"/>
              </a:spcBef>
              <a:defRPr/>
            </a:pPr>
            <a:r>
              <a:rPr lang="fr-FR" sz="1400" b="1" dirty="0">
                <a:latin typeface="+mj-lt"/>
              </a:rPr>
              <a:t>CONSIGNES :</a:t>
            </a:r>
          </a:p>
          <a:p>
            <a:pPr>
              <a:spcBef>
                <a:spcPct val="20000"/>
              </a:spcBef>
              <a:defRPr/>
            </a:pPr>
            <a:r>
              <a:rPr lang="fr-FR" sz="1400" dirty="0">
                <a:latin typeface="+mj-lt"/>
              </a:rPr>
              <a:t>« Nager sur le ventre et passer sous l’obstacle  sans s’arrêter »</a:t>
            </a:r>
          </a:p>
          <a:p>
            <a:pPr>
              <a:spcBef>
                <a:spcPct val="20000"/>
              </a:spcBef>
              <a:defRPr/>
            </a:pPr>
            <a:r>
              <a:rPr lang="fr-FR" sz="1400" dirty="0">
                <a:latin typeface="+mj-lt"/>
              </a:rPr>
              <a:t>« Après le franchissement continuer de nager sur quelques mètres »</a:t>
            </a:r>
          </a:p>
        </p:txBody>
      </p:sp>
      <p:sp>
        <p:nvSpPr>
          <p:cNvPr id="23562" name="Text Box 230"/>
          <p:cNvSpPr txBox="1">
            <a:spLocks noChangeArrowheads="1"/>
          </p:cNvSpPr>
          <p:nvPr/>
        </p:nvSpPr>
        <p:spPr bwMode="auto">
          <a:xfrm>
            <a:off x="6948488" y="5732463"/>
            <a:ext cx="1368425" cy="366712"/>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4"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6"/>
          <p:cNvSpPr txBox="1">
            <a:spLocks noChangeArrowheads="1"/>
          </p:cNvSpPr>
          <p:nvPr/>
        </p:nvSpPr>
        <p:spPr bwMode="auto">
          <a:xfrm>
            <a:off x="179388" y="549275"/>
            <a:ext cx="8785225" cy="4751388"/>
          </a:xfrm>
          <a:prstGeom prst="rect">
            <a:avLst/>
          </a:prstGeom>
          <a:noFill/>
          <a:ln w="28575">
            <a:solidFill>
              <a:schemeClr val="tx1"/>
            </a:solidFill>
            <a:miter lim="800000"/>
            <a:headEnd/>
            <a:tailEnd/>
          </a:ln>
        </p:spPr>
        <p:txBody>
          <a:bodyPr>
            <a:spAutoFit/>
          </a:bodyPr>
          <a:lstStyle/>
          <a:p>
            <a:pPr>
              <a:defRPr/>
            </a:pPr>
            <a:r>
              <a:rPr lang="fr-FR" sz="1050" dirty="0">
                <a:latin typeface="+mj-lt"/>
                <a:cs typeface="Arial" pitchFamily="34" charset="0"/>
              </a:rPr>
              <a:t>METZLER 1989</a:t>
            </a:r>
          </a:p>
          <a:p>
            <a:pPr>
              <a:defRPr/>
            </a:pPr>
            <a:r>
              <a:rPr lang="fr-FR" sz="1050" dirty="0">
                <a:latin typeface="+mj-lt"/>
                <a:cs typeface="Arial" pitchFamily="34" charset="0"/>
              </a:rPr>
              <a:t>Les situations de référence « représentent des situations typiques de mise en activité, non finalisées directement par un apprentissage particulier, mais aussi des situations d’évaluation intermédiaires et finales où l’élève testera ses apprentissages, réinvestira ses acquis ».</a:t>
            </a:r>
          </a:p>
          <a:p>
            <a:pPr>
              <a:defRPr/>
            </a:pPr>
            <a:endParaRPr lang="fr-FR" sz="1100" dirty="0">
              <a:latin typeface="+mj-lt"/>
              <a:cs typeface="Arial" pitchFamily="34" charset="0"/>
            </a:endParaRPr>
          </a:p>
          <a:p>
            <a:pPr>
              <a:defRPr/>
            </a:pPr>
            <a:endParaRPr lang="fr-FR" sz="1100" dirty="0">
              <a:latin typeface="+mj-lt"/>
              <a:cs typeface="Arial" pitchFamily="34" charset="0"/>
            </a:endParaRPr>
          </a:p>
          <a:p>
            <a:pPr>
              <a:defRPr/>
            </a:pPr>
            <a:endParaRPr lang="fr-FR" sz="1100" dirty="0">
              <a:latin typeface="+mj-lt"/>
              <a:cs typeface="Arial" pitchFamily="34" charset="0"/>
            </a:endParaRPr>
          </a:p>
          <a:p>
            <a:pPr>
              <a:defRPr/>
            </a:pPr>
            <a:endParaRPr lang="fr-FR" sz="1100" dirty="0">
              <a:latin typeface="+mj-lt"/>
              <a:cs typeface="Arial" pitchFamily="34" charset="0"/>
            </a:endParaRPr>
          </a:p>
          <a:p>
            <a:pPr>
              <a:defRPr/>
            </a:pPr>
            <a:endParaRPr lang="fr-FR" sz="1100" dirty="0">
              <a:latin typeface="+mj-lt"/>
              <a:cs typeface="Arial" pitchFamily="34" charset="0"/>
            </a:endParaRPr>
          </a:p>
          <a:p>
            <a:pPr>
              <a:buFont typeface="Wingdings" pitchFamily="2" charset="2"/>
              <a:buChar char="Ø"/>
              <a:defRPr/>
            </a:pPr>
            <a:r>
              <a:rPr lang="fr-FR" sz="1100" b="1" dirty="0">
                <a:latin typeface="+mj-lt"/>
                <a:cs typeface="Arial" pitchFamily="34" charset="0"/>
              </a:rPr>
              <a:t> </a:t>
            </a:r>
            <a:r>
              <a:rPr lang="fr-FR" sz="1050" b="1" dirty="0">
                <a:latin typeface="+mj-lt"/>
                <a:cs typeface="Arial" pitchFamily="34" charset="0"/>
              </a:rPr>
              <a:t>BUT :</a:t>
            </a:r>
          </a:p>
          <a:p>
            <a:pPr lvl="1">
              <a:buFont typeface="Wingdings" pitchFamily="2" charset="2"/>
              <a:buChar char="ü"/>
              <a:defRPr/>
            </a:pPr>
            <a:r>
              <a:rPr lang="fr-FR" sz="1050" dirty="0">
                <a:latin typeface="+mj-lt"/>
                <a:cs typeface="Arial" pitchFamily="34" charset="0"/>
              </a:rPr>
              <a:t> Pour l’élève: réinvestir les acquisitions des apprentissages réalisés au cours du module.</a:t>
            </a:r>
          </a:p>
          <a:p>
            <a:pPr lvl="1">
              <a:buFont typeface="Wingdings" pitchFamily="2" charset="2"/>
              <a:buChar char="ü"/>
              <a:defRPr/>
            </a:pPr>
            <a:r>
              <a:rPr lang="fr-FR" sz="1050" dirty="0">
                <a:latin typeface="+mj-lt"/>
                <a:cs typeface="Arial" pitchFamily="34" charset="0"/>
              </a:rPr>
              <a:t> Pour l’enseignant: évaluer le projet de l’élève.</a:t>
            </a:r>
          </a:p>
          <a:p>
            <a:pPr>
              <a:defRPr/>
            </a:pPr>
            <a:endParaRPr lang="fr-FR" sz="1050" dirty="0">
              <a:latin typeface="+mj-lt"/>
              <a:cs typeface="Arial" pitchFamily="34" charset="0"/>
            </a:endParaRPr>
          </a:p>
          <a:p>
            <a:pPr>
              <a:buFont typeface="Wingdings" pitchFamily="2" charset="2"/>
              <a:buChar char="Ø"/>
              <a:defRPr/>
            </a:pPr>
            <a:r>
              <a:rPr lang="fr-FR" sz="1050" b="1" dirty="0">
                <a:latin typeface="+mj-lt"/>
                <a:cs typeface="Arial" pitchFamily="34" charset="0"/>
              </a:rPr>
              <a:t> DISPOSITIF : </a:t>
            </a:r>
          </a:p>
          <a:p>
            <a:pPr lvl="1">
              <a:buFont typeface="Wingdings" pitchFamily="2" charset="2"/>
              <a:buChar char="ü"/>
              <a:defRPr/>
            </a:pPr>
            <a:r>
              <a:rPr lang="fr-FR" sz="1050" dirty="0">
                <a:latin typeface="+mj-lt"/>
                <a:cs typeface="Arial" pitchFamily="34" charset="0"/>
              </a:rPr>
              <a:t> Humain</a:t>
            </a:r>
          </a:p>
          <a:p>
            <a:pPr lvl="2">
              <a:buFont typeface="Wingdings" pitchFamily="2" charset="2"/>
              <a:buChar char="§"/>
              <a:defRPr/>
            </a:pPr>
            <a:r>
              <a:rPr lang="fr-FR" sz="1050" dirty="0">
                <a:latin typeface="+mj-lt"/>
                <a:cs typeface="Arial" pitchFamily="34" charset="0"/>
              </a:rPr>
              <a:t> Les élèves sont en doublette : un observateur / un nageur. </a:t>
            </a:r>
          </a:p>
          <a:p>
            <a:pPr lvl="1">
              <a:buFont typeface="Wingdings" pitchFamily="2" charset="2"/>
              <a:buChar char="ü"/>
              <a:defRPr/>
            </a:pPr>
            <a:r>
              <a:rPr lang="fr-FR" sz="1050" dirty="0">
                <a:latin typeface="+mj-lt"/>
                <a:cs typeface="Arial" pitchFamily="34" charset="0"/>
              </a:rPr>
              <a:t> Matériel</a:t>
            </a:r>
          </a:p>
          <a:p>
            <a:pPr lvl="2">
              <a:buFont typeface="Wingdings" pitchFamily="2" charset="2"/>
              <a:buChar char="§"/>
              <a:defRPr/>
            </a:pPr>
            <a:r>
              <a:rPr lang="fr-FR" sz="1050" dirty="0">
                <a:latin typeface="+mj-lt"/>
                <a:cs typeface="Arial" pitchFamily="34" charset="0"/>
              </a:rPr>
              <a:t> Tout le matériel nécessaire à la réalisation des parcours construits par les élèves: entrées, déplacements, immersions, maintiens.</a:t>
            </a:r>
          </a:p>
          <a:p>
            <a:pPr lvl="2">
              <a:buFont typeface="Wingdings" pitchFamily="2" charset="2"/>
              <a:buChar char="§"/>
              <a:defRPr/>
            </a:pPr>
            <a:r>
              <a:rPr lang="fr-FR" sz="1050" dirty="0">
                <a:latin typeface="+mj-lt"/>
                <a:cs typeface="Arial" pitchFamily="34" charset="0"/>
              </a:rPr>
              <a:t> Une fiche d’évaluation, par doublette, sur laquelle figure  le projet de parcours de chaque élève.</a:t>
            </a:r>
          </a:p>
          <a:p>
            <a:pPr lvl="2">
              <a:buFont typeface="Wingdings" pitchFamily="2" charset="2"/>
              <a:buChar char="§"/>
              <a:defRPr/>
            </a:pPr>
            <a:r>
              <a:rPr lang="fr-FR" sz="1050" dirty="0">
                <a:latin typeface="+mj-lt"/>
                <a:cs typeface="Arial" pitchFamily="34" charset="0"/>
              </a:rPr>
              <a:t> Les répertoires des entrées, déplacements, immersions, maintiens.</a:t>
            </a:r>
          </a:p>
          <a:p>
            <a:pPr>
              <a:defRPr/>
            </a:pPr>
            <a:endParaRPr lang="fr-FR" sz="1050" b="1" dirty="0">
              <a:latin typeface="+mj-lt"/>
              <a:cs typeface="Arial" pitchFamily="34" charset="0"/>
            </a:endParaRPr>
          </a:p>
          <a:p>
            <a:pPr>
              <a:buFont typeface="Wingdings" pitchFamily="2" charset="2"/>
              <a:buChar char="Ø"/>
              <a:defRPr/>
            </a:pPr>
            <a:r>
              <a:rPr lang="fr-FR" sz="1050" b="1" dirty="0">
                <a:latin typeface="+mj-lt"/>
                <a:cs typeface="Arial" pitchFamily="34" charset="0"/>
              </a:rPr>
              <a:t> CONSIGNES:</a:t>
            </a:r>
          </a:p>
          <a:p>
            <a:pPr lvl="1">
              <a:buFont typeface="Wingdings" pitchFamily="2" charset="2"/>
              <a:buChar char="ü"/>
              <a:defRPr/>
            </a:pPr>
            <a:r>
              <a:rPr lang="fr-FR" sz="1050" dirty="0">
                <a:latin typeface="+mj-lt"/>
                <a:cs typeface="Arial" pitchFamily="34" charset="0"/>
              </a:rPr>
              <a:t> « Sur la fiche d’évaluation:</a:t>
            </a:r>
          </a:p>
          <a:p>
            <a:pPr lvl="2">
              <a:buFont typeface="Wingdings" pitchFamily="2" charset="2"/>
              <a:buChar char="§"/>
              <a:defRPr/>
            </a:pPr>
            <a:r>
              <a:rPr lang="fr-FR" sz="1050" dirty="0">
                <a:latin typeface="+mj-lt"/>
                <a:cs typeface="Arial" pitchFamily="34" charset="0"/>
              </a:rPr>
              <a:t> Collez les vignettes des actions à réaliser et leur description ou dessinez  les actions à réaliser et décrivez les.</a:t>
            </a:r>
          </a:p>
          <a:p>
            <a:pPr lvl="2">
              <a:buFont typeface="Wingdings" pitchFamily="2" charset="2"/>
              <a:buChar char="§"/>
              <a:defRPr/>
            </a:pPr>
            <a:r>
              <a:rPr lang="fr-FR" sz="1050" dirty="0">
                <a:latin typeface="+mj-lt"/>
                <a:cs typeface="Arial" pitchFamily="34" charset="0"/>
              </a:rPr>
              <a:t> Vous réalisez votre parcours en alternance avec votre camarade. Lorsque vous avez terminé votre parcours, vous devenez observateur.</a:t>
            </a:r>
          </a:p>
          <a:p>
            <a:pPr lvl="2">
              <a:buFont typeface="Wingdings" pitchFamily="2" charset="2"/>
              <a:buChar char="§"/>
              <a:defRPr/>
            </a:pPr>
            <a:r>
              <a:rPr lang="fr-FR" sz="1050" dirty="0">
                <a:latin typeface="+mj-lt"/>
                <a:cs typeface="Arial" pitchFamily="34" charset="0"/>
              </a:rPr>
              <a:t> L’observateur suit t son camarde tout au long de son parcours et valide ou non chacune de ses actions ».</a:t>
            </a:r>
          </a:p>
          <a:p>
            <a:pPr>
              <a:defRPr/>
            </a:pPr>
            <a:endParaRPr lang="fr-FR" sz="1050" dirty="0">
              <a:latin typeface="+mj-lt"/>
              <a:cs typeface="Arial" pitchFamily="34" charset="0"/>
            </a:endParaRPr>
          </a:p>
          <a:p>
            <a:pPr>
              <a:buFont typeface="Wingdings" pitchFamily="2" charset="2"/>
              <a:buChar char="Ø"/>
              <a:defRPr/>
            </a:pPr>
            <a:r>
              <a:rPr lang="fr-FR" sz="1050" b="1" dirty="0">
                <a:latin typeface="+mj-lt"/>
                <a:cs typeface="Arial" pitchFamily="34" charset="0"/>
              </a:rPr>
              <a:t> CRITERES DE REUSSITE:</a:t>
            </a:r>
          </a:p>
          <a:p>
            <a:pPr lvl="1">
              <a:buFont typeface="Wingdings" pitchFamily="2" charset="2"/>
              <a:buChar char="ü"/>
              <a:defRPr/>
            </a:pPr>
            <a:r>
              <a:rPr lang="fr-FR" sz="1050" b="1" dirty="0">
                <a:latin typeface="+mj-lt"/>
                <a:cs typeface="Arial" pitchFamily="34" charset="0"/>
              </a:rPr>
              <a:t>  </a:t>
            </a:r>
            <a:r>
              <a:rPr lang="fr-FR" sz="1050" dirty="0">
                <a:latin typeface="+mj-lt"/>
                <a:cs typeface="Arial" pitchFamily="34" charset="0"/>
              </a:rPr>
              <a:t>Valider le parcours relatif à la situation de référence</a:t>
            </a:r>
            <a:endParaRPr lang="fr-FR" sz="1050" dirty="0">
              <a:latin typeface="Arial" pitchFamily="34" charset="0"/>
              <a:cs typeface="Arial" pitchFamily="34" charset="0"/>
            </a:endParaRPr>
          </a:p>
        </p:txBody>
      </p:sp>
      <p:sp>
        <p:nvSpPr>
          <p:cNvPr id="9221" name="WordArt 72"/>
          <p:cNvSpPr>
            <a:spLocks noChangeArrowheads="1" noChangeShapeType="1" noTextEdit="1"/>
          </p:cNvSpPr>
          <p:nvPr/>
        </p:nvSpPr>
        <p:spPr bwMode="auto">
          <a:xfrm>
            <a:off x="395536" y="0"/>
            <a:ext cx="8230691" cy="576064"/>
          </a:xfrm>
          <a:prstGeom prst="rect">
            <a:avLst/>
          </a:prstGeom>
        </p:spPr>
        <p:txBody>
          <a:bodyPr wrap="none" fromWordArt="1">
            <a:prstTxWarp prst="textWave2">
              <a:avLst>
                <a:gd name="adj1" fmla="val 10278"/>
                <a:gd name="adj2" fmla="val 421"/>
              </a:avLst>
            </a:prstTxWarp>
          </a:bodyPr>
          <a:lstStyle/>
          <a:p>
            <a:pPr algn="ctr">
              <a:defRPr/>
            </a:pPr>
            <a:r>
              <a:rPr lang="fr-FR" sz="1600" kern="10" dirty="0">
                <a:ln w="9525">
                  <a:solidFill>
                    <a:srgbClr val="000000"/>
                  </a:solidFill>
                  <a:round/>
                  <a:headEnd/>
                  <a:tailEnd/>
                </a:ln>
                <a:solidFill>
                  <a:srgbClr val="808080"/>
                </a:solidFill>
                <a:latin typeface="Times New Roman"/>
                <a:cs typeface="Times New Roman"/>
              </a:rPr>
              <a:t>  </a:t>
            </a:r>
            <a:r>
              <a:rPr lang="fr-FR" sz="1200" kern="10" dirty="0">
                <a:ln w="9525">
                  <a:solidFill>
                    <a:srgbClr val="000000"/>
                  </a:solidFill>
                  <a:round/>
                  <a:headEnd/>
                  <a:tailEnd/>
                </a:ln>
                <a:solidFill>
                  <a:srgbClr val="808080"/>
                </a:solidFill>
                <a:latin typeface="Times New Roman"/>
                <a:cs typeface="Times New Roman"/>
              </a:rPr>
              <a:t>" Présentation de la SITUATION DE REFERENCE"</a:t>
            </a:r>
          </a:p>
        </p:txBody>
      </p:sp>
      <p:sp>
        <p:nvSpPr>
          <p:cNvPr id="24580" name="ZoneTexte 14"/>
          <p:cNvSpPr txBox="1">
            <a:spLocks noChangeArrowheads="1"/>
          </p:cNvSpPr>
          <p:nvPr/>
        </p:nvSpPr>
        <p:spPr bwMode="auto">
          <a:xfrm>
            <a:off x="250825" y="5732463"/>
            <a:ext cx="1873250" cy="708025"/>
          </a:xfrm>
          <a:prstGeom prst="rect">
            <a:avLst/>
          </a:prstGeom>
          <a:noFill/>
          <a:ln w="9525">
            <a:noFill/>
            <a:miter lim="800000"/>
            <a:headEnd/>
            <a:tailEnd/>
          </a:ln>
        </p:spPr>
        <p:txBody>
          <a:bodyPr>
            <a:spAutoFit/>
          </a:bodyPr>
          <a:lstStyle/>
          <a:p>
            <a:pPr algn="ctr"/>
            <a:r>
              <a:rPr lang="fr-FR" sz="1000" dirty="0">
                <a:hlinkClick r:id="rId3" action="ppaction://hlinksldjump"/>
              </a:rPr>
              <a:t>Situation de référence CP</a:t>
            </a:r>
            <a:endParaRPr lang="fr-FR" sz="1000" dirty="0">
              <a:hlinkClick r:id="rId4" action="ppaction://hlinksldjump"/>
            </a:endParaRPr>
          </a:p>
          <a:p>
            <a:pPr algn="ctr"/>
            <a:endParaRPr lang="fr-FR" sz="1000" dirty="0">
              <a:hlinkClick r:id="rId5" action="ppaction://hlinksldjump"/>
            </a:endParaRPr>
          </a:p>
          <a:p>
            <a:pPr algn="ctr"/>
            <a:r>
              <a:rPr lang="fr-FR" sz="1000" dirty="0">
                <a:hlinkClick r:id="rId6" action="ppaction://hlinksldjump"/>
              </a:rPr>
              <a:t>Fiche1 élève</a:t>
            </a:r>
            <a:endParaRPr lang="fr-FR" sz="1000" dirty="0"/>
          </a:p>
          <a:p>
            <a:pPr algn="ctr"/>
            <a:r>
              <a:rPr lang="fr-FR" sz="1000" dirty="0">
                <a:hlinkClick r:id="rId7" action="ppaction://hlinksldjump"/>
              </a:rPr>
              <a:t>Fiche 2 élève</a:t>
            </a:r>
            <a:endParaRPr lang="fr-FR" sz="1000" dirty="0"/>
          </a:p>
        </p:txBody>
      </p:sp>
      <p:sp>
        <p:nvSpPr>
          <p:cNvPr id="24581" name="ZoneTexte 10"/>
          <p:cNvSpPr txBox="1">
            <a:spLocks noChangeArrowheads="1"/>
          </p:cNvSpPr>
          <p:nvPr/>
        </p:nvSpPr>
        <p:spPr bwMode="auto">
          <a:xfrm>
            <a:off x="7164388" y="5516563"/>
            <a:ext cx="1584325" cy="1169987"/>
          </a:xfrm>
          <a:prstGeom prst="rect">
            <a:avLst/>
          </a:prstGeom>
          <a:noFill/>
          <a:ln w="9525">
            <a:noFill/>
            <a:miter lim="800000"/>
            <a:headEnd/>
            <a:tailEnd/>
          </a:ln>
        </p:spPr>
        <p:txBody>
          <a:bodyPr>
            <a:spAutoFit/>
          </a:bodyPr>
          <a:lstStyle/>
          <a:p>
            <a:pPr algn="ctr"/>
            <a:r>
              <a:rPr lang="fr-FR" sz="1000"/>
              <a:t>Répertoire d’actions</a:t>
            </a:r>
          </a:p>
          <a:p>
            <a:pPr algn="ctr"/>
            <a:endParaRPr lang="fr-FR" sz="1000">
              <a:hlinkClick r:id="rId8" action="ppaction://hlinksldjump"/>
            </a:endParaRPr>
          </a:p>
          <a:p>
            <a:pPr algn="ctr"/>
            <a:r>
              <a:rPr lang="fr-FR" sz="1000">
                <a:hlinkClick r:id="rId8" action="ppaction://hlinksldjump"/>
              </a:rPr>
              <a:t>Entrées</a:t>
            </a:r>
            <a:endParaRPr lang="fr-FR" sz="1000">
              <a:hlinkClick r:id="rId9" action="ppaction://hlinkfile"/>
            </a:endParaRPr>
          </a:p>
          <a:p>
            <a:pPr algn="ctr"/>
            <a:r>
              <a:rPr lang="fr-FR" sz="1000">
                <a:hlinkClick r:id="rId10" action="ppaction://hlinksldjump"/>
              </a:rPr>
              <a:t>Déplacements Crawl</a:t>
            </a:r>
            <a:endParaRPr lang="fr-FR" sz="1000">
              <a:hlinkClick r:id="rId9" action="ppaction://hlinkfile"/>
            </a:endParaRPr>
          </a:p>
          <a:p>
            <a:pPr algn="ctr"/>
            <a:r>
              <a:rPr lang="fr-FR" sz="1000">
                <a:hlinkClick r:id="rId11" action="ppaction://hlinksldjump"/>
              </a:rPr>
              <a:t>Déplacements Dos</a:t>
            </a:r>
            <a:endParaRPr lang="fr-FR" sz="1000">
              <a:hlinkClick r:id="rId9" action="ppaction://hlinkfile"/>
            </a:endParaRPr>
          </a:p>
          <a:p>
            <a:pPr algn="ctr"/>
            <a:r>
              <a:rPr lang="fr-FR" sz="1000">
                <a:hlinkClick r:id="rId4" action="ppaction://hlinksldjump"/>
              </a:rPr>
              <a:t>Immersions</a:t>
            </a:r>
            <a:endParaRPr lang="fr-FR" sz="1000">
              <a:hlinkClick r:id="rId9" action="ppaction://hlinkfile"/>
            </a:endParaRPr>
          </a:p>
          <a:p>
            <a:pPr algn="ctr"/>
            <a:r>
              <a:rPr lang="fr-FR" sz="1000">
                <a:hlinkClick r:id="rId12" action="ppaction://hlinksldjump"/>
              </a:rPr>
              <a:t>Maintiens</a:t>
            </a:r>
            <a:endParaRPr lang="fr-FR" sz="1000">
              <a:hlinkClick r:id="rId9" action="ppaction://hlinkfile"/>
            </a:endParaRPr>
          </a:p>
        </p:txBody>
      </p:sp>
      <p:sp>
        <p:nvSpPr>
          <p:cNvPr id="19" name="ZoneTexte 18"/>
          <p:cNvSpPr txBox="1"/>
          <p:nvPr/>
        </p:nvSpPr>
        <p:spPr>
          <a:xfrm>
            <a:off x="395288" y="1125538"/>
            <a:ext cx="8353425" cy="738187"/>
          </a:xfrm>
          <a:prstGeom prst="rect">
            <a:avLst/>
          </a:prstGeom>
          <a:noFill/>
          <a:ln w="28575">
            <a:solidFill>
              <a:srgbClr val="FF0000"/>
            </a:solidFill>
          </a:ln>
        </p:spPr>
        <p:txBody>
          <a:bodyPr>
            <a:spAutoFit/>
          </a:bodyPr>
          <a:lstStyle/>
          <a:p>
            <a:pPr>
              <a:defRPr/>
            </a:pPr>
            <a:r>
              <a:rPr lang="fr-FR" sz="1050" b="1" dirty="0">
                <a:solidFill>
                  <a:srgbClr val="FF0000"/>
                </a:solidFill>
                <a:latin typeface="+mj-lt"/>
                <a:cs typeface="Arial" pitchFamily="34" charset="0"/>
              </a:rPr>
              <a:t>LES ACQUISITIONS OBTENUES, SUR LES SITUATIONS D’APPRENTISSAGES ET LES  ATELIERS DOIVENT ÊTRE SYSTÉMATIQUEMENT RÉINVESTIES EN SITUATION DE RÉFÉRENCE. </a:t>
            </a:r>
          </a:p>
          <a:p>
            <a:pPr>
              <a:defRPr/>
            </a:pPr>
            <a:r>
              <a:rPr lang="fr-FR" sz="1050" b="1" dirty="0">
                <a:solidFill>
                  <a:srgbClr val="FF0000"/>
                </a:solidFill>
                <a:latin typeface="+mj-lt"/>
                <a:cs typeface="Arial" pitchFamily="34" charset="0"/>
              </a:rPr>
              <a:t>CETTE SITUATION DE RÉFÉRENCE QUI EST TOUT OU PARTIE DU PROJET DE PARCOURS DE L’ÉLÈVE DOIT ÊTRE REPROPOSÉE À CELUI-CI APRÈS CHAQUE SÉQUENCE DE TRAVAIL DÉCONTEXTUALISÉE.</a:t>
            </a:r>
          </a:p>
        </p:txBody>
      </p:sp>
      <p:sp>
        <p:nvSpPr>
          <p:cNvPr id="24583" name="ZoneTexte 14"/>
          <p:cNvSpPr txBox="1">
            <a:spLocks noChangeArrowheads="1"/>
          </p:cNvSpPr>
          <p:nvPr/>
        </p:nvSpPr>
        <p:spPr bwMode="auto">
          <a:xfrm>
            <a:off x="2124075" y="5732463"/>
            <a:ext cx="1873250" cy="708025"/>
          </a:xfrm>
          <a:prstGeom prst="rect">
            <a:avLst/>
          </a:prstGeom>
          <a:noFill/>
          <a:ln w="9525">
            <a:noFill/>
            <a:miter lim="800000"/>
            <a:headEnd/>
            <a:tailEnd/>
          </a:ln>
        </p:spPr>
        <p:txBody>
          <a:bodyPr>
            <a:spAutoFit/>
          </a:bodyPr>
          <a:lstStyle/>
          <a:p>
            <a:pPr algn="ctr"/>
            <a:r>
              <a:rPr lang="fr-FR" sz="1000">
                <a:hlinkClick r:id="rId13" action="ppaction://hlinksldjump"/>
              </a:rPr>
              <a:t>Situation de référence CE1</a:t>
            </a:r>
            <a:endParaRPr lang="fr-FR" sz="1000">
              <a:hlinkClick r:id="rId4" action="ppaction://hlinksldjump"/>
            </a:endParaRPr>
          </a:p>
          <a:p>
            <a:pPr algn="ctr"/>
            <a:endParaRPr lang="fr-FR" sz="1000">
              <a:hlinkClick r:id="rId5" action="ppaction://hlinksldjump"/>
            </a:endParaRPr>
          </a:p>
          <a:p>
            <a:pPr algn="ctr"/>
            <a:r>
              <a:rPr lang="fr-FR" sz="1000">
                <a:hlinkClick r:id="rId14" action="ppaction://hlinksldjump"/>
              </a:rPr>
              <a:t>Fiche élève</a:t>
            </a:r>
            <a:endParaRPr lang="fr-FR" sz="1000">
              <a:hlinkClick r:id="rId4" action="ppaction://hlinksldjump"/>
            </a:endParaRPr>
          </a:p>
          <a:p>
            <a:pPr algn="ctr"/>
            <a:endParaRPr lang="fr-FR" sz="1000"/>
          </a:p>
        </p:txBody>
      </p:sp>
      <p:sp>
        <p:nvSpPr>
          <p:cNvPr id="24584" name="ZoneTexte 14"/>
          <p:cNvSpPr txBox="1">
            <a:spLocks noChangeArrowheads="1"/>
          </p:cNvSpPr>
          <p:nvPr/>
        </p:nvSpPr>
        <p:spPr bwMode="auto">
          <a:xfrm>
            <a:off x="3851275" y="5732463"/>
            <a:ext cx="1873250" cy="708025"/>
          </a:xfrm>
          <a:prstGeom prst="rect">
            <a:avLst/>
          </a:prstGeom>
          <a:noFill/>
          <a:ln w="9525">
            <a:noFill/>
            <a:miter lim="800000"/>
            <a:headEnd/>
            <a:tailEnd/>
          </a:ln>
        </p:spPr>
        <p:txBody>
          <a:bodyPr>
            <a:spAutoFit/>
          </a:bodyPr>
          <a:lstStyle/>
          <a:p>
            <a:pPr algn="ctr"/>
            <a:r>
              <a:rPr lang="fr-FR" sz="1000">
                <a:hlinkClick r:id="rId15" action="ppaction://hlinksldjump"/>
              </a:rPr>
              <a:t>Situation de référence CM1/6ème</a:t>
            </a:r>
            <a:endParaRPr lang="fr-FR" sz="1000">
              <a:hlinkClick r:id="rId4" action="ppaction://hlinksldjump"/>
            </a:endParaRPr>
          </a:p>
          <a:p>
            <a:pPr algn="ctr"/>
            <a:endParaRPr lang="fr-FR" sz="1000">
              <a:hlinkClick r:id="rId16" action="ppaction://hlinksldjump"/>
            </a:endParaRPr>
          </a:p>
          <a:p>
            <a:pPr algn="ctr"/>
            <a:r>
              <a:rPr lang="fr-FR" sz="1000">
                <a:hlinkClick r:id="rId17" action="ppaction://hlinksldjump"/>
              </a:rPr>
              <a:t>Fiche élève</a:t>
            </a:r>
            <a:endParaRPr lang="fr-FR" sz="1000">
              <a:hlinkClick r:id="rId4" action="ppaction://hlinksldjump"/>
            </a:endParaRPr>
          </a:p>
        </p:txBody>
      </p:sp>
      <p:sp>
        <p:nvSpPr>
          <p:cNvPr id="24585" name="ZoneTexte 14"/>
          <p:cNvSpPr txBox="1">
            <a:spLocks noChangeArrowheads="1"/>
          </p:cNvSpPr>
          <p:nvPr/>
        </p:nvSpPr>
        <p:spPr bwMode="auto">
          <a:xfrm>
            <a:off x="5580063" y="5732463"/>
            <a:ext cx="1873250" cy="862012"/>
          </a:xfrm>
          <a:prstGeom prst="rect">
            <a:avLst/>
          </a:prstGeom>
          <a:noFill/>
          <a:ln w="9525">
            <a:noFill/>
            <a:miter lim="800000"/>
            <a:headEnd/>
            <a:tailEnd/>
          </a:ln>
        </p:spPr>
        <p:txBody>
          <a:bodyPr>
            <a:spAutoFit/>
          </a:bodyPr>
          <a:lstStyle/>
          <a:p>
            <a:pPr algn="ctr"/>
            <a:r>
              <a:rPr lang="fr-FR" sz="1000">
                <a:hlinkClick r:id="rId18" action="ppaction://hlinksldjump"/>
              </a:rPr>
              <a:t>Situation de référence </a:t>
            </a:r>
          </a:p>
          <a:p>
            <a:pPr algn="ctr"/>
            <a:r>
              <a:rPr lang="fr-FR" sz="1000">
                <a:hlinkClick r:id="rId18" action="ppaction://hlinksldjump"/>
              </a:rPr>
              <a:t>classes collège</a:t>
            </a:r>
            <a:endParaRPr lang="fr-FR" sz="1000"/>
          </a:p>
          <a:p>
            <a:pPr algn="ctr"/>
            <a:endParaRPr lang="fr-FR" sz="1000">
              <a:hlinkClick r:id="rId4" action="ppaction://hlinksldjump"/>
            </a:endParaRPr>
          </a:p>
          <a:p>
            <a:pPr algn="ctr"/>
            <a:r>
              <a:rPr lang="fr-FR" sz="1000">
                <a:hlinkClick r:id="rId16" action="ppaction://hlinksldjump"/>
              </a:rPr>
              <a:t>Fiche élève</a:t>
            </a:r>
            <a:endParaRPr lang="fr-FR" sz="1000">
              <a:hlinkClick r:id="rId4" action="ppaction://hlinksldjump"/>
            </a:endParaRPr>
          </a:p>
          <a:p>
            <a:pPr algn="ctr"/>
            <a:endParaRPr lang="fr-FR" sz="1000">
              <a:hlinkClick r:id="rId16" action="ppaction://hlinksldjump"/>
            </a:endParaRPr>
          </a:p>
        </p:txBody>
      </p:sp>
      <p:sp>
        <p:nvSpPr>
          <p:cNvPr id="24586" name="Text Box 135"/>
          <p:cNvSpPr txBox="1">
            <a:spLocks noChangeArrowheads="1"/>
          </p:cNvSpPr>
          <p:nvPr/>
        </p:nvSpPr>
        <p:spPr bwMode="auto">
          <a:xfrm>
            <a:off x="7524750" y="4652963"/>
            <a:ext cx="1246188" cy="369887"/>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19"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oneTexte 14"/>
          <p:cNvSpPr txBox="1">
            <a:spLocks noChangeArrowheads="1"/>
          </p:cNvSpPr>
          <p:nvPr/>
        </p:nvSpPr>
        <p:spPr bwMode="auto">
          <a:xfrm>
            <a:off x="1042988" y="2708275"/>
            <a:ext cx="2016125" cy="1600200"/>
          </a:xfrm>
          <a:prstGeom prst="rect">
            <a:avLst/>
          </a:prstGeom>
          <a:noFill/>
          <a:ln w="9525" cap="sq">
            <a:solidFill>
              <a:schemeClr val="tx1"/>
            </a:solidFill>
            <a:miter lim="800000"/>
            <a:headEnd/>
            <a:tailEnd/>
          </a:ln>
        </p:spPr>
        <p:txBody>
          <a:bodyPr>
            <a:spAutoFit/>
          </a:bodyPr>
          <a:lstStyle/>
          <a:p>
            <a:pPr algn="ctr"/>
            <a:r>
              <a:rPr lang="fr-FR" sz="1400"/>
              <a:t>CP</a:t>
            </a:r>
          </a:p>
          <a:p>
            <a:pPr algn="ctr"/>
            <a:endParaRPr lang="fr-FR" sz="1400">
              <a:hlinkClick r:id="rId3" action="ppaction://hlinksldjump"/>
            </a:endParaRPr>
          </a:p>
          <a:p>
            <a:pPr algn="ctr"/>
            <a:r>
              <a:rPr lang="fr-FR" sz="1400">
                <a:hlinkClick r:id="rId3" action="ppaction://hlinksldjump"/>
              </a:rPr>
              <a:t>Situation de référence</a:t>
            </a:r>
            <a:endParaRPr lang="fr-FR" sz="1400">
              <a:hlinkClick r:id="rId4" action="ppaction://hlinksldjump"/>
            </a:endParaRPr>
          </a:p>
          <a:p>
            <a:pPr algn="ctr"/>
            <a:endParaRPr lang="fr-FR" sz="1400">
              <a:hlinkClick r:id="rId5" action="ppaction://hlinksldjump"/>
            </a:endParaRPr>
          </a:p>
          <a:p>
            <a:pPr algn="ctr"/>
            <a:r>
              <a:rPr lang="fr-FR" sz="1400">
                <a:hlinkClick r:id="rId6" action="ppaction://hlinksldjump"/>
              </a:rPr>
              <a:t>Fiche 1 élève</a:t>
            </a:r>
            <a:endParaRPr lang="fr-FR" sz="1400"/>
          </a:p>
          <a:p>
            <a:pPr algn="ctr"/>
            <a:endParaRPr lang="fr-FR" sz="1400">
              <a:hlinkClick r:id="rId6" action="ppaction://hlinksldjump"/>
            </a:endParaRPr>
          </a:p>
          <a:p>
            <a:pPr algn="ctr"/>
            <a:r>
              <a:rPr lang="fr-FR" sz="1400">
                <a:hlinkClick r:id="rId7" action="ppaction://hlinksldjump"/>
              </a:rPr>
              <a:t>Fiche 2 élève</a:t>
            </a:r>
            <a:endParaRPr lang="fr-FR" sz="1400"/>
          </a:p>
        </p:txBody>
      </p:sp>
      <p:sp>
        <p:nvSpPr>
          <p:cNvPr id="25603" name="ZoneTexte 14"/>
          <p:cNvSpPr txBox="1">
            <a:spLocks noChangeArrowheads="1"/>
          </p:cNvSpPr>
          <p:nvPr/>
        </p:nvSpPr>
        <p:spPr bwMode="auto">
          <a:xfrm>
            <a:off x="6732588" y="2781300"/>
            <a:ext cx="2160587" cy="1384300"/>
          </a:xfrm>
          <a:prstGeom prst="rect">
            <a:avLst/>
          </a:prstGeom>
          <a:noFill/>
          <a:ln w="9525" cap="sq">
            <a:solidFill>
              <a:schemeClr val="tx1"/>
            </a:solidFill>
            <a:miter lim="800000"/>
            <a:headEnd/>
            <a:tailEnd/>
          </a:ln>
        </p:spPr>
        <p:txBody>
          <a:bodyPr>
            <a:spAutoFit/>
          </a:bodyPr>
          <a:lstStyle/>
          <a:p>
            <a:pPr algn="ctr"/>
            <a:r>
              <a:rPr lang="fr-FR" sz="1400"/>
              <a:t>CE1</a:t>
            </a:r>
          </a:p>
          <a:p>
            <a:pPr algn="ctr"/>
            <a:endParaRPr lang="fr-FR" sz="1400">
              <a:hlinkClick r:id="rId8" action="ppaction://hlinksldjump"/>
            </a:endParaRPr>
          </a:p>
          <a:p>
            <a:pPr algn="ctr"/>
            <a:r>
              <a:rPr lang="fr-FR" sz="1400">
                <a:hlinkClick r:id="rId8" action="ppaction://hlinksldjump"/>
              </a:rPr>
              <a:t>Situation de référence</a:t>
            </a:r>
            <a:endParaRPr lang="fr-FR" sz="1400"/>
          </a:p>
          <a:p>
            <a:pPr algn="ctr"/>
            <a:endParaRPr lang="fr-FR" sz="1400">
              <a:hlinkClick r:id="rId4" action="ppaction://hlinksldjump"/>
            </a:endParaRPr>
          </a:p>
          <a:p>
            <a:pPr algn="ctr"/>
            <a:r>
              <a:rPr lang="fr-FR" sz="1400">
                <a:hlinkClick r:id="rId9" action="ppaction://hlinksldjump"/>
              </a:rPr>
              <a:t>Fiche élève</a:t>
            </a:r>
            <a:endParaRPr lang="fr-FR" sz="1400"/>
          </a:p>
          <a:p>
            <a:pPr algn="ctr"/>
            <a:endParaRPr lang="fr-FR" sz="1400">
              <a:hlinkClick r:id="rId4" action="ppaction://hlinksldjump"/>
            </a:endParaRPr>
          </a:p>
        </p:txBody>
      </p:sp>
      <p:sp>
        <p:nvSpPr>
          <p:cNvPr id="5" name="WordArt 72"/>
          <p:cNvSpPr>
            <a:spLocks noChangeArrowheads="1" noChangeShapeType="1" noTextEdit="1"/>
          </p:cNvSpPr>
          <p:nvPr/>
        </p:nvSpPr>
        <p:spPr bwMode="auto">
          <a:xfrm>
            <a:off x="395536" y="0"/>
            <a:ext cx="8230691" cy="576064"/>
          </a:xfrm>
          <a:prstGeom prst="rect">
            <a:avLst/>
          </a:prstGeom>
        </p:spPr>
        <p:txBody>
          <a:bodyPr wrap="none" fromWordArt="1">
            <a:prstTxWarp prst="textWave2">
              <a:avLst>
                <a:gd name="adj1" fmla="val 10278"/>
                <a:gd name="adj2" fmla="val 421"/>
              </a:avLst>
            </a:prstTxWarp>
          </a:bodyPr>
          <a:lstStyle/>
          <a:p>
            <a:pPr algn="ctr">
              <a:defRPr/>
            </a:pPr>
            <a:r>
              <a:rPr lang="fr-FR" sz="1600" kern="10" dirty="0">
                <a:ln w="9525">
                  <a:solidFill>
                    <a:srgbClr val="000000"/>
                  </a:solidFill>
                  <a:round/>
                  <a:headEnd/>
                  <a:tailEnd/>
                </a:ln>
                <a:solidFill>
                  <a:srgbClr val="808080"/>
                </a:solidFill>
                <a:latin typeface="Times New Roman"/>
                <a:cs typeface="Times New Roman"/>
              </a:rPr>
              <a:t>  </a:t>
            </a:r>
            <a:r>
              <a:rPr lang="fr-FR" sz="1200" kern="10" dirty="0">
                <a:ln w="9525">
                  <a:solidFill>
                    <a:srgbClr val="000000"/>
                  </a:solidFill>
                  <a:round/>
                  <a:headEnd/>
                  <a:tailEnd/>
                </a:ln>
                <a:solidFill>
                  <a:srgbClr val="808080"/>
                </a:solidFill>
                <a:latin typeface="Times New Roman"/>
                <a:cs typeface="Times New Roman"/>
              </a:rPr>
              <a:t>" OUTILS ENSEIGNANTS ELEVES"</a:t>
            </a:r>
          </a:p>
        </p:txBody>
      </p:sp>
      <p:sp>
        <p:nvSpPr>
          <p:cNvPr id="25605" name="ZoneTexte 14"/>
          <p:cNvSpPr txBox="1">
            <a:spLocks noChangeArrowheads="1"/>
          </p:cNvSpPr>
          <p:nvPr/>
        </p:nvSpPr>
        <p:spPr bwMode="auto">
          <a:xfrm>
            <a:off x="1042988" y="4724400"/>
            <a:ext cx="2090737" cy="1384300"/>
          </a:xfrm>
          <a:prstGeom prst="rect">
            <a:avLst/>
          </a:prstGeom>
          <a:noFill/>
          <a:ln w="9525" cap="sq">
            <a:solidFill>
              <a:schemeClr val="tx1"/>
            </a:solidFill>
            <a:miter lim="800000"/>
            <a:headEnd/>
            <a:tailEnd/>
          </a:ln>
        </p:spPr>
        <p:txBody>
          <a:bodyPr>
            <a:spAutoFit/>
          </a:bodyPr>
          <a:lstStyle/>
          <a:p>
            <a:pPr algn="ctr"/>
            <a:r>
              <a:rPr lang="fr-FR" sz="1400"/>
              <a:t>CM1/6</a:t>
            </a:r>
            <a:r>
              <a:rPr lang="fr-FR" sz="1400" baseline="30000"/>
              <a:t>ème</a:t>
            </a:r>
            <a:endParaRPr lang="fr-FR" sz="1400"/>
          </a:p>
          <a:p>
            <a:pPr algn="ctr"/>
            <a:endParaRPr lang="fr-FR" sz="1400">
              <a:hlinkClick r:id="rId10" action="ppaction://hlinksldjump"/>
            </a:endParaRPr>
          </a:p>
          <a:p>
            <a:pPr algn="ctr"/>
            <a:r>
              <a:rPr lang="fr-FR" sz="1400">
                <a:hlinkClick r:id="rId10" action="ppaction://hlinksldjump"/>
              </a:rPr>
              <a:t>Situation de référence </a:t>
            </a:r>
            <a:endParaRPr lang="fr-FR" sz="1400">
              <a:hlinkClick r:id="rId4" action="ppaction://hlinksldjump"/>
            </a:endParaRPr>
          </a:p>
          <a:p>
            <a:pPr algn="ctr"/>
            <a:endParaRPr lang="fr-FR" sz="1400">
              <a:hlinkClick r:id="rId11" action="ppaction://hlinksldjump"/>
            </a:endParaRPr>
          </a:p>
          <a:p>
            <a:pPr algn="ctr"/>
            <a:r>
              <a:rPr lang="fr-FR" sz="1400">
                <a:hlinkClick r:id="rId12" action="ppaction://hlinksldjump"/>
              </a:rPr>
              <a:t>Fiche élève</a:t>
            </a:r>
            <a:endParaRPr lang="fr-FR" sz="1400">
              <a:hlinkClick r:id="rId4" action="ppaction://hlinksldjump"/>
            </a:endParaRPr>
          </a:p>
          <a:p>
            <a:pPr algn="ctr"/>
            <a:endParaRPr lang="fr-FR" sz="1400">
              <a:hlinkClick r:id="rId9" action="ppaction://hlinksldjump"/>
            </a:endParaRPr>
          </a:p>
        </p:txBody>
      </p:sp>
      <p:sp>
        <p:nvSpPr>
          <p:cNvPr id="25606" name="ZoneTexte 14"/>
          <p:cNvSpPr txBox="1">
            <a:spLocks noChangeArrowheads="1"/>
          </p:cNvSpPr>
          <p:nvPr/>
        </p:nvSpPr>
        <p:spPr bwMode="auto">
          <a:xfrm>
            <a:off x="6804025" y="4724400"/>
            <a:ext cx="2089150" cy="1600200"/>
          </a:xfrm>
          <a:prstGeom prst="rect">
            <a:avLst/>
          </a:prstGeom>
          <a:noFill/>
          <a:ln w="9525" cap="sq">
            <a:solidFill>
              <a:schemeClr val="tx1"/>
            </a:solidFill>
            <a:miter lim="800000"/>
            <a:headEnd/>
            <a:tailEnd/>
          </a:ln>
        </p:spPr>
        <p:txBody>
          <a:bodyPr>
            <a:spAutoFit/>
          </a:bodyPr>
          <a:lstStyle/>
          <a:p>
            <a:pPr algn="ctr"/>
            <a:r>
              <a:rPr lang="fr-FR" sz="1400"/>
              <a:t>6</a:t>
            </a:r>
            <a:r>
              <a:rPr lang="fr-FR" sz="1400" baseline="30000"/>
              <a:t>ème</a:t>
            </a:r>
            <a:r>
              <a:rPr lang="fr-FR" sz="1400"/>
              <a:t>/autres classes collège</a:t>
            </a:r>
          </a:p>
          <a:p>
            <a:pPr algn="ctr"/>
            <a:endParaRPr lang="fr-FR" sz="1400">
              <a:hlinkClick r:id="rId13" action="ppaction://hlinksldjump"/>
            </a:endParaRPr>
          </a:p>
          <a:p>
            <a:pPr algn="ctr"/>
            <a:r>
              <a:rPr lang="fr-FR" sz="1400">
                <a:hlinkClick r:id="rId13" action="ppaction://hlinksldjump"/>
              </a:rPr>
              <a:t>Situation de référence</a:t>
            </a:r>
          </a:p>
          <a:p>
            <a:pPr algn="ctr"/>
            <a:endParaRPr lang="fr-FR" sz="1400">
              <a:hlinkClick r:id="rId13" action="ppaction://hlinksldjump"/>
            </a:endParaRPr>
          </a:p>
          <a:p>
            <a:pPr algn="ctr"/>
            <a:r>
              <a:rPr lang="fr-FR" sz="1400">
                <a:hlinkClick r:id="rId11" action="ppaction://hlinksldjump"/>
              </a:rPr>
              <a:t>Fiche élève </a:t>
            </a:r>
            <a:endParaRPr lang="fr-FR" sz="1400">
              <a:hlinkClick r:id="rId4" action="ppaction://hlinksldjump"/>
            </a:endParaRPr>
          </a:p>
          <a:p>
            <a:pPr algn="ctr"/>
            <a:endParaRPr lang="fr-FR" sz="1400"/>
          </a:p>
        </p:txBody>
      </p:sp>
      <p:sp>
        <p:nvSpPr>
          <p:cNvPr id="25607" name="ZoneTexte 10"/>
          <p:cNvSpPr txBox="1">
            <a:spLocks noChangeArrowheads="1"/>
          </p:cNvSpPr>
          <p:nvPr/>
        </p:nvSpPr>
        <p:spPr bwMode="auto">
          <a:xfrm>
            <a:off x="250825" y="620713"/>
            <a:ext cx="4465638" cy="1200150"/>
          </a:xfrm>
          <a:prstGeom prst="rect">
            <a:avLst/>
          </a:prstGeom>
          <a:noFill/>
          <a:ln w="9525" cap="sq">
            <a:solidFill>
              <a:schemeClr val="tx1"/>
            </a:solidFill>
            <a:miter lim="800000"/>
            <a:headEnd/>
            <a:tailEnd/>
          </a:ln>
        </p:spPr>
        <p:txBody>
          <a:bodyPr>
            <a:spAutoFit/>
          </a:bodyPr>
          <a:lstStyle/>
          <a:p>
            <a:pPr algn="ctr"/>
            <a:r>
              <a:rPr lang="fr-FR" sz="1400" b="1"/>
              <a:t>RÉPERTOIRE D’ACTIONS</a:t>
            </a:r>
          </a:p>
          <a:p>
            <a:pPr algn="ctr"/>
            <a:r>
              <a:rPr lang="fr-FR" sz="1400">
                <a:hlinkClick r:id="rId14" action="ppaction://hlinksldjump"/>
              </a:rPr>
              <a:t>Entrées</a:t>
            </a:r>
            <a:endParaRPr lang="fr-FR" sz="1400"/>
          </a:p>
          <a:p>
            <a:pPr algn="ctr"/>
            <a:endParaRPr lang="fr-FR" sz="800">
              <a:hlinkClick r:id="rId15" action="ppaction://hlinkfile"/>
            </a:endParaRPr>
          </a:p>
          <a:p>
            <a:pPr algn="ctr"/>
            <a:r>
              <a:rPr lang="fr-FR" sz="1400">
                <a:hlinkClick r:id="rId16" action="ppaction://hlinksldjump"/>
              </a:rPr>
              <a:t>Déplacements Crawl</a:t>
            </a:r>
            <a:r>
              <a:rPr lang="fr-FR" sz="1400"/>
              <a:t>                    </a:t>
            </a:r>
            <a:r>
              <a:rPr lang="fr-FR" sz="1400">
                <a:hlinkClick r:id="rId17" action="ppaction://hlinksldjump"/>
              </a:rPr>
              <a:t>Déplacements Dos</a:t>
            </a:r>
            <a:endParaRPr lang="fr-FR" sz="1400"/>
          </a:p>
          <a:p>
            <a:pPr algn="ctr"/>
            <a:endParaRPr lang="fr-FR" sz="800">
              <a:hlinkClick r:id="rId15" action="ppaction://hlinkfile"/>
            </a:endParaRPr>
          </a:p>
          <a:p>
            <a:pPr algn="ctr"/>
            <a:r>
              <a:rPr lang="fr-FR" sz="1400">
                <a:hlinkClick r:id="rId4" action="ppaction://hlinksldjump"/>
              </a:rPr>
              <a:t>Immersions</a:t>
            </a:r>
            <a:r>
              <a:rPr lang="fr-FR" sz="1400"/>
              <a:t>              </a:t>
            </a:r>
            <a:r>
              <a:rPr lang="fr-FR" sz="1400">
                <a:hlinkClick r:id="rId18" action="ppaction://hlinksldjump"/>
              </a:rPr>
              <a:t>Maintiens</a:t>
            </a:r>
            <a:endParaRPr lang="fr-FR" sz="1400">
              <a:hlinkClick r:id="rId15" action="ppaction://hlinkfile"/>
            </a:endParaRPr>
          </a:p>
        </p:txBody>
      </p:sp>
      <p:sp>
        <p:nvSpPr>
          <p:cNvPr id="25608" name="Text Box 135"/>
          <p:cNvSpPr txBox="1">
            <a:spLocks noChangeArrowheads="1"/>
          </p:cNvSpPr>
          <p:nvPr/>
        </p:nvSpPr>
        <p:spPr bwMode="auto">
          <a:xfrm>
            <a:off x="7740650" y="6381750"/>
            <a:ext cx="1246188"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19" action="ppaction://hlinksldjump"/>
              </a:rPr>
              <a:t>RETOUR</a:t>
            </a:r>
            <a:endParaRPr lang="fr-FR">
              <a:solidFill>
                <a:schemeClr val="folHlink"/>
              </a:solidFill>
              <a:latin typeface="Jokerman" pitchFamily="82" charset="0"/>
            </a:endParaRPr>
          </a:p>
        </p:txBody>
      </p:sp>
      <p:sp>
        <p:nvSpPr>
          <p:cNvPr id="25609" name="ZoneTexte 8"/>
          <p:cNvSpPr txBox="1">
            <a:spLocks noChangeArrowheads="1"/>
          </p:cNvSpPr>
          <p:nvPr/>
        </p:nvSpPr>
        <p:spPr bwMode="auto">
          <a:xfrm>
            <a:off x="3384698" y="2292538"/>
            <a:ext cx="3168353" cy="3693319"/>
          </a:xfrm>
          <a:prstGeom prst="rect">
            <a:avLst/>
          </a:prstGeom>
          <a:noFill/>
          <a:ln w="9525" cap="sq">
            <a:solidFill>
              <a:schemeClr val="tx1"/>
            </a:solidFill>
            <a:miter lim="800000"/>
            <a:headEnd/>
            <a:tailEnd/>
          </a:ln>
        </p:spPr>
        <p:txBody>
          <a:bodyPr wrap="square">
            <a:spAutoFit/>
          </a:bodyPr>
          <a:lstStyle/>
          <a:p>
            <a:pPr algn="ctr"/>
            <a:r>
              <a:rPr lang="fr-FR" sz="1400" b="1" dirty="0"/>
              <a:t>VALIDATION PALIERS</a:t>
            </a:r>
          </a:p>
          <a:p>
            <a:pPr algn="ctr"/>
            <a:endParaRPr lang="fr-FR" sz="800" dirty="0"/>
          </a:p>
          <a:p>
            <a:r>
              <a:rPr lang="fr-FR" dirty="0"/>
              <a:t>	</a:t>
            </a:r>
            <a:r>
              <a:rPr lang="fr-FR" sz="1400" dirty="0" smtClean="0">
                <a:hlinkClick r:id="rId20" action="ppaction://hlinksldjump"/>
              </a:rPr>
              <a:t>Validation </a:t>
            </a:r>
            <a:r>
              <a:rPr lang="fr-FR" sz="1400" dirty="0">
                <a:hlinkClick r:id="rId20" action="ppaction://hlinksldjump"/>
              </a:rPr>
              <a:t>élève</a:t>
            </a:r>
            <a:endParaRPr lang="fr-FR" sz="1400" dirty="0"/>
          </a:p>
          <a:p>
            <a:r>
              <a:rPr lang="fr-FR" sz="1400" dirty="0"/>
              <a:t>	</a:t>
            </a:r>
            <a:endParaRPr lang="fr-FR" sz="1400" dirty="0" smtClean="0"/>
          </a:p>
          <a:p>
            <a:endParaRPr lang="fr-FR" sz="1400" dirty="0"/>
          </a:p>
          <a:p>
            <a:r>
              <a:rPr lang="fr-FR" sz="1400" dirty="0" smtClean="0"/>
              <a:t>	</a:t>
            </a:r>
            <a:r>
              <a:rPr lang="fr-FR" sz="1400" dirty="0">
                <a:hlinkClick r:id="rId21" action="ppaction://hlinksldjump"/>
              </a:rPr>
              <a:t>Repère </a:t>
            </a:r>
            <a:r>
              <a:rPr lang="fr-FR" sz="1400" dirty="0" smtClean="0">
                <a:hlinkClick r:id="rId21" action="ppaction://hlinksldjump"/>
              </a:rPr>
              <a:t>1</a:t>
            </a:r>
            <a:endParaRPr lang="fr-FR" sz="1400" dirty="0"/>
          </a:p>
          <a:p>
            <a:r>
              <a:rPr lang="fr-FR" sz="800" dirty="0"/>
              <a:t>_________________________________________________</a:t>
            </a:r>
          </a:p>
          <a:p>
            <a:r>
              <a:rPr lang="fr-FR" sz="1400" dirty="0"/>
              <a:t>	</a:t>
            </a:r>
          </a:p>
          <a:p>
            <a:r>
              <a:rPr lang="fr-FR" sz="1400" dirty="0"/>
              <a:t>	</a:t>
            </a:r>
            <a:r>
              <a:rPr lang="fr-FR" sz="1400" dirty="0" smtClean="0">
                <a:hlinkClick r:id="rId20" action="ppaction://hlinksldjump"/>
              </a:rPr>
              <a:t>Validation élève</a:t>
            </a:r>
            <a:endParaRPr lang="fr-FR" sz="1400" dirty="0" smtClean="0"/>
          </a:p>
          <a:p>
            <a:r>
              <a:rPr lang="fr-FR" sz="1400" dirty="0"/>
              <a:t>	</a:t>
            </a:r>
            <a:endParaRPr lang="fr-FR" sz="1400" dirty="0" smtClean="0"/>
          </a:p>
          <a:p>
            <a:r>
              <a:rPr lang="fr-FR" sz="1400" dirty="0"/>
              <a:t>	</a:t>
            </a:r>
            <a:r>
              <a:rPr lang="fr-FR" sz="1400" dirty="0">
                <a:hlinkClick r:id="rId22" action="ppaction://hlinksldjump"/>
              </a:rPr>
              <a:t>Repère 2</a:t>
            </a:r>
            <a:endParaRPr lang="fr-FR" sz="1400" dirty="0"/>
          </a:p>
          <a:p>
            <a:r>
              <a:rPr lang="fr-FR" sz="800" dirty="0" smtClean="0"/>
              <a:t>_________________________________________________</a:t>
            </a:r>
            <a:endParaRPr lang="fr-FR" sz="800" dirty="0"/>
          </a:p>
          <a:p>
            <a:r>
              <a:rPr lang="fr-FR" sz="1400" dirty="0"/>
              <a:t>	</a:t>
            </a:r>
          </a:p>
          <a:p>
            <a:r>
              <a:rPr lang="fr-FR" sz="1400" dirty="0" smtClean="0">
                <a:hlinkClick r:id="rId23" action="ppaction://hlinksldjump"/>
              </a:rPr>
              <a:t>ASSN= 1</a:t>
            </a:r>
            <a:r>
              <a:rPr lang="fr-FR" sz="1400" baseline="30000" dirty="0" smtClean="0">
                <a:hlinkClick r:id="rId23" action="ppaction://hlinksldjump"/>
              </a:rPr>
              <a:t>er</a:t>
            </a:r>
            <a:r>
              <a:rPr lang="fr-FR" sz="1400" dirty="0" smtClean="0">
                <a:hlinkClick r:id="rId23" action="ppaction://hlinksldjump"/>
              </a:rPr>
              <a:t> degré Savoir Nager </a:t>
            </a:r>
            <a:endParaRPr lang="fr-FR" sz="1400" dirty="0"/>
          </a:p>
          <a:p>
            <a:r>
              <a:rPr lang="fr-FR" sz="1400" dirty="0"/>
              <a:t>	</a:t>
            </a:r>
          </a:p>
          <a:p>
            <a:r>
              <a:rPr lang="fr-FR" sz="800" dirty="0" smtClean="0"/>
              <a:t>_________________________________________________</a:t>
            </a:r>
          </a:p>
          <a:p>
            <a:endParaRPr lang="fr-FR" sz="800" dirty="0"/>
          </a:p>
          <a:p>
            <a:r>
              <a:rPr lang="fr-FR" sz="1400" dirty="0" smtClean="0">
                <a:hlinkClick r:id="rId24" action="ppaction://hlinksldjump"/>
              </a:rPr>
              <a:t>Attestation scolaire « Savoir Nager</a:t>
            </a:r>
            <a:r>
              <a:rPr lang="fr-FR" sz="1400" dirty="0" smtClean="0"/>
              <a:t> »</a:t>
            </a:r>
          </a:p>
          <a:p>
            <a:endParaRPr lang="fr-FR" sz="800" dirty="0" smtClean="0"/>
          </a:p>
        </p:txBody>
      </p:sp>
      <p:sp>
        <p:nvSpPr>
          <p:cNvPr id="25610" name="ZoneTexte 9"/>
          <p:cNvSpPr txBox="1">
            <a:spLocks noChangeArrowheads="1"/>
          </p:cNvSpPr>
          <p:nvPr/>
        </p:nvSpPr>
        <p:spPr bwMode="auto">
          <a:xfrm>
            <a:off x="4859338" y="620713"/>
            <a:ext cx="4105275" cy="1200150"/>
          </a:xfrm>
          <a:prstGeom prst="rect">
            <a:avLst/>
          </a:prstGeom>
          <a:noFill/>
          <a:ln w="9525">
            <a:solidFill>
              <a:schemeClr val="tx1"/>
            </a:solidFill>
            <a:miter lim="800000"/>
            <a:headEnd/>
            <a:tailEnd/>
          </a:ln>
        </p:spPr>
        <p:txBody>
          <a:bodyPr>
            <a:spAutoFit/>
          </a:bodyPr>
          <a:lstStyle/>
          <a:p>
            <a:pPr algn="ctr"/>
            <a:r>
              <a:rPr lang="fr-FR" sz="1400" b="1"/>
              <a:t>EVALUATION DIAGNOSTIQUE</a:t>
            </a:r>
          </a:p>
          <a:p>
            <a:pPr algn="ctr"/>
            <a:r>
              <a:rPr lang="fr-FR" sz="1400">
                <a:hlinkClick r:id="rId25" action="ppaction://hlinksldjump"/>
              </a:rPr>
              <a:t>Entrées</a:t>
            </a:r>
            <a:endParaRPr lang="fr-FR" sz="1400"/>
          </a:p>
          <a:p>
            <a:pPr algn="ctr"/>
            <a:endParaRPr lang="fr-FR" sz="800"/>
          </a:p>
          <a:p>
            <a:pPr algn="ctr"/>
            <a:r>
              <a:rPr lang="fr-FR" sz="1400">
                <a:hlinkClick r:id="rId26" action="ppaction://hlinksldjump"/>
              </a:rPr>
              <a:t>Déplacements Craw</a:t>
            </a:r>
            <a:r>
              <a:rPr lang="fr-FR" sz="1400"/>
              <a:t>l               </a:t>
            </a:r>
            <a:r>
              <a:rPr lang="fr-FR" sz="1400">
                <a:hlinkClick r:id="rId27" action="ppaction://hlinksldjump"/>
              </a:rPr>
              <a:t>Déplacements Dos</a:t>
            </a:r>
            <a:endParaRPr lang="fr-FR" sz="1400"/>
          </a:p>
          <a:p>
            <a:pPr algn="ctr"/>
            <a:endParaRPr lang="fr-FR" sz="800"/>
          </a:p>
          <a:p>
            <a:pPr algn="ctr"/>
            <a:r>
              <a:rPr lang="fr-FR" sz="1400">
                <a:hlinkClick r:id="rId5" action="ppaction://hlinksldjump"/>
              </a:rPr>
              <a:t>Immersions</a:t>
            </a:r>
            <a:r>
              <a:rPr lang="fr-FR" sz="1400"/>
              <a:t>           </a:t>
            </a:r>
            <a:r>
              <a:rPr lang="fr-FR" sz="1400">
                <a:hlinkClick r:id="rId5" action="ppaction://hlinksldjump"/>
              </a:rPr>
              <a:t>Maintiens</a:t>
            </a:r>
            <a:endParaRPr lang="fr-FR"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pPr>
              <a:spcBef>
                <a:spcPct val="20000"/>
              </a:spcBef>
            </a:pPr>
            <a:endParaRPr lang="fr-FR" sz="1200"/>
          </a:p>
        </p:txBody>
      </p:sp>
      <p:sp>
        <p:nvSpPr>
          <p:cNvPr id="9222" name="Rectangle 9"/>
          <p:cNvSpPr>
            <a:spLocks noChangeArrowheads="1"/>
          </p:cNvSpPr>
          <p:nvPr/>
        </p:nvSpPr>
        <p:spPr bwMode="auto">
          <a:xfrm>
            <a:off x="179388" y="981075"/>
            <a:ext cx="8496300" cy="7367588"/>
          </a:xfrm>
          <a:prstGeom prst="rect">
            <a:avLst/>
          </a:prstGeom>
          <a:noFill/>
          <a:ln w="9525">
            <a:noFill/>
            <a:miter lim="800000"/>
            <a:headEnd/>
            <a:tailEnd/>
          </a:ln>
        </p:spPr>
        <p:txBody>
          <a:bodyPr>
            <a:spAutoFit/>
          </a:bodyPr>
          <a:lstStyle/>
          <a:p>
            <a:pPr>
              <a:defRPr/>
            </a:pPr>
            <a:r>
              <a:rPr lang="fr-FR" sz="1400" b="1" dirty="0">
                <a:latin typeface="+mj-lt"/>
                <a:cs typeface="Arial" pitchFamily="34" charset="0"/>
              </a:rPr>
              <a:t>BUT :  </a:t>
            </a:r>
          </a:p>
          <a:p>
            <a:pPr>
              <a:defRPr/>
            </a:pPr>
            <a:r>
              <a:rPr lang="fr-FR" sz="1400" dirty="0">
                <a:latin typeface="+mj-lt"/>
                <a:cs typeface="Arial" pitchFamily="34" charset="0"/>
              </a:rPr>
              <a:t>Evaluer l’évolution du projet d’actions de l’élève au cours du module.</a:t>
            </a:r>
          </a:p>
          <a:p>
            <a:pPr>
              <a:defRPr/>
            </a:pPr>
            <a:endParaRPr lang="fr-FR" sz="1400" b="1" dirty="0">
              <a:latin typeface="+mj-lt"/>
              <a:cs typeface="Arial" pitchFamily="34" charset="0"/>
            </a:endParaRPr>
          </a:p>
          <a:p>
            <a:pPr>
              <a:defRPr/>
            </a:pPr>
            <a:r>
              <a:rPr lang="fr-FR" sz="1400" b="1" dirty="0">
                <a:latin typeface="+mj-lt"/>
                <a:cs typeface="Arial" pitchFamily="34" charset="0"/>
              </a:rPr>
              <a:t>DISPOSITIF : </a:t>
            </a:r>
          </a:p>
          <a:p>
            <a:pPr>
              <a:defRPr/>
            </a:pPr>
            <a:r>
              <a:rPr lang="fr-FR" sz="1400" dirty="0">
                <a:latin typeface="+mj-lt"/>
                <a:cs typeface="Arial" pitchFamily="34" charset="0"/>
              </a:rPr>
              <a:t>Humain</a:t>
            </a:r>
          </a:p>
          <a:p>
            <a:pPr>
              <a:defRPr/>
            </a:pPr>
            <a:r>
              <a:rPr lang="fr-FR" sz="1400" dirty="0">
                <a:latin typeface="+mj-lt"/>
                <a:cs typeface="Arial" pitchFamily="34" charset="0"/>
              </a:rPr>
              <a:t>Les élèves sont en doublette : un observateur / un nageur. </a:t>
            </a:r>
          </a:p>
          <a:p>
            <a:pPr>
              <a:defRPr/>
            </a:pPr>
            <a:r>
              <a:rPr lang="fr-FR" sz="1400" dirty="0">
                <a:latin typeface="+mj-lt"/>
                <a:cs typeface="Arial" pitchFamily="34" charset="0"/>
              </a:rPr>
              <a:t>Matériel</a:t>
            </a:r>
          </a:p>
          <a:p>
            <a:pPr>
              <a:defRPr/>
            </a:pPr>
            <a:r>
              <a:rPr lang="fr-FR" sz="1400" dirty="0">
                <a:latin typeface="+mj-lt"/>
                <a:cs typeface="Arial" pitchFamily="34" charset="0"/>
              </a:rPr>
              <a:t>Tout le matériel nécessaire à la réalisation des projets choisis par les élèves.  </a:t>
            </a:r>
          </a:p>
          <a:p>
            <a:pPr>
              <a:defRPr/>
            </a:pPr>
            <a:r>
              <a:rPr lang="fr-FR" sz="1400" dirty="0">
                <a:latin typeface="+mj-lt"/>
                <a:cs typeface="Arial" pitchFamily="34" charset="0"/>
              </a:rPr>
              <a:t>Une fiche d’évaluation, par doublette, sur laquelle figure  le projet de chaque élève.</a:t>
            </a:r>
          </a:p>
          <a:p>
            <a:pPr>
              <a:defRPr/>
            </a:pPr>
            <a:r>
              <a:rPr lang="fr-FR" sz="1400" dirty="0">
                <a:latin typeface="+mj-lt"/>
                <a:cs typeface="Arial" pitchFamily="34" charset="0"/>
              </a:rPr>
              <a:t>Les répertoires des entrées, des déplacements, des immersions, des maintiens.</a:t>
            </a:r>
          </a:p>
          <a:p>
            <a:pPr>
              <a:defRPr/>
            </a:pPr>
            <a:endParaRPr lang="fr-FR" sz="1400" b="1" dirty="0">
              <a:latin typeface="+mj-lt"/>
              <a:cs typeface="Arial" pitchFamily="34" charset="0"/>
            </a:endParaRPr>
          </a:p>
          <a:p>
            <a:pPr>
              <a:defRPr/>
            </a:pPr>
            <a:r>
              <a:rPr lang="fr-FR" sz="1400" b="1" dirty="0">
                <a:latin typeface="+mj-lt"/>
                <a:cs typeface="Arial" pitchFamily="34" charset="0"/>
              </a:rPr>
              <a:t>CONSIGNES  :</a:t>
            </a:r>
          </a:p>
          <a:p>
            <a:pPr>
              <a:defRPr/>
            </a:pPr>
            <a:r>
              <a:rPr lang="fr-FR" sz="1400" dirty="0">
                <a:latin typeface="+mj-lt"/>
                <a:cs typeface="Arial" pitchFamily="34" charset="0"/>
              </a:rPr>
              <a:t>« Vous avez à réaliser  un projet de 4 actions séparées, choisies dans les répertoires des entrées, des déplacements, des immersions, des maintiens.</a:t>
            </a:r>
          </a:p>
          <a:p>
            <a:pPr>
              <a:defRPr/>
            </a:pPr>
            <a:r>
              <a:rPr lang="fr-FR" sz="1400" dirty="0">
                <a:latin typeface="+mj-lt"/>
                <a:cs typeface="Arial" pitchFamily="34" charset="0"/>
              </a:rPr>
              <a:t>Sur la fiche d’évaluation, collez les vignettes et leur descriptif ou dessinez  et décrivez les 4 actions de votre projet. </a:t>
            </a:r>
          </a:p>
          <a:p>
            <a:pPr>
              <a:defRPr/>
            </a:pPr>
            <a:endParaRPr lang="fr-FR" sz="1400" dirty="0">
              <a:latin typeface="+mj-lt"/>
              <a:cs typeface="Arial" pitchFamily="34" charset="0"/>
            </a:endParaRPr>
          </a:p>
          <a:p>
            <a:pPr>
              <a:defRPr/>
            </a:pPr>
            <a:r>
              <a:rPr lang="fr-FR" sz="1400" dirty="0">
                <a:latin typeface="+mj-lt"/>
                <a:cs typeface="Arial" pitchFamily="34" charset="0"/>
              </a:rPr>
              <a:t>Prenez le temps de récupérer entre les réalisations de chacune des 4 actions.</a:t>
            </a:r>
          </a:p>
          <a:p>
            <a:pPr>
              <a:defRPr/>
            </a:pPr>
            <a:r>
              <a:rPr lang="fr-FR" sz="1400" dirty="0">
                <a:latin typeface="+mj-lt"/>
                <a:cs typeface="Arial" pitchFamily="34" charset="0"/>
              </a:rPr>
              <a:t>Lorsque vous avez nagé, vous devenez observateur.</a:t>
            </a:r>
          </a:p>
          <a:p>
            <a:pPr>
              <a:defRPr/>
            </a:pPr>
            <a:r>
              <a:rPr lang="fr-FR" sz="1400" dirty="0">
                <a:latin typeface="+mj-lt"/>
                <a:cs typeface="Arial" pitchFamily="34" charset="0"/>
              </a:rPr>
              <a:t>L’observateur évalue chacune des actions du projet de son camarade».</a:t>
            </a:r>
          </a:p>
          <a:p>
            <a:pPr>
              <a:spcBef>
                <a:spcPct val="20000"/>
              </a:spcBef>
              <a:defRPr/>
            </a:pPr>
            <a:endParaRPr lang="fr-FR" sz="1400" dirty="0">
              <a:latin typeface="+mj-lt"/>
              <a:cs typeface="Arial" pitchFamily="34" charset="0"/>
            </a:endParaRPr>
          </a:p>
          <a:p>
            <a:pPr>
              <a:defRPr/>
            </a:pPr>
            <a:r>
              <a:rPr lang="fr-FR" sz="1400" b="1" dirty="0">
                <a:latin typeface="+mj-lt"/>
                <a:cs typeface="Arial" pitchFamily="34" charset="0"/>
              </a:rPr>
              <a:t>CRITERES DE REUSSITE:</a:t>
            </a:r>
          </a:p>
          <a:p>
            <a:pPr>
              <a:defRPr/>
            </a:pPr>
            <a:r>
              <a:rPr lang="fr-FR" sz="1400" dirty="0">
                <a:latin typeface="+mj-lt"/>
                <a:cs typeface="Arial" pitchFamily="34" charset="0"/>
              </a:rPr>
              <a:t>Valider les 4 actions choisies</a:t>
            </a: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600450" cy="647700"/>
          </a:xfrm>
          <a:prstGeom prst="wedgeRoundRectCallout">
            <a:avLst>
              <a:gd name="adj1" fmla="val -29422"/>
              <a:gd name="adj2" fmla="val 49724"/>
              <a:gd name="adj3" fmla="val 16667"/>
            </a:avLst>
          </a:prstGeom>
          <a:solidFill>
            <a:srgbClr val="FF00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solidFill>
                  <a:srgbClr val="FFFFFF"/>
                </a:solidFill>
                <a:latin typeface="Comic Sans MS" pitchFamily="66" charset="0"/>
                <a:cs typeface="Arial" pitchFamily="34" charset="0"/>
              </a:rPr>
              <a:t>SITUATION DE REFERENCE</a:t>
            </a:r>
          </a:p>
          <a:p>
            <a:pPr algn="ctr" fontAlgn="auto">
              <a:spcBef>
                <a:spcPts val="0"/>
              </a:spcBef>
              <a:spcAft>
                <a:spcPts val="0"/>
              </a:spcAft>
              <a:defRPr/>
            </a:pPr>
            <a:r>
              <a:rPr lang="fr-FR" sz="1400" dirty="0">
                <a:solidFill>
                  <a:srgbClr val="FFFFFF"/>
                </a:solidFill>
                <a:latin typeface="Comic Sans MS" pitchFamily="66" charset="0"/>
                <a:cs typeface="Arial" pitchFamily="34" charset="0"/>
              </a:rPr>
              <a:t>Année 1</a:t>
            </a:r>
            <a:endParaRPr lang="fr-FR" sz="1200" dirty="0">
              <a:solidFill>
                <a:srgbClr val="FFFFFF"/>
              </a:solidFill>
              <a:latin typeface="Times New Roman" pitchFamily="18" charset="0"/>
              <a:cs typeface="Arial" pitchFamily="34" charset="0"/>
            </a:endParaRPr>
          </a:p>
        </p:txBody>
      </p:sp>
      <p:sp>
        <p:nvSpPr>
          <p:cNvPr id="18438"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defRPr/>
            </a:pPr>
            <a:r>
              <a:rPr lang="fr-FR" sz="1600" kern="10" dirty="0">
                <a:ln w="9525">
                  <a:solidFill>
                    <a:srgbClr val="000000"/>
                  </a:solidFill>
                  <a:round/>
                  <a:headEnd/>
                  <a:tailEnd/>
                </a:ln>
                <a:solidFill>
                  <a:srgbClr val="808080"/>
                </a:solidFill>
                <a:latin typeface="Times New Roman"/>
                <a:cs typeface="Times New Roman"/>
              </a:rPr>
              <a:t>« 1</a:t>
            </a:r>
            <a:r>
              <a:rPr lang="fr-FR" sz="1600" kern="10" baseline="30000" dirty="0">
                <a:ln w="9525">
                  <a:solidFill>
                    <a:srgbClr val="000000"/>
                  </a:solidFill>
                  <a:round/>
                  <a:headEnd/>
                  <a:tailEnd/>
                </a:ln>
                <a:solidFill>
                  <a:srgbClr val="808080"/>
                </a:solidFill>
                <a:latin typeface="Times New Roman"/>
                <a:cs typeface="Times New Roman"/>
              </a:rPr>
              <a:t>ère</a:t>
            </a:r>
            <a:r>
              <a:rPr lang="fr-FR" sz="1600" kern="10" dirty="0">
                <a:ln w="9525">
                  <a:solidFill>
                    <a:srgbClr val="000000"/>
                  </a:solidFill>
                  <a:round/>
                  <a:headEnd/>
                  <a:tailEnd/>
                </a:ln>
                <a:solidFill>
                  <a:srgbClr val="808080"/>
                </a:solidFill>
                <a:latin typeface="Times New Roman"/>
                <a:cs typeface="Times New Roman"/>
              </a:rPr>
              <a:t> étape: CP »</a:t>
            </a:r>
          </a:p>
        </p:txBody>
      </p:sp>
      <p:sp>
        <p:nvSpPr>
          <p:cNvPr id="26630"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pPr>
              <a:spcBef>
                <a:spcPct val="20000"/>
              </a:spcBef>
            </a:pPr>
            <a:endParaRPr lang="fr-FR" sz="1200"/>
          </a:p>
        </p:txBody>
      </p:sp>
      <p:sp>
        <p:nvSpPr>
          <p:cNvPr id="9222" name="Rectangle 9"/>
          <p:cNvSpPr>
            <a:spLocks noChangeArrowheads="1"/>
          </p:cNvSpPr>
          <p:nvPr/>
        </p:nvSpPr>
        <p:spPr bwMode="auto">
          <a:xfrm>
            <a:off x="179388" y="981075"/>
            <a:ext cx="8496300" cy="7583488"/>
          </a:xfrm>
          <a:prstGeom prst="rect">
            <a:avLst/>
          </a:prstGeom>
          <a:noFill/>
          <a:ln w="9525">
            <a:noFill/>
            <a:miter lim="800000"/>
            <a:headEnd/>
            <a:tailEnd/>
          </a:ln>
        </p:spPr>
        <p:txBody>
          <a:bodyPr>
            <a:spAutoFit/>
          </a:bodyPr>
          <a:lstStyle/>
          <a:p>
            <a:pPr>
              <a:defRPr/>
            </a:pPr>
            <a:r>
              <a:rPr lang="fr-FR" sz="1400" b="1" dirty="0">
                <a:latin typeface="+mj-lt"/>
                <a:cs typeface="Arial" pitchFamily="34" charset="0"/>
              </a:rPr>
              <a:t>BUT :  </a:t>
            </a:r>
          </a:p>
          <a:p>
            <a:pPr>
              <a:defRPr/>
            </a:pPr>
            <a:r>
              <a:rPr lang="fr-FR" sz="1400" dirty="0">
                <a:latin typeface="+mj-lt"/>
                <a:cs typeface="Arial" pitchFamily="34" charset="0"/>
              </a:rPr>
              <a:t>Evaluer l’évolution du projet d’actions de l’élève au cours du module.</a:t>
            </a:r>
          </a:p>
          <a:p>
            <a:pPr>
              <a:defRPr/>
            </a:pPr>
            <a:endParaRPr lang="fr-FR" sz="1400" b="1" dirty="0">
              <a:latin typeface="+mj-lt"/>
              <a:cs typeface="Arial" pitchFamily="34" charset="0"/>
            </a:endParaRPr>
          </a:p>
          <a:p>
            <a:pPr>
              <a:defRPr/>
            </a:pPr>
            <a:r>
              <a:rPr lang="fr-FR" sz="1400" b="1" dirty="0">
                <a:latin typeface="+mj-lt"/>
                <a:cs typeface="Arial" pitchFamily="34" charset="0"/>
              </a:rPr>
              <a:t>DISPOSITIF : </a:t>
            </a:r>
          </a:p>
          <a:p>
            <a:pPr>
              <a:defRPr/>
            </a:pPr>
            <a:r>
              <a:rPr lang="fr-FR" sz="1400" dirty="0">
                <a:latin typeface="+mj-lt"/>
                <a:cs typeface="Arial" pitchFamily="34" charset="0"/>
              </a:rPr>
              <a:t>Humain</a:t>
            </a:r>
          </a:p>
          <a:p>
            <a:pPr>
              <a:defRPr/>
            </a:pPr>
            <a:r>
              <a:rPr lang="fr-FR" sz="1400" dirty="0">
                <a:latin typeface="+mj-lt"/>
                <a:cs typeface="Arial" pitchFamily="34" charset="0"/>
              </a:rPr>
              <a:t>Les élèves sont en doublette : un observateur / un nageur. </a:t>
            </a:r>
          </a:p>
          <a:p>
            <a:pPr>
              <a:defRPr/>
            </a:pPr>
            <a:r>
              <a:rPr lang="fr-FR" sz="1400" dirty="0">
                <a:latin typeface="+mj-lt"/>
                <a:cs typeface="Arial" pitchFamily="34" charset="0"/>
              </a:rPr>
              <a:t>Matériel</a:t>
            </a:r>
          </a:p>
          <a:p>
            <a:pPr>
              <a:defRPr/>
            </a:pPr>
            <a:r>
              <a:rPr lang="fr-FR" sz="1400" dirty="0">
                <a:latin typeface="+mj-lt"/>
                <a:cs typeface="Arial" pitchFamily="34" charset="0"/>
              </a:rPr>
              <a:t>Tout le matériel nécessaire à la réalisation des projets  choisis  par les élèves. </a:t>
            </a:r>
          </a:p>
          <a:p>
            <a:pPr>
              <a:defRPr/>
            </a:pPr>
            <a:r>
              <a:rPr lang="fr-FR" sz="1400" dirty="0">
                <a:latin typeface="+mj-lt"/>
                <a:cs typeface="Arial" pitchFamily="34" charset="0"/>
              </a:rPr>
              <a:t>Une fiche d’évaluation, par doublette, sur laquelle figure  le projet de chaque élève.</a:t>
            </a:r>
          </a:p>
          <a:p>
            <a:pPr>
              <a:defRPr/>
            </a:pPr>
            <a:r>
              <a:rPr lang="fr-FR" sz="1400" dirty="0">
                <a:latin typeface="+mj-lt"/>
                <a:cs typeface="Arial" pitchFamily="34" charset="0"/>
              </a:rPr>
              <a:t>Les répertoires des entrées, des déplacements, des immersions, des maintiens.</a:t>
            </a:r>
          </a:p>
          <a:p>
            <a:pPr>
              <a:defRPr/>
            </a:pPr>
            <a:endParaRPr lang="fr-FR" sz="1400" b="1" dirty="0">
              <a:latin typeface="+mj-lt"/>
              <a:cs typeface="Arial" pitchFamily="34" charset="0"/>
            </a:endParaRPr>
          </a:p>
          <a:p>
            <a:pPr>
              <a:defRPr/>
            </a:pPr>
            <a:r>
              <a:rPr lang="fr-FR" sz="1400" b="1" dirty="0">
                <a:latin typeface="+mj-lt"/>
                <a:cs typeface="Arial" pitchFamily="34" charset="0"/>
              </a:rPr>
              <a:t>CONSIGNES  :</a:t>
            </a:r>
          </a:p>
          <a:p>
            <a:pPr>
              <a:defRPr/>
            </a:pPr>
            <a:r>
              <a:rPr lang="fr-FR" sz="1400" dirty="0">
                <a:latin typeface="+mj-lt"/>
                <a:cs typeface="Arial" pitchFamily="34" charset="0"/>
              </a:rPr>
              <a:t>« </a:t>
            </a:r>
            <a:r>
              <a:rPr lang="fr-FR" sz="1400" dirty="0">
                <a:cs typeface="Arial" pitchFamily="34" charset="0"/>
              </a:rPr>
              <a:t> </a:t>
            </a:r>
            <a:r>
              <a:rPr lang="fr-FR" sz="1400" dirty="0">
                <a:latin typeface="+mj-lt"/>
                <a:cs typeface="Arial" pitchFamily="34" charset="0"/>
              </a:rPr>
              <a:t>Vous avez à réaliser  un projet de 2 fois 2 actions enchainées choisies dans les répertoires des entrées, des déplacements, des immersions, des maintiens.</a:t>
            </a:r>
            <a:r>
              <a:rPr lang="fr-FR" sz="1400" dirty="0">
                <a:cs typeface="Arial" pitchFamily="34" charset="0"/>
              </a:rPr>
              <a:t> </a:t>
            </a:r>
          </a:p>
          <a:p>
            <a:pPr>
              <a:defRPr/>
            </a:pPr>
            <a:r>
              <a:rPr lang="fr-FR" sz="1400" dirty="0">
                <a:latin typeface="+mj-lt"/>
                <a:cs typeface="Arial" pitchFamily="34" charset="0"/>
              </a:rPr>
              <a:t>Sur la fiche d’évaluation collez les vignettes et leur descriptif ou dessinez  et décrivez votre projet.</a:t>
            </a:r>
          </a:p>
          <a:p>
            <a:pPr>
              <a:defRPr/>
            </a:pPr>
            <a:endParaRPr lang="fr-FR" sz="1400" dirty="0">
              <a:latin typeface="+mj-lt"/>
              <a:cs typeface="Arial" pitchFamily="34" charset="0"/>
            </a:endParaRPr>
          </a:p>
          <a:p>
            <a:pPr>
              <a:defRPr/>
            </a:pPr>
            <a:r>
              <a:rPr lang="fr-FR" sz="1400" dirty="0">
                <a:latin typeface="+mj-lt"/>
                <a:cs typeface="Arial" pitchFamily="34" charset="0"/>
              </a:rPr>
              <a:t>Prenez le temps de récupérer entre les 2 enchainements d’actions de votre projet.</a:t>
            </a:r>
          </a:p>
          <a:p>
            <a:pPr>
              <a:defRPr/>
            </a:pPr>
            <a:r>
              <a:rPr lang="fr-FR" sz="1400" dirty="0">
                <a:latin typeface="+mj-lt"/>
                <a:cs typeface="Arial" pitchFamily="34" charset="0"/>
              </a:rPr>
              <a:t>Lorsque vous avez nagé, vous devenez observateur.</a:t>
            </a:r>
          </a:p>
          <a:p>
            <a:pPr>
              <a:defRPr/>
            </a:pPr>
            <a:r>
              <a:rPr lang="fr-FR" sz="1400" dirty="0">
                <a:latin typeface="+mj-lt"/>
                <a:cs typeface="Arial" pitchFamily="34" charset="0"/>
              </a:rPr>
              <a:t>L’observateur évalue le projet de son camarade».</a:t>
            </a:r>
          </a:p>
          <a:p>
            <a:pPr>
              <a:spcBef>
                <a:spcPct val="20000"/>
              </a:spcBef>
              <a:defRPr/>
            </a:pPr>
            <a:endParaRPr lang="fr-FR" sz="1400" dirty="0">
              <a:latin typeface="+mj-lt"/>
              <a:cs typeface="Arial" pitchFamily="34" charset="0"/>
            </a:endParaRPr>
          </a:p>
          <a:p>
            <a:pPr>
              <a:defRPr/>
            </a:pPr>
            <a:r>
              <a:rPr lang="fr-FR" sz="1400" b="1" dirty="0">
                <a:latin typeface="+mj-lt"/>
                <a:cs typeface="Arial" pitchFamily="34" charset="0"/>
              </a:rPr>
              <a:t>CRITERES DE REUSSITE:</a:t>
            </a:r>
          </a:p>
          <a:p>
            <a:pPr>
              <a:defRPr/>
            </a:pPr>
            <a:r>
              <a:rPr lang="fr-FR" sz="1400" dirty="0">
                <a:latin typeface="+mj-lt"/>
                <a:cs typeface="Arial" pitchFamily="34" charset="0"/>
              </a:rPr>
              <a:t>Valider les 2 fois 2 actions choisies</a:t>
            </a: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600450" cy="647700"/>
          </a:xfrm>
          <a:prstGeom prst="wedgeRoundRectCallout">
            <a:avLst>
              <a:gd name="adj1" fmla="val -29422"/>
              <a:gd name="adj2" fmla="val 49724"/>
              <a:gd name="adj3" fmla="val 16667"/>
            </a:avLst>
          </a:prstGeom>
          <a:solidFill>
            <a:srgbClr val="FF00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solidFill>
                  <a:srgbClr val="FFFFFF"/>
                </a:solidFill>
                <a:latin typeface="Comic Sans MS" pitchFamily="66" charset="0"/>
                <a:cs typeface="Arial" pitchFamily="34" charset="0"/>
              </a:rPr>
              <a:t>SITUATION DE REFERENCE</a:t>
            </a:r>
          </a:p>
          <a:p>
            <a:pPr algn="ctr" fontAlgn="auto">
              <a:spcBef>
                <a:spcPts val="0"/>
              </a:spcBef>
              <a:spcAft>
                <a:spcPts val="0"/>
              </a:spcAft>
              <a:defRPr/>
            </a:pPr>
            <a:r>
              <a:rPr lang="fr-FR" sz="1400" dirty="0">
                <a:solidFill>
                  <a:srgbClr val="FFFFFF"/>
                </a:solidFill>
                <a:latin typeface="Comic Sans MS" pitchFamily="66" charset="0"/>
                <a:cs typeface="Arial" pitchFamily="34" charset="0"/>
              </a:rPr>
              <a:t>Année 2 </a:t>
            </a:r>
            <a:r>
              <a:rPr lang="fr-FR" sz="1400" dirty="0">
                <a:solidFill>
                  <a:srgbClr val="FFFFFF"/>
                </a:solidFill>
                <a:latin typeface="Comic Sans MS" pitchFamily="66" charset="0"/>
                <a:cs typeface="Arial" pitchFamily="34" charset="0"/>
                <a:sym typeface="Wingdings" pitchFamily="2" charset="2"/>
              </a:rPr>
              <a:t> Repère: Palier 1</a:t>
            </a:r>
            <a:endParaRPr lang="fr-FR" sz="1200" dirty="0">
              <a:solidFill>
                <a:srgbClr val="FFFFFF"/>
              </a:solidFill>
              <a:latin typeface="Times New Roman" pitchFamily="18" charset="0"/>
              <a:cs typeface="Arial" pitchFamily="34" charset="0"/>
            </a:endParaRPr>
          </a:p>
        </p:txBody>
      </p:sp>
      <p:sp>
        <p:nvSpPr>
          <p:cNvPr id="27653"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2ème étape: CE1 »</a:t>
            </a:r>
          </a:p>
        </p:txBody>
      </p:sp>
      <p:sp>
        <p:nvSpPr>
          <p:cNvPr id="27654"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pPr>
              <a:spcBef>
                <a:spcPct val="20000"/>
              </a:spcBef>
            </a:pPr>
            <a:endParaRPr lang="fr-FR" sz="1200"/>
          </a:p>
        </p:txBody>
      </p:sp>
      <p:sp>
        <p:nvSpPr>
          <p:cNvPr id="9222" name="Rectangle 9"/>
          <p:cNvSpPr>
            <a:spLocks noChangeArrowheads="1"/>
          </p:cNvSpPr>
          <p:nvPr/>
        </p:nvSpPr>
        <p:spPr bwMode="auto">
          <a:xfrm>
            <a:off x="179388" y="981075"/>
            <a:ext cx="8496300" cy="7583488"/>
          </a:xfrm>
          <a:prstGeom prst="rect">
            <a:avLst/>
          </a:prstGeom>
          <a:noFill/>
          <a:ln w="9525">
            <a:noFill/>
            <a:miter lim="800000"/>
            <a:headEnd/>
            <a:tailEnd/>
          </a:ln>
        </p:spPr>
        <p:txBody>
          <a:bodyPr>
            <a:spAutoFit/>
          </a:bodyPr>
          <a:lstStyle/>
          <a:p>
            <a:pPr>
              <a:defRPr/>
            </a:pPr>
            <a:r>
              <a:rPr lang="fr-FR" sz="1400" b="1" dirty="0">
                <a:latin typeface="+mj-lt"/>
                <a:cs typeface="Arial" pitchFamily="34" charset="0"/>
              </a:rPr>
              <a:t>BUT :  </a:t>
            </a:r>
          </a:p>
          <a:p>
            <a:pPr>
              <a:defRPr/>
            </a:pPr>
            <a:r>
              <a:rPr lang="fr-FR" sz="1400" dirty="0">
                <a:latin typeface="+mj-lt"/>
                <a:cs typeface="Arial" pitchFamily="34" charset="0"/>
              </a:rPr>
              <a:t>Evaluer l’évolution du projet d’actions de l’élève au cours du module.</a:t>
            </a:r>
          </a:p>
          <a:p>
            <a:pPr>
              <a:defRPr/>
            </a:pPr>
            <a:endParaRPr lang="fr-FR" sz="1400" b="1" dirty="0">
              <a:latin typeface="+mj-lt"/>
              <a:cs typeface="Arial" pitchFamily="34" charset="0"/>
            </a:endParaRPr>
          </a:p>
          <a:p>
            <a:pPr>
              <a:defRPr/>
            </a:pPr>
            <a:r>
              <a:rPr lang="fr-FR" sz="1400" b="1" dirty="0">
                <a:latin typeface="+mj-lt"/>
                <a:cs typeface="Arial" pitchFamily="34" charset="0"/>
              </a:rPr>
              <a:t>DISPOSITIF : </a:t>
            </a:r>
          </a:p>
          <a:p>
            <a:pPr>
              <a:defRPr/>
            </a:pPr>
            <a:r>
              <a:rPr lang="fr-FR" sz="1400" dirty="0">
                <a:latin typeface="+mj-lt"/>
                <a:cs typeface="Arial" pitchFamily="34" charset="0"/>
              </a:rPr>
              <a:t>Humain</a:t>
            </a:r>
          </a:p>
          <a:p>
            <a:pPr>
              <a:defRPr/>
            </a:pPr>
            <a:r>
              <a:rPr lang="fr-FR" sz="1400" dirty="0">
                <a:latin typeface="+mj-lt"/>
                <a:cs typeface="Arial" pitchFamily="34" charset="0"/>
              </a:rPr>
              <a:t>Les élèves sont en doublette : un observateur / un nageur. </a:t>
            </a:r>
          </a:p>
          <a:p>
            <a:pPr>
              <a:defRPr/>
            </a:pPr>
            <a:r>
              <a:rPr lang="fr-FR" sz="1400" dirty="0">
                <a:latin typeface="+mj-lt"/>
                <a:cs typeface="Arial" pitchFamily="34" charset="0"/>
              </a:rPr>
              <a:t>Matériel</a:t>
            </a:r>
          </a:p>
          <a:p>
            <a:pPr>
              <a:defRPr/>
            </a:pPr>
            <a:r>
              <a:rPr lang="fr-FR" sz="1400" dirty="0">
                <a:latin typeface="+mj-lt"/>
                <a:cs typeface="Arial" pitchFamily="34" charset="0"/>
              </a:rPr>
              <a:t>Tout le matériel nécessaire à la réalisation des projets  choisis  par les élèves. </a:t>
            </a:r>
          </a:p>
          <a:p>
            <a:pPr>
              <a:defRPr/>
            </a:pPr>
            <a:r>
              <a:rPr lang="fr-FR" sz="1400" dirty="0">
                <a:latin typeface="+mj-lt"/>
                <a:cs typeface="Arial" pitchFamily="34" charset="0"/>
              </a:rPr>
              <a:t>Une fiche d’évaluation, par doublette, sur laquelle figure  le projet de chaque élève.</a:t>
            </a:r>
          </a:p>
          <a:p>
            <a:pPr>
              <a:defRPr/>
            </a:pPr>
            <a:r>
              <a:rPr lang="fr-FR" sz="1400" dirty="0">
                <a:latin typeface="+mj-lt"/>
                <a:cs typeface="Arial" pitchFamily="34" charset="0"/>
              </a:rPr>
              <a:t>Les répertoires des entrées, des déplacements, des immersions, des maintiens.</a:t>
            </a:r>
          </a:p>
          <a:p>
            <a:pPr>
              <a:defRPr/>
            </a:pPr>
            <a:endParaRPr lang="fr-FR" sz="1400" b="1" dirty="0">
              <a:latin typeface="+mj-lt"/>
              <a:cs typeface="Arial" pitchFamily="34" charset="0"/>
            </a:endParaRPr>
          </a:p>
          <a:p>
            <a:pPr>
              <a:defRPr/>
            </a:pPr>
            <a:r>
              <a:rPr lang="fr-FR" sz="1400" b="1" dirty="0">
                <a:latin typeface="+mj-lt"/>
                <a:cs typeface="Arial" pitchFamily="34" charset="0"/>
              </a:rPr>
              <a:t>CONSIGNES  :</a:t>
            </a:r>
          </a:p>
          <a:p>
            <a:pPr>
              <a:defRPr/>
            </a:pPr>
            <a:r>
              <a:rPr lang="fr-FR" sz="1400" dirty="0">
                <a:latin typeface="+mj-lt"/>
                <a:cs typeface="Arial" pitchFamily="34" charset="0"/>
              </a:rPr>
              <a:t>« </a:t>
            </a:r>
            <a:r>
              <a:rPr lang="fr-FR" sz="1400" dirty="0">
                <a:cs typeface="Arial" pitchFamily="34" charset="0"/>
              </a:rPr>
              <a:t> </a:t>
            </a:r>
            <a:r>
              <a:rPr lang="fr-FR" sz="1400" dirty="0">
                <a:latin typeface="+mj-lt"/>
                <a:cs typeface="Arial" pitchFamily="34" charset="0"/>
              </a:rPr>
              <a:t>Vous avez à réaliser  un projet de parcours de 25 m composé de 4 actions enchainées choisies dans les répertoires des entrées, des déplacements, des immersions, des maintiens</a:t>
            </a:r>
            <a:r>
              <a:rPr lang="fr-FR" sz="1400" dirty="0">
                <a:cs typeface="Arial" pitchFamily="34" charset="0"/>
              </a:rPr>
              <a:t>. </a:t>
            </a:r>
          </a:p>
          <a:p>
            <a:pPr>
              <a:defRPr/>
            </a:pPr>
            <a:r>
              <a:rPr lang="fr-FR" sz="1400" dirty="0">
                <a:latin typeface="+mj-lt"/>
                <a:cs typeface="Arial" pitchFamily="34" charset="0"/>
              </a:rPr>
              <a:t>Sur la fiche d’évaluation collez les vignettes et leur descriptif ou dessinez  et décrivez votre projet de parcours.</a:t>
            </a:r>
          </a:p>
          <a:p>
            <a:pPr>
              <a:defRPr/>
            </a:pPr>
            <a:endParaRPr lang="fr-FR" sz="1400" dirty="0">
              <a:latin typeface="+mj-lt"/>
              <a:cs typeface="Arial" pitchFamily="34" charset="0"/>
            </a:endParaRPr>
          </a:p>
          <a:p>
            <a:pPr>
              <a:defRPr/>
            </a:pPr>
            <a:r>
              <a:rPr lang="fr-FR" sz="1400" dirty="0">
                <a:latin typeface="+mj-lt"/>
                <a:cs typeface="Arial" pitchFamily="34" charset="0"/>
              </a:rPr>
              <a:t>Lorsque vous avez nagé, vous devenez observateur.</a:t>
            </a:r>
          </a:p>
          <a:p>
            <a:pPr>
              <a:defRPr/>
            </a:pPr>
            <a:r>
              <a:rPr lang="fr-FR" sz="1400" dirty="0">
                <a:latin typeface="+mj-lt"/>
                <a:cs typeface="Arial" pitchFamily="34" charset="0"/>
              </a:rPr>
              <a:t>L’observateur évalue le projet de son camarade».</a:t>
            </a:r>
          </a:p>
          <a:p>
            <a:pPr>
              <a:spcBef>
                <a:spcPct val="20000"/>
              </a:spcBef>
              <a:defRPr/>
            </a:pPr>
            <a:endParaRPr lang="fr-FR" sz="1400" dirty="0">
              <a:latin typeface="+mj-lt"/>
              <a:cs typeface="Arial" pitchFamily="34" charset="0"/>
            </a:endParaRPr>
          </a:p>
          <a:p>
            <a:pPr>
              <a:defRPr/>
            </a:pPr>
            <a:r>
              <a:rPr lang="fr-FR" sz="1400" b="1" dirty="0">
                <a:latin typeface="+mj-lt"/>
                <a:cs typeface="Arial" pitchFamily="34" charset="0"/>
              </a:rPr>
              <a:t>CRITERES DE REUSSITE:</a:t>
            </a:r>
          </a:p>
          <a:p>
            <a:pPr>
              <a:defRPr/>
            </a:pPr>
            <a:r>
              <a:rPr lang="fr-FR" sz="1400" dirty="0">
                <a:latin typeface="+mj-lt"/>
                <a:cs typeface="Arial" pitchFamily="34" charset="0"/>
              </a:rPr>
              <a:t>Valider les 4 actions enchainées</a:t>
            </a: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600450" cy="576262"/>
          </a:xfrm>
          <a:prstGeom prst="wedgeRoundRectCallout">
            <a:avLst>
              <a:gd name="adj1" fmla="val -29422"/>
              <a:gd name="adj2" fmla="val 49724"/>
              <a:gd name="adj3" fmla="val 16667"/>
            </a:avLst>
          </a:prstGeom>
          <a:solidFill>
            <a:srgbClr val="FF00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solidFill>
                  <a:srgbClr val="FFFFFF"/>
                </a:solidFill>
                <a:latin typeface="Comic Sans MS" pitchFamily="66" charset="0"/>
                <a:cs typeface="Arial" pitchFamily="34" charset="0"/>
              </a:rPr>
              <a:t>SITUATION DE REFERENCE</a:t>
            </a:r>
          </a:p>
          <a:p>
            <a:pPr algn="ctr" fontAlgn="auto">
              <a:spcBef>
                <a:spcPts val="0"/>
              </a:spcBef>
              <a:spcAft>
                <a:spcPts val="0"/>
              </a:spcAft>
              <a:defRPr/>
            </a:pPr>
            <a:r>
              <a:rPr lang="fr-FR" sz="1400" dirty="0">
                <a:solidFill>
                  <a:srgbClr val="FFFFFF"/>
                </a:solidFill>
                <a:latin typeface="Comic Sans MS" pitchFamily="66" charset="0"/>
                <a:cs typeface="Arial" pitchFamily="34" charset="0"/>
              </a:rPr>
              <a:t>Année 3 et 4 </a:t>
            </a:r>
            <a:r>
              <a:rPr lang="fr-FR" sz="1400" dirty="0">
                <a:solidFill>
                  <a:srgbClr val="FFFFFF"/>
                </a:solidFill>
                <a:latin typeface="Comic Sans MS" pitchFamily="66" charset="0"/>
                <a:cs typeface="Arial" pitchFamily="34" charset="0"/>
                <a:sym typeface="Wingdings" pitchFamily="2" charset="2"/>
              </a:rPr>
              <a:t> Repères: Palier 2 et 3</a:t>
            </a:r>
            <a:endParaRPr lang="fr-FR" sz="1200" dirty="0">
              <a:solidFill>
                <a:srgbClr val="FFFFFF"/>
              </a:solidFill>
              <a:latin typeface="Times New Roman" pitchFamily="18" charset="0"/>
              <a:cs typeface="Arial" pitchFamily="34" charset="0"/>
            </a:endParaRPr>
          </a:p>
        </p:txBody>
      </p:sp>
      <p:sp>
        <p:nvSpPr>
          <p:cNvPr id="28677"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3ème étape: CM1/6ème »</a:t>
            </a:r>
          </a:p>
        </p:txBody>
      </p:sp>
      <p:sp>
        <p:nvSpPr>
          <p:cNvPr id="28678"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pPr>
              <a:spcBef>
                <a:spcPct val="20000"/>
              </a:spcBef>
            </a:pPr>
            <a:endParaRPr lang="fr-FR" sz="1200"/>
          </a:p>
        </p:txBody>
      </p:sp>
      <p:sp>
        <p:nvSpPr>
          <p:cNvPr id="9222" name="Rectangle 9"/>
          <p:cNvSpPr>
            <a:spLocks noChangeArrowheads="1"/>
          </p:cNvSpPr>
          <p:nvPr/>
        </p:nvSpPr>
        <p:spPr bwMode="auto">
          <a:xfrm>
            <a:off x="179388" y="981075"/>
            <a:ext cx="8496300" cy="7583488"/>
          </a:xfrm>
          <a:prstGeom prst="rect">
            <a:avLst/>
          </a:prstGeom>
          <a:noFill/>
          <a:ln w="9525">
            <a:noFill/>
            <a:miter lim="800000"/>
            <a:headEnd/>
            <a:tailEnd/>
          </a:ln>
        </p:spPr>
        <p:txBody>
          <a:bodyPr>
            <a:spAutoFit/>
          </a:bodyPr>
          <a:lstStyle/>
          <a:p>
            <a:pPr>
              <a:defRPr/>
            </a:pPr>
            <a:r>
              <a:rPr lang="fr-FR" sz="1400" b="1" dirty="0">
                <a:latin typeface="+mj-lt"/>
                <a:cs typeface="Arial" pitchFamily="34" charset="0"/>
              </a:rPr>
              <a:t>BUT :  </a:t>
            </a:r>
          </a:p>
          <a:p>
            <a:pPr>
              <a:defRPr/>
            </a:pPr>
            <a:r>
              <a:rPr lang="fr-FR" sz="1400" dirty="0">
                <a:latin typeface="+mj-lt"/>
                <a:cs typeface="Arial" pitchFamily="34" charset="0"/>
              </a:rPr>
              <a:t>Evaluer l’évolution du projet d’actions de l’élève au cours du module.</a:t>
            </a:r>
          </a:p>
          <a:p>
            <a:pPr>
              <a:defRPr/>
            </a:pPr>
            <a:endParaRPr lang="fr-FR" sz="1400" b="1" dirty="0">
              <a:latin typeface="+mj-lt"/>
              <a:cs typeface="Arial" pitchFamily="34" charset="0"/>
            </a:endParaRPr>
          </a:p>
          <a:p>
            <a:pPr>
              <a:defRPr/>
            </a:pPr>
            <a:r>
              <a:rPr lang="fr-FR" sz="1400" b="1" dirty="0">
                <a:latin typeface="+mj-lt"/>
                <a:cs typeface="Arial" pitchFamily="34" charset="0"/>
              </a:rPr>
              <a:t>DISPOSITIF : </a:t>
            </a:r>
          </a:p>
          <a:p>
            <a:pPr>
              <a:defRPr/>
            </a:pPr>
            <a:r>
              <a:rPr lang="fr-FR" sz="1400" dirty="0">
                <a:latin typeface="+mj-lt"/>
                <a:cs typeface="Arial" pitchFamily="34" charset="0"/>
              </a:rPr>
              <a:t>Humain</a:t>
            </a:r>
          </a:p>
          <a:p>
            <a:pPr>
              <a:defRPr/>
            </a:pPr>
            <a:r>
              <a:rPr lang="fr-FR" sz="1400" dirty="0">
                <a:latin typeface="+mj-lt"/>
                <a:cs typeface="Arial" pitchFamily="34" charset="0"/>
              </a:rPr>
              <a:t>Les élèves sont en doublette : un observateur / un nageur. </a:t>
            </a:r>
          </a:p>
          <a:p>
            <a:pPr>
              <a:defRPr/>
            </a:pPr>
            <a:r>
              <a:rPr lang="fr-FR" sz="1400" dirty="0">
                <a:latin typeface="+mj-lt"/>
                <a:cs typeface="Arial" pitchFamily="34" charset="0"/>
              </a:rPr>
              <a:t>Matériel</a:t>
            </a:r>
          </a:p>
          <a:p>
            <a:pPr>
              <a:defRPr/>
            </a:pPr>
            <a:r>
              <a:rPr lang="fr-FR" sz="1400" dirty="0">
                <a:latin typeface="+mj-lt"/>
                <a:cs typeface="Arial" pitchFamily="34" charset="0"/>
              </a:rPr>
              <a:t>Tout le matériel nécessaire à la réalisation des projets  choisis  par les élèves. </a:t>
            </a:r>
          </a:p>
          <a:p>
            <a:pPr>
              <a:defRPr/>
            </a:pPr>
            <a:r>
              <a:rPr lang="fr-FR" sz="1400" dirty="0">
                <a:latin typeface="+mj-lt"/>
                <a:cs typeface="Arial" pitchFamily="34" charset="0"/>
              </a:rPr>
              <a:t>Une fiche d’évaluation, par doublette, sur laquelle figure  le projet de chaque élève.</a:t>
            </a:r>
          </a:p>
          <a:p>
            <a:pPr>
              <a:defRPr/>
            </a:pPr>
            <a:r>
              <a:rPr lang="fr-FR" sz="1400" dirty="0">
                <a:latin typeface="+mj-lt"/>
                <a:cs typeface="Arial" pitchFamily="34" charset="0"/>
              </a:rPr>
              <a:t>Les répertoires des entrées, des déplacements, des immersions, des maintiens.</a:t>
            </a:r>
          </a:p>
          <a:p>
            <a:pPr>
              <a:defRPr/>
            </a:pPr>
            <a:endParaRPr lang="fr-FR" sz="1400" b="1" dirty="0">
              <a:latin typeface="+mj-lt"/>
              <a:cs typeface="Arial" pitchFamily="34" charset="0"/>
            </a:endParaRPr>
          </a:p>
          <a:p>
            <a:pPr>
              <a:defRPr/>
            </a:pPr>
            <a:r>
              <a:rPr lang="fr-FR" sz="1400" b="1" dirty="0">
                <a:latin typeface="+mj-lt"/>
                <a:cs typeface="Arial" pitchFamily="34" charset="0"/>
              </a:rPr>
              <a:t>CONSIGNES  :</a:t>
            </a:r>
          </a:p>
          <a:p>
            <a:pPr>
              <a:defRPr/>
            </a:pPr>
            <a:r>
              <a:rPr lang="fr-FR" sz="1400" dirty="0">
                <a:latin typeface="+mj-lt"/>
                <a:cs typeface="Arial" pitchFamily="34" charset="0"/>
              </a:rPr>
              <a:t>« </a:t>
            </a:r>
            <a:r>
              <a:rPr lang="fr-FR" sz="1400" dirty="0">
                <a:cs typeface="Arial" pitchFamily="34" charset="0"/>
              </a:rPr>
              <a:t> </a:t>
            </a:r>
            <a:r>
              <a:rPr lang="fr-FR" sz="1400" dirty="0">
                <a:latin typeface="+mj-lt"/>
                <a:cs typeface="Arial" pitchFamily="34" charset="0"/>
              </a:rPr>
              <a:t>Vous avez à réaliser  un projet de parcours  de 50 m composé de 5 actions enchainées choisies dans les répertoires des entrées, des déplacements, des immersions horizontales, des maintiens, des immersions verticales</a:t>
            </a:r>
            <a:r>
              <a:rPr lang="fr-FR" sz="1400" dirty="0">
                <a:cs typeface="Arial" pitchFamily="34" charset="0"/>
              </a:rPr>
              <a:t>. </a:t>
            </a:r>
          </a:p>
          <a:p>
            <a:pPr>
              <a:defRPr/>
            </a:pPr>
            <a:r>
              <a:rPr lang="fr-FR" sz="1400" dirty="0">
                <a:latin typeface="+mj-lt"/>
                <a:cs typeface="Arial" pitchFamily="34" charset="0"/>
              </a:rPr>
              <a:t>Sur la fiche d’évaluation collez les vignettes et leur descriptif ou dessinez  et décrivez votre projet de parcours.</a:t>
            </a:r>
          </a:p>
          <a:p>
            <a:pPr>
              <a:defRPr/>
            </a:pPr>
            <a:endParaRPr lang="fr-FR" sz="1400" dirty="0">
              <a:latin typeface="+mj-lt"/>
              <a:cs typeface="Arial" pitchFamily="34" charset="0"/>
            </a:endParaRPr>
          </a:p>
          <a:p>
            <a:pPr>
              <a:defRPr/>
            </a:pPr>
            <a:r>
              <a:rPr lang="fr-FR" sz="1400" dirty="0">
                <a:latin typeface="+mj-lt"/>
                <a:cs typeface="Arial" pitchFamily="34" charset="0"/>
              </a:rPr>
              <a:t>Lorsque vous avez nagé, vous devenez observateur.</a:t>
            </a:r>
          </a:p>
          <a:p>
            <a:pPr>
              <a:defRPr/>
            </a:pPr>
            <a:r>
              <a:rPr lang="fr-FR" sz="1400" dirty="0">
                <a:latin typeface="+mj-lt"/>
                <a:cs typeface="Arial" pitchFamily="34" charset="0"/>
              </a:rPr>
              <a:t>L’observateur évalue le projet de son camarade».</a:t>
            </a:r>
          </a:p>
          <a:p>
            <a:pPr>
              <a:spcBef>
                <a:spcPct val="20000"/>
              </a:spcBef>
              <a:defRPr/>
            </a:pPr>
            <a:endParaRPr lang="fr-FR" sz="1400" dirty="0">
              <a:latin typeface="+mj-lt"/>
              <a:cs typeface="Arial" pitchFamily="34" charset="0"/>
            </a:endParaRPr>
          </a:p>
          <a:p>
            <a:pPr>
              <a:defRPr/>
            </a:pPr>
            <a:r>
              <a:rPr lang="fr-FR" sz="1400" b="1" dirty="0">
                <a:latin typeface="+mj-lt"/>
                <a:cs typeface="Arial" pitchFamily="34" charset="0"/>
              </a:rPr>
              <a:t>CRITERES DE REUSSITE:</a:t>
            </a:r>
          </a:p>
          <a:p>
            <a:pPr>
              <a:defRPr/>
            </a:pPr>
            <a:r>
              <a:rPr lang="fr-FR" sz="1400" dirty="0">
                <a:latin typeface="+mj-lt"/>
                <a:cs typeface="Arial" pitchFamily="34" charset="0"/>
              </a:rPr>
              <a:t>Valider les 5 actions enchainées</a:t>
            </a: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4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600450" cy="863600"/>
          </a:xfrm>
          <a:prstGeom prst="wedgeRoundRectCallout">
            <a:avLst>
              <a:gd name="adj1" fmla="val -29422"/>
              <a:gd name="adj2" fmla="val 49724"/>
              <a:gd name="adj3" fmla="val 16667"/>
            </a:avLst>
          </a:prstGeom>
          <a:solidFill>
            <a:srgbClr val="FF00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solidFill>
                  <a:srgbClr val="FFFFFF"/>
                </a:solidFill>
                <a:latin typeface="Comic Sans MS" pitchFamily="66" charset="0"/>
                <a:cs typeface="Arial" pitchFamily="34" charset="0"/>
              </a:rPr>
              <a:t>SITUATION DE REFERENCE</a:t>
            </a:r>
          </a:p>
          <a:p>
            <a:pPr algn="ctr" fontAlgn="auto">
              <a:spcBef>
                <a:spcPts val="0"/>
              </a:spcBef>
              <a:spcAft>
                <a:spcPts val="0"/>
              </a:spcAft>
              <a:defRPr/>
            </a:pPr>
            <a:r>
              <a:rPr lang="fr-FR" sz="1400" dirty="0">
                <a:solidFill>
                  <a:srgbClr val="FFFFFF"/>
                </a:solidFill>
                <a:latin typeface="Comic Sans MS" pitchFamily="66" charset="0"/>
                <a:cs typeface="Arial" pitchFamily="34" charset="0"/>
              </a:rPr>
              <a:t>Année 4 et 5 </a:t>
            </a:r>
            <a:r>
              <a:rPr lang="fr-FR" sz="1400" dirty="0">
                <a:solidFill>
                  <a:srgbClr val="FFFFFF"/>
                </a:solidFill>
                <a:latin typeface="Comic Sans MS" pitchFamily="66" charset="0"/>
                <a:cs typeface="Arial" pitchFamily="34" charset="0"/>
                <a:sym typeface="Wingdings" pitchFamily="2" charset="2"/>
              </a:rPr>
              <a:t> Repères: 1</a:t>
            </a:r>
            <a:r>
              <a:rPr lang="fr-FR" sz="1400" baseline="30000" dirty="0">
                <a:solidFill>
                  <a:srgbClr val="FFFFFF"/>
                </a:solidFill>
                <a:latin typeface="Comic Sans MS" pitchFamily="66" charset="0"/>
                <a:cs typeface="Arial" pitchFamily="34" charset="0"/>
                <a:sym typeface="Wingdings" pitchFamily="2" charset="2"/>
              </a:rPr>
              <a:t>er</a:t>
            </a:r>
            <a:r>
              <a:rPr lang="fr-FR" sz="1400" dirty="0">
                <a:solidFill>
                  <a:srgbClr val="FFFFFF"/>
                </a:solidFill>
                <a:latin typeface="Comic Sans MS" pitchFamily="66" charset="0"/>
                <a:cs typeface="Arial" pitchFamily="34" charset="0"/>
                <a:sym typeface="Wingdings" pitchFamily="2" charset="2"/>
              </a:rPr>
              <a:t> et 2</a:t>
            </a:r>
            <a:r>
              <a:rPr lang="fr-FR" sz="1400" baseline="30000" dirty="0">
                <a:solidFill>
                  <a:srgbClr val="FFFFFF"/>
                </a:solidFill>
                <a:latin typeface="Comic Sans MS" pitchFamily="66" charset="0"/>
                <a:cs typeface="Arial" pitchFamily="34" charset="0"/>
                <a:sym typeface="Wingdings" pitchFamily="2" charset="2"/>
              </a:rPr>
              <a:t>ème</a:t>
            </a:r>
            <a:r>
              <a:rPr lang="fr-FR" sz="1400" dirty="0">
                <a:solidFill>
                  <a:srgbClr val="FFFFFF"/>
                </a:solidFill>
                <a:latin typeface="Comic Sans MS" pitchFamily="66" charset="0"/>
                <a:cs typeface="Arial" pitchFamily="34" charset="0"/>
                <a:sym typeface="Wingdings" pitchFamily="2" charset="2"/>
              </a:rPr>
              <a:t> degré d’acquisition du savoir nager</a:t>
            </a:r>
            <a:endParaRPr lang="fr-FR" sz="1200" dirty="0">
              <a:solidFill>
                <a:srgbClr val="FFFFFF"/>
              </a:solidFill>
              <a:latin typeface="Times New Roman" pitchFamily="18" charset="0"/>
              <a:cs typeface="Arial" pitchFamily="34" charset="0"/>
            </a:endParaRPr>
          </a:p>
        </p:txBody>
      </p:sp>
      <p:sp>
        <p:nvSpPr>
          <p:cNvPr id="18438"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defRPr/>
            </a:pPr>
            <a:r>
              <a:rPr lang="fr-FR" sz="1600" kern="10" dirty="0">
                <a:ln w="9525">
                  <a:solidFill>
                    <a:srgbClr val="000000"/>
                  </a:solidFill>
                  <a:round/>
                  <a:headEnd/>
                  <a:tailEnd/>
                </a:ln>
                <a:solidFill>
                  <a:srgbClr val="808080"/>
                </a:solidFill>
                <a:latin typeface="Times New Roman"/>
                <a:cs typeface="Times New Roman"/>
              </a:rPr>
              <a:t>« 4ème étape: 6</a:t>
            </a:r>
            <a:r>
              <a:rPr lang="fr-FR" sz="1600" kern="10" baseline="30000" dirty="0">
                <a:ln w="9525">
                  <a:solidFill>
                    <a:srgbClr val="000000"/>
                  </a:solidFill>
                  <a:round/>
                  <a:headEnd/>
                  <a:tailEnd/>
                </a:ln>
                <a:solidFill>
                  <a:srgbClr val="808080"/>
                </a:solidFill>
                <a:latin typeface="Times New Roman"/>
                <a:cs typeface="Times New Roman"/>
              </a:rPr>
              <a:t>ème</a:t>
            </a:r>
            <a:r>
              <a:rPr lang="fr-FR" sz="1600" kern="10" dirty="0">
                <a:ln w="9525">
                  <a:solidFill>
                    <a:srgbClr val="000000"/>
                  </a:solidFill>
                  <a:round/>
                  <a:headEnd/>
                  <a:tailEnd/>
                </a:ln>
                <a:solidFill>
                  <a:srgbClr val="808080"/>
                </a:solidFill>
                <a:latin typeface="Times New Roman"/>
                <a:cs typeface="Times New Roman"/>
              </a:rPr>
              <a:t>/ autres classes collège »</a:t>
            </a:r>
          </a:p>
        </p:txBody>
      </p:sp>
      <p:sp>
        <p:nvSpPr>
          <p:cNvPr id="29702"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30723" name="Espace réservé pour une image  4" descr="Microsoft Excel - Fiche1_élève_CP  [Mode de compatibilité]"/>
          <p:cNvPicPr>
            <a:picLocks noChangeAspect="1"/>
          </p:cNvPicPr>
          <p:nvPr/>
        </p:nvPicPr>
        <p:blipFill>
          <a:blip r:embed="rId3" cstate="print"/>
          <a:srcRect/>
          <a:stretch>
            <a:fillRect/>
          </a:stretch>
        </p:blipFill>
        <p:spPr bwMode="auto">
          <a:xfrm>
            <a:off x="2555875" y="82550"/>
            <a:ext cx="4486275" cy="658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4099" name="Image 5"/>
          <p:cNvPicPr>
            <a:picLocks noChangeAspect="1" noChangeArrowheads="1"/>
          </p:cNvPicPr>
          <p:nvPr/>
        </p:nvPicPr>
        <p:blipFill>
          <a:blip r:embed="rId3" cstate="print"/>
          <a:srcRect/>
          <a:stretch>
            <a:fillRect/>
          </a:stretch>
        </p:blipFill>
        <p:spPr bwMode="auto">
          <a:xfrm>
            <a:off x="611188" y="332134"/>
            <a:ext cx="7848600" cy="554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Espace réservé pour une image  4" descr="Microsoft Excel - Fiche2_élève_CP  [Mode de compatibilité]"/>
          <p:cNvPicPr>
            <a:picLocks noChangeAspect="1"/>
          </p:cNvPicPr>
          <p:nvPr/>
        </p:nvPicPr>
        <p:blipFill>
          <a:blip r:embed="rId2" cstate="print"/>
          <a:srcRect/>
          <a:stretch>
            <a:fillRect/>
          </a:stretch>
        </p:blipFill>
        <p:spPr bwMode="auto">
          <a:xfrm>
            <a:off x="2627313" y="188913"/>
            <a:ext cx="4645025" cy="6553200"/>
          </a:xfrm>
          <a:prstGeom prst="rect">
            <a:avLst/>
          </a:prstGeom>
          <a:noFill/>
          <a:ln w="9525">
            <a:noFill/>
            <a:miter lim="800000"/>
            <a:headEnd/>
            <a:tailEnd/>
          </a:ln>
        </p:spPr>
      </p:pic>
      <p:sp>
        <p:nvSpPr>
          <p:cNvPr id="31747"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32771" name="Espace réservé pour une image  4" descr="Microsoft Excel - Fiche_élève_CE1  [Mode de compatibilité]"/>
          <p:cNvPicPr>
            <a:picLocks noChangeAspect="1"/>
          </p:cNvPicPr>
          <p:nvPr/>
        </p:nvPicPr>
        <p:blipFill>
          <a:blip r:embed="rId3" cstate="print"/>
          <a:srcRect/>
          <a:stretch>
            <a:fillRect/>
          </a:stretch>
        </p:blipFill>
        <p:spPr bwMode="auto">
          <a:xfrm>
            <a:off x="2555875" y="304800"/>
            <a:ext cx="436245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33795" name="Espace réservé pour une image  4" descr="Microsoft Excel - Fiche_élèves_CM1  [Mode de compatibilité]"/>
          <p:cNvPicPr>
            <a:picLocks noChangeAspect="1"/>
          </p:cNvPicPr>
          <p:nvPr/>
        </p:nvPicPr>
        <p:blipFill>
          <a:blip r:embed="rId3" cstate="print"/>
          <a:srcRect/>
          <a:stretch>
            <a:fillRect/>
          </a:stretch>
        </p:blipFill>
        <p:spPr bwMode="auto">
          <a:xfrm>
            <a:off x="2051050" y="188913"/>
            <a:ext cx="4351338"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Espace réservé pour une image  4" descr="Microsoft Excel - Fiche_élèves_collège  [Mode de compatibilité]"/>
          <p:cNvPicPr>
            <a:picLocks noChangeAspect="1"/>
          </p:cNvPicPr>
          <p:nvPr/>
        </p:nvPicPr>
        <p:blipFill>
          <a:blip r:embed="rId2" cstate="print"/>
          <a:srcRect/>
          <a:stretch>
            <a:fillRect/>
          </a:stretch>
        </p:blipFill>
        <p:spPr bwMode="auto">
          <a:xfrm>
            <a:off x="1979613" y="188913"/>
            <a:ext cx="4419600" cy="6480175"/>
          </a:xfrm>
          <a:prstGeom prst="rect">
            <a:avLst/>
          </a:prstGeom>
          <a:noFill/>
          <a:ln w="9525">
            <a:noFill/>
            <a:miter lim="800000"/>
            <a:headEnd/>
            <a:tailEnd/>
          </a:ln>
        </p:spPr>
      </p:pic>
      <p:sp>
        <p:nvSpPr>
          <p:cNvPr id="34819"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35843" name="Espace réservé pour une image  4" descr="Eval_diag [Mode de compatibilité] (Aperçu) - Microsoft Word"/>
          <p:cNvPicPr>
            <a:picLocks noChangeAspect="1"/>
          </p:cNvPicPr>
          <p:nvPr/>
        </p:nvPicPr>
        <p:blipFill>
          <a:blip r:embed="rId3" cstate="print"/>
          <a:srcRect/>
          <a:stretch>
            <a:fillRect/>
          </a:stretch>
        </p:blipFill>
        <p:spPr bwMode="auto">
          <a:xfrm>
            <a:off x="2339975" y="188913"/>
            <a:ext cx="4535488" cy="637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35"/>
          <p:cNvSpPr txBox="1">
            <a:spLocks noChangeArrowheads="1"/>
          </p:cNvSpPr>
          <p:nvPr/>
        </p:nvSpPr>
        <p:spPr bwMode="auto">
          <a:xfrm>
            <a:off x="7596188" y="6308725"/>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36867" name="Espace réservé pour une image  4" descr="Eval_diag [Mode de compatibilité] (Aperçu) - Microsoft Word"/>
          <p:cNvPicPr>
            <a:picLocks noChangeAspect="1"/>
          </p:cNvPicPr>
          <p:nvPr/>
        </p:nvPicPr>
        <p:blipFill>
          <a:blip r:embed="rId3" cstate="print"/>
          <a:srcRect/>
          <a:stretch>
            <a:fillRect/>
          </a:stretch>
        </p:blipFill>
        <p:spPr bwMode="auto">
          <a:xfrm>
            <a:off x="2268538" y="260350"/>
            <a:ext cx="4606925" cy="639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Espace réservé pour une image  4" descr="Eval_diag [Mode de compatibilité] (Aperçu) - Microsoft Word"/>
          <p:cNvPicPr>
            <a:picLocks noChangeAspect="1"/>
          </p:cNvPicPr>
          <p:nvPr/>
        </p:nvPicPr>
        <p:blipFill>
          <a:blip r:embed="rId2" cstate="print"/>
          <a:srcRect/>
          <a:stretch>
            <a:fillRect/>
          </a:stretch>
        </p:blipFill>
        <p:spPr bwMode="auto">
          <a:xfrm>
            <a:off x="2411413" y="188913"/>
            <a:ext cx="4681537" cy="6416675"/>
          </a:xfrm>
          <a:prstGeom prst="rect">
            <a:avLst/>
          </a:prstGeom>
          <a:noFill/>
          <a:ln w="9525">
            <a:noFill/>
            <a:miter lim="800000"/>
            <a:headEnd/>
            <a:tailEnd/>
          </a:ln>
        </p:spPr>
      </p:pic>
      <p:sp>
        <p:nvSpPr>
          <p:cNvPr id="37891" name="Text Box 135"/>
          <p:cNvSpPr txBox="1">
            <a:spLocks noChangeArrowheads="1"/>
          </p:cNvSpPr>
          <p:nvPr/>
        </p:nvSpPr>
        <p:spPr bwMode="auto">
          <a:xfrm>
            <a:off x="7596188" y="6308725"/>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Espace réservé pour une image  4" descr="Eval_diag [Mode de compatibilité] (Aperçu) - Microsoft Word"/>
          <p:cNvPicPr>
            <a:picLocks noChangeAspect="1"/>
          </p:cNvPicPr>
          <p:nvPr/>
        </p:nvPicPr>
        <p:blipFill>
          <a:blip r:embed="rId2" cstate="print"/>
          <a:srcRect/>
          <a:stretch>
            <a:fillRect/>
          </a:stretch>
        </p:blipFill>
        <p:spPr bwMode="auto">
          <a:xfrm>
            <a:off x="2339975" y="260350"/>
            <a:ext cx="4608513" cy="6421438"/>
          </a:xfrm>
          <a:prstGeom prst="rect">
            <a:avLst/>
          </a:prstGeom>
          <a:noFill/>
          <a:ln w="9525">
            <a:noFill/>
            <a:miter lim="800000"/>
            <a:headEnd/>
            <a:tailEnd/>
          </a:ln>
        </p:spPr>
      </p:pic>
      <p:sp>
        <p:nvSpPr>
          <p:cNvPr id="38915" name="Text Box 135"/>
          <p:cNvSpPr txBox="1">
            <a:spLocks noChangeArrowheads="1"/>
          </p:cNvSpPr>
          <p:nvPr/>
        </p:nvSpPr>
        <p:spPr bwMode="auto">
          <a:xfrm>
            <a:off x="7596188" y="6308725"/>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Espace réservé pour une image  4" descr="Eval_diag [Mode de compatibilité] (Aperçu) - Microsoft Word"/>
          <p:cNvPicPr>
            <a:picLocks noChangeAspect="1"/>
          </p:cNvPicPr>
          <p:nvPr/>
        </p:nvPicPr>
        <p:blipFill>
          <a:blip r:embed="rId2" cstate="print"/>
          <a:srcRect/>
          <a:stretch>
            <a:fillRect/>
          </a:stretch>
        </p:blipFill>
        <p:spPr bwMode="auto">
          <a:xfrm>
            <a:off x="2411413" y="188913"/>
            <a:ext cx="4610100" cy="6335712"/>
          </a:xfrm>
          <a:prstGeom prst="rect">
            <a:avLst/>
          </a:prstGeom>
          <a:noFill/>
          <a:ln w="9525">
            <a:noFill/>
            <a:miter lim="800000"/>
            <a:headEnd/>
            <a:tailEnd/>
          </a:ln>
        </p:spPr>
      </p:pic>
      <p:sp>
        <p:nvSpPr>
          <p:cNvPr id="39939" name="Text Box 135"/>
          <p:cNvSpPr txBox="1">
            <a:spLocks noChangeArrowheads="1"/>
          </p:cNvSpPr>
          <p:nvPr/>
        </p:nvSpPr>
        <p:spPr bwMode="auto">
          <a:xfrm>
            <a:off x="7596188" y="6308725"/>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135"/>
          <p:cNvSpPr txBox="1">
            <a:spLocks noChangeArrowheads="1"/>
          </p:cNvSpPr>
          <p:nvPr/>
        </p:nvSpPr>
        <p:spPr bwMode="auto">
          <a:xfrm>
            <a:off x="7596188" y="6308725"/>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3" name="Image 2"/>
          <p:cNvPicPr>
            <a:picLocks noChangeAspect="1"/>
          </p:cNvPicPr>
          <p:nvPr/>
        </p:nvPicPr>
        <p:blipFill>
          <a:blip r:embed="rId3"/>
          <a:stretch>
            <a:fillRect/>
          </a:stretch>
        </p:blipFill>
        <p:spPr>
          <a:xfrm>
            <a:off x="204439" y="476672"/>
            <a:ext cx="8415544" cy="568863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117"/>
          <p:cNvSpPr>
            <a:spLocks noChangeArrowheads="1" noChangeShapeType="1" noTextEdit="1"/>
          </p:cNvSpPr>
          <p:nvPr/>
        </p:nvSpPr>
        <p:spPr bwMode="auto">
          <a:xfrm>
            <a:off x="539750" y="115888"/>
            <a:ext cx="2779713" cy="360362"/>
          </a:xfrm>
          <a:prstGeom prst="rect">
            <a:avLst/>
          </a:prstGeom>
        </p:spPr>
        <p:txBody>
          <a:bodyPr wrap="none" fromWordArt="1">
            <a:prstTxWarp prst="textWave2">
              <a:avLst>
                <a:gd name="adj1" fmla="val 10278"/>
                <a:gd name="adj2" fmla="val 79"/>
              </a:avLst>
            </a:prstTxWarp>
          </a:bodyPr>
          <a:lstStyle/>
          <a:p>
            <a:pPr algn="ctr"/>
            <a:r>
              <a:rPr lang="fr-FR" sz="1600" kern="10">
                <a:ln w="9525">
                  <a:solidFill>
                    <a:srgbClr val="000000"/>
                  </a:solidFill>
                  <a:round/>
                  <a:headEnd/>
                  <a:tailEnd/>
                </a:ln>
                <a:solidFill>
                  <a:srgbClr val="808080"/>
                </a:solidFill>
                <a:latin typeface="Times New Roman"/>
                <a:cs typeface="Times New Roman"/>
              </a:rPr>
              <a:t>"Entrées"</a:t>
            </a:r>
          </a:p>
        </p:txBody>
      </p:sp>
      <p:sp>
        <p:nvSpPr>
          <p:cNvPr id="5123"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9335" name="AutoShape 119"/>
          <p:cNvSpPr>
            <a:spLocks noChangeArrowheads="1"/>
          </p:cNvSpPr>
          <p:nvPr/>
        </p:nvSpPr>
        <p:spPr bwMode="auto">
          <a:xfrm>
            <a:off x="5003800" y="188913"/>
            <a:ext cx="3887788" cy="647700"/>
          </a:xfrm>
          <a:prstGeom prst="wedgeRoundRectCallout">
            <a:avLst>
              <a:gd name="adj1" fmla="val -36282"/>
              <a:gd name="adj2" fmla="val 76972"/>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dirty="0">
                <a:latin typeface="Comic Sans MS" pitchFamily="66" charset="0"/>
                <a:cs typeface="+mn-cs"/>
              </a:rPr>
              <a:t>Atelier</a:t>
            </a:r>
          </a:p>
          <a:p>
            <a:pPr algn="ctr" fontAlgn="auto">
              <a:spcBef>
                <a:spcPts val="0"/>
              </a:spcBef>
              <a:spcAft>
                <a:spcPts val="0"/>
              </a:spcAft>
              <a:defRPr/>
            </a:pPr>
            <a:r>
              <a:rPr lang="fr-FR" sz="1200" dirty="0">
                <a:latin typeface="Times New Roman" pitchFamily="18" charset="0"/>
                <a:cs typeface="+mn-cs"/>
              </a:rPr>
              <a:t>" </a:t>
            </a:r>
            <a:r>
              <a:rPr lang="fr-FR" sz="1200" dirty="0">
                <a:latin typeface="+mn-lt"/>
                <a:cs typeface="+mn-cs"/>
              </a:rPr>
              <a:t>Enrichir et complexifier son répertoire d’actions</a:t>
            </a:r>
            <a:r>
              <a:rPr lang="fr-FR" sz="1400" dirty="0">
                <a:latin typeface="Times New Roman" pitchFamily="18" charset="0"/>
                <a:cs typeface="+mn-cs"/>
              </a:rPr>
              <a:t>"</a:t>
            </a:r>
            <a:r>
              <a:rPr lang="fr-FR" sz="1400" dirty="0">
                <a:solidFill>
                  <a:srgbClr val="FFFFFF"/>
                </a:solidFill>
                <a:latin typeface="Times New Roman" pitchFamily="18" charset="0"/>
                <a:cs typeface="+mn-cs"/>
              </a:rPr>
              <a:t>  </a:t>
            </a:r>
            <a:endParaRPr lang="fr-FR" sz="2600" dirty="0">
              <a:solidFill>
                <a:srgbClr val="FFFFFF"/>
              </a:solidFill>
              <a:latin typeface="Times New Roman" pitchFamily="18" charset="0"/>
              <a:cs typeface="+mn-cs"/>
            </a:endParaRPr>
          </a:p>
          <a:p>
            <a:pPr fontAlgn="auto">
              <a:spcBef>
                <a:spcPts val="0"/>
              </a:spcBef>
              <a:spcAft>
                <a:spcPts val="0"/>
              </a:spcAft>
              <a:defRPr/>
            </a:pPr>
            <a:endParaRPr lang="fr-FR" dirty="0">
              <a:latin typeface="+mn-lt"/>
              <a:cs typeface="+mn-cs"/>
            </a:endParaRPr>
          </a:p>
        </p:txBody>
      </p:sp>
      <p:sp>
        <p:nvSpPr>
          <p:cNvPr id="5125"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
        <p:nvSpPr>
          <p:cNvPr id="5126" name="Rectangle 9"/>
          <p:cNvSpPr>
            <a:spLocks noChangeArrowheads="1"/>
          </p:cNvSpPr>
          <p:nvPr/>
        </p:nvSpPr>
        <p:spPr bwMode="auto">
          <a:xfrm>
            <a:off x="250825" y="692150"/>
            <a:ext cx="7705725" cy="5848350"/>
          </a:xfrm>
          <a:prstGeom prst="rect">
            <a:avLst/>
          </a:prstGeom>
          <a:noFill/>
          <a:ln w="9525">
            <a:noFill/>
            <a:miter lim="800000"/>
            <a:headEnd/>
            <a:tailEnd/>
          </a:ln>
        </p:spPr>
        <p:txBody>
          <a:bodyPr>
            <a:spAutoFit/>
          </a:bodyPr>
          <a:lstStyle/>
          <a:p>
            <a:r>
              <a:rPr lang="fr-FR" sz="1100" b="1">
                <a:latin typeface="Calibri" pitchFamily="34" charset="0"/>
              </a:rPr>
              <a:t>BUT :  </a:t>
            </a:r>
          </a:p>
          <a:p>
            <a:r>
              <a:rPr lang="fr-FR" sz="1100">
                <a:latin typeface="Calibri" pitchFamily="34" charset="0"/>
              </a:rPr>
              <a:t>Réaliser des entrées dans l’eau de plus en plus complexes.</a:t>
            </a:r>
          </a:p>
          <a:p>
            <a:endParaRPr lang="fr-FR" sz="1100">
              <a:latin typeface="Calibri" pitchFamily="34" charset="0"/>
            </a:endParaRPr>
          </a:p>
          <a:p>
            <a:r>
              <a:rPr lang="fr-FR" sz="1100" b="1">
                <a:latin typeface="Calibri" pitchFamily="34" charset="0"/>
              </a:rPr>
              <a:t>DISPOSITIF : </a:t>
            </a:r>
          </a:p>
          <a:p>
            <a:r>
              <a:rPr lang="fr-FR" sz="1100">
                <a:latin typeface="Calibri" pitchFamily="34" charset="0"/>
              </a:rPr>
              <a:t>Bord du bassin,  muret, plot, tapis, toboggan,  frites …  </a:t>
            </a:r>
          </a:p>
          <a:p>
            <a:r>
              <a:rPr lang="fr-FR" sz="1100">
                <a:latin typeface="Calibri" pitchFamily="34" charset="0"/>
              </a:rPr>
              <a:t>Affiche du </a:t>
            </a:r>
            <a:r>
              <a:rPr lang="fr-FR" sz="1100">
                <a:latin typeface="Calibri" pitchFamily="34" charset="0"/>
                <a:hlinkClick r:id="rId4" action="ppaction://hlinksldjump"/>
              </a:rPr>
              <a:t>répertoire des entrées </a:t>
            </a:r>
            <a:endParaRPr lang="fr-FR" sz="1100">
              <a:latin typeface="Calibri" pitchFamily="34" charset="0"/>
            </a:endParaRPr>
          </a:p>
          <a:p>
            <a:endParaRPr lang="fr-FR" sz="1100">
              <a:latin typeface="Calibri" pitchFamily="34" charset="0"/>
            </a:endParaRPr>
          </a:p>
          <a:p>
            <a:r>
              <a:rPr lang="fr-FR" sz="1100" b="1">
                <a:latin typeface="Calibri" pitchFamily="34" charset="0"/>
              </a:rPr>
              <a:t>CONSIGNES  :</a:t>
            </a:r>
          </a:p>
          <a:p>
            <a:r>
              <a:rPr lang="fr-FR" sz="1100">
                <a:latin typeface="Calibri" pitchFamily="34" charset="0"/>
              </a:rPr>
              <a:t>«  Parmi les entrées du répertoire, choisissez celle que vous pensez  être capable de réaliser. »  Si celle ci est maîtrisées (réalisée 3 fois), vous passez à l’entrée suivante.»</a:t>
            </a: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r>
              <a:rPr lang="fr-FR" sz="1100" b="1">
                <a:latin typeface="Calibri" pitchFamily="34" charset="0"/>
              </a:rPr>
              <a:t>CRITERES DE REUSSITE:</a:t>
            </a:r>
          </a:p>
          <a:p>
            <a:r>
              <a:rPr lang="fr-FR" sz="1100">
                <a:latin typeface="Calibri" pitchFamily="34" charset="0"/>
              </a:rPr>
              <a:t>Une entrée est validée lorsqu’elle est réalisée 3 fois de manière maitrisée telle qu’elle est décrite dans la vignette correspondante.</a:t>
            </a:r>
          </a:p>
          <a:p>
            <a:endParaRPr lang="fr-FR" sz="1100">
              <a:latin typeface="Calibri" pitchFamily="34" charset="0"/>
            </a:endParaRPr>
          </a:p>
          <a:p>
            <a:r>
              <a:rPr lang="fr-FR" sz="1100" b="1">
                <a:latin typeface="Calibri" pitchFamily="34" charset="0"/>
              </a:rPr>
              <a:t>VARIABLES:</a:t>
            </a:r>
          </a:p>
          <a:p>
            <a:r>
              <a:rPr lang="fr-FR" sz="1100">
                <a:latin typeface="Calibri" pitchFamily="34" charset="0"/>
              </a:rPr>
              <a:t>Lorsqu’une entrée est validée réaliser l’entrée suivante de la progression du répertoire.</a:t>
            </a:r>
          </a:p>
          <a:p>
            <a:r>
              <a:rPr lang="fr-FR" sz="1100">
                <a:latin typeface="Calibri" pitchFamily="34" charset="0"/>
              </a:rPr>
              <a:t> Lorsqu'une entrée n’est pas validée réaliser  l’entrée précédente de la progression du répertoire.</a:t>
            </a:r>
          </a:p>
          <a:p>
            <a:endParaRPr lang="fr-FR" sz="1100">
              <a:latin typeface="Calibri" pitchFamily="34" charset="0"/>
            </a:endParaRPr>
          </a:p>
          <a:p>
            <a:r>
              <a:rPr lang="fr-FR" sz="1100" b="1">
                <a:latin typeface="Calibri" pitchFamily="34" charset="0"/>
              </a:rPr>
              <a:t>CRITERES DE REALISATION</a:t>
            </a:r>
          </a:p>
          <a:p>
            <a:r>
              <a:rPr lang="fr-FR" sz="1100" b="1">
                <a:latin typeface="Calibri" pitchFamily="34" charset="0"/>
                <a:hlinkClick r:id="rId4" action="ppaction://hlinksldjump"/>
              </a:rPr>
              <a:t>Cliquez ICI</a:t>
            </a:r>
            <a:endParaRPr lang="fr-FR" sz="1100" b="1">
              <a:latin typeface="Calibri" pitchFamily="34" charset="0"/>
            </a:endParaRPr>
          </a:p>
        </p:txBody>
      </p:sp>
      <p:pic>
        <p:nvPicPr>
          <p:cNvPr id="5127" name="Espace réservé pour une image  4" descr="entrees_word [Mode de compatibilité] - Microsoft Word"/>
          <p:cNvPicPr>
            <a:picLocks noChangeAspect="1"/>
          </p:cNvPicPr>
          <p:nvPr/>
        </p:nvPicPr>
        <p:blipFill>
          <a:blip r:embed="rId5" cstate="print"/>
          <a:srcRect/>
          <a:stretch>
            <a:fillRect/>
          </a:stretch>
        </p:blipFill>
        <p:spPr bwMode="auto">
          <a:xfrm>
            <a:off x="1116013" y="2492375"/>
            <a:ext cx="6551612" cy="24225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2" name="Image 1"/>
          <p:cNvPicPr>
            <a:picLocks noChangeAspect="1"/>
          </p:cNvPicPr>
          <p:nvPr/>
        </p:nvPicPr>
        <p:blipFill>
          <a:blip r:embed="rId3"/>
          <a:stretch>
            <a:fillRect/>
          </a:stretch>
        </p:blipFill>
        <p:spPr>
          <a:xfrm>
            <a:off x="290982" y="195428"/>
            <a:ext cx="8560485" cy="576131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dirty="0">
                <a:solidFill>
                  <a:schemeClr val="folHlink"/>
                </a:solidFill>
                <a:latin typeface="Jokerman" pitchFamily="82" charset="0"/>
                <a:hlinkClick r:id="rId2" action="ppaction://hlinksldjump"/>
              </a:rPr>
              <a:t>RETOUR</a:t>
            </a:r>
            <a:endParaRPr lang="fr-FR" dirty="0">
              <a:solidFill>
                <a:schemeClr val="folHlink"/>
              </a:solidFill>
              <a:latin typeface="Jokerman" pitchFamily="82" charset="0"/>
            </a:endParaRPr>
          </a:p>
        </p:txBody>
      </p:sp>
      <p:pic>
        <p:nvPicPr>
          <p:cNvPr id="3" name="Image 2"/>
          <p:cNvPicPr>
            <a:picLocks noChangeAspect="1"/>
          </p:cNvPicPr>
          <p:nvPr/>
        </p:nvPicPr>
        <p:blipFill>
          <a:blip r:embed="rId3"/>
          <a:stretch>
            <a:fillRect/>
          </a:stretch>
        </p:blipFill>
        <p:spPr>
          <a:xfrm>
            <a:off x="15201" y="980728"/>
            <a:ext cx="8914824" cy="424847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135"/>
          <p:cNvSpPr txBox="1">
            <a:spLocks noChangeArrowheads="1"/>
          </p:cNvSpPr>
          <p:nvPr/>
        </p:nvSpPr>
        <p:spPr bwMode="auto">
          <a:xfrm>
            <a:off x="7596188" y="6308725"/>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2" name="Image 1"/>
          <p:cNvPicPr>
            <a:picLocks noChangeAspect="1"/>
          </p:cNvPicPr>
          <p:nvPr/>
        </p:nvPicPr>
        <p:blipFill>
          <a:blip r:embed="rId3"/>
          <a:stretch>
            <a:fillRect/>
          </a:stretch>
        </p:blipFill>
        <p:spPr>
          <a:xfrm>
            <a:off x="157183" y="501253"/>
            <a:ext cx="8686103" cy="580747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135"/>
          <p:cNvSpPr txBox="1">
            <a:spLocks noChangeArrowheads="1"/>
          </p:cNvSpPr>
          <p:nvPr/>
        </p:nvSpPr>
        <p:spPr bwMode="auto">
          <a:xfrm>
            <a:off x="7596188" y="6308725"/>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2" name="Image 1"/>
          <p:cNvPicPr>
            <a:picLocks noChangeAspect="1"/>
          </p:cNvPicPr>
          <p:nvPr/>
        </p:nvPicPr>
        <p:blipFill>
          <a:blip r:embed="rId3"/>
          <a:stretch>
            <a:fillRect/>
          </a:stretch>
        </p:blipFill>
        <p:spPr>
          <a:xfrm>
            <a:off x="2195736" y="0"/>
            <a:ext cx="4866877" cy="67413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5"/>
          <p:cNvSpPr txBox="1">
            <a:spLocks noChangeArrowheads="1"/>
          </p:cNvSpPr>
          <p:nvPr/>
        </p:nvSpPr>
        <p:spPr bwMode="auto">
          <a:xfrm>
            <a:off x="7596188" y="5949950"/>
            <a:ext cx="1246187"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6147" name="Espace réservé pour une image  4" descr="entrees_tab_A4 [Mode de compatibilité] - Microsoft Word"/>
          <p:cNvPicPr>
            <a:picLocks noGrp="1" noChangeAspect="1"/>
          </p:cNvPicPr>
          <p:nvPr>
            <p:ph type="pic" idx="1"/>
          </p:nvPr>
        </p:nvPicPr>
        <p:blipFill>
          <a:blip r:embed="rId3" cstate="print"/>
          <a:srcRect/>
          <a:stretch>
            <a:fillRect/>
          </a:stretch>
        </p:blipFill>
        <p:spPr>
          <a:xfrm>
            <a:off x="1979613" y="188913"/>
            <a:ext cx="4633912" cy="64801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9222" name="Rectangle 9"/>
          <p:cNvSpPr>
            <a:spLocks noChangeArrowheads="1"/>
          </p:cNvSpPr>
          <p:nvPr/>
        </p:nvSpPr>
        <p:spPr bwMode="auto">
          <a:xfrm>
            <a:off x="179388" y="476250"/>
            <a:ext cx="8208962" cy="6424613"/>
          </a:xfrm>
          <a:prstGeom prst="rect">
            <a:avLst/>
          </a:prstGeom>
          <a:noFill/>
          <a:ln w="9525">
            <a:noFill/>
            <a:miter lim="800000"/>
            <a:headEnd/>
            <a:tailEnd/>
          </a:ln>
        </p:spPr>
        <p:txBody>
          <a:bodyPr>
            <a:spAutoFit/>
          </a:bodyPr>
          <a:lstStyle/>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r>
              <a:rPr lang="fr-FR" sz="1050" b="1" dirty="0">
                <a:latin typeface="+mj-lt"/>
                <a:cs typeface="Arial" pitchFamily="34" charset="0"/>
              </a:rPr>
              <a:t>BUT :  </a:t>
            </a:r>
          </a:p>
          <a:p>
            <a:pPr>
              <a:defRPr/>
            </a:pPr>
            <a:r>
              <a:rPr lang="fr-FR" sz="1050" dirty="0">
                <a:latin typeface="+mj-lt"/>
                <a:cs typeface="Arial" pitchFamily="34" charset="0"/>
              </a:rPr>
              <a:t>Plonger pour aller loin. </a:t>
            </a:r>
          </a:p>
          <a:p>
            <a:pPr>
              <a:defRPr/>
            </a:pPr>
            <a:endParaRPr lang="fr-FR" sz="1050" b="1" dirty="0">
              <a:latin typeface="+mj-lt"/>
              <a:cs typeface="Arial" pitchFamily="34" charset="0"/>
            </a:endParaRPr>
          </a:p>
          <a:p>
            <a:pPr>
              <a:defRPr/>
            </a:pPr>
            <a:r>
              <a:rPr lang="fr-FR" sz="1050" b="1" dirty="0">
                <a:latin typeface="+mj-lt"/>
                <a:cs typeface="Arial" pitchFamily="34" charset="0"/>
              </a:rPr>
              <a:t>DISPOSITIF : </a:t>
            </a:r>
          </a:p>
          <a:p>
            <a:pPr>
              <a:defRPr/>
            </a:pPr>
            <a:r>
              <a:rPr lang="fr-FR" sz="1050" dirty="0">
                <a:latin typeface="+mj-lt"/>
                <a:cs typeface="Arial" pitchFamily="34" charset="0"/>
              </a:rPr>
              <a:t>Matériel: dans le grand bain</a:t>
            </a:r>
          </a:p>
          <a:p>
            <a:pPr>
              <a:defRPr/>
            </a:pPr>
            <a:r>
              <a:rPr lang="fr-FR" sz="1050" dirty="0">
                <a:latin typeface="+mj-lt"/>
                <a:cs typeface="Arial" pitchFamily="34" charset="0"/>
              </a:rPr>
              <a:t>1 bord de bassin à la surface de l’eau sans obstacle sur 10 m ou n muret à environ 50 cm au dessus de l’eau ou un plot  à environ  1 m au dessus de l’eau</a:t>
            </a:r>
          </a:p>
          <a:p>
            <a:pPr>
              <a:defRPr/>
            </a:pPr>
            <a:r>
              <a:rPr lang="fr-FR" sz="1050" dirty="0">
                <a:latin typeface="+mj-lt"/>
                <a:cs typeface="Arial" pitchFamily="34" charset="0"/>
              </a:rPr>
              <a:t>Un tapis d’un largeur de 50 cm placé devant le nageur qui effectue le plongeon</a:t>
            </a:r>
          </a:p>
          <a:p>
            <a:pPr>
              <a:defRPr/>
            </a:pPr>
            <a:r>
              <a:rPr lang="fr-FR" sz="1050" dirty="0">
                <a:latin typeface="+mj-lt"/>
                <a:cs typeface="Arial" pitchFamily="34" charset="0"/>
              </a:rPr>
              <a:t>1 repère (ex: planche, cône, assiette) disposé tous les 2 sur 10 m le long du bassin ou le nageur plonge</a:t>
            </a:r>
          </a:p>
          <a:p>
            <a:pPr>
              <a:defRPr/>
            </a:pPr>
            <a:r>
              <a:rPr lang="fr-FR" sz="1050" dirty="0">
                <a:latin typeface="+mj-lt"/>
                <a:cs typeface="Arial" pitchFamily="34" charset="0"/>
              </a:rPr>
              <a:t>Humain</a:t>
            </a:r>
          </a:p>
          <a:p>
            <a:pPr>
              <a:defRPr/>
            </a:pPr>
            <a:r>
              <a:rPr lang="fr-FR" sz="1050" dirty="0">
                <a:latin typeface="+mj-lt"/>
                <a:cs typeface="Arial" pitchFamily="34" charset="0"/>
              </a:rPr>
              <a:t>En binôme de niveaux homogènes, 1 élève plonge l’autre mesure la longueur du plongeon</a:t>
            </a:r>
          </a:p>
          <a:p>
            <a:pPr>
              <a:defRPr/>
            </a:pPr>
            <a:endParaRPr lang="fr-FR" sz="1050" b="1" dirty="0">
              <a:latin typeface="+mj-lt"/>
              <a:cs typeface="Arial" pitchFamily="34" charset="0"/>
            </a:endParaRPr>
          </a:p>
          <a:p>
            <a:pPr>
              <a:defRPr/>
            </a:pPr>
            <a:r>
              <a:rPr lang="fr-FR" sz="1050" b="1" dirty="0">
                <a:latin typeface="+mj-lt"/>
                <a:cs typeface="Arial" pitchFamily="34" charset="0"/>
              </a:rPr>
              <a:t>CONSIGNES  :</a:t>
            </a:r>
          </a:p>
          <a:p>
            <a:pPr>
              <a:defRPr/>
            </a:pPr>
            <a:r>
              <a:rPr lang="fr-FR" sz="1050" dirty="0">
                <a:latin typeface="+mj-lt"/>
                <a:cs typeface="Arial" pitchFamily="34" charset="0"/>
              </a:rPr>
              <a:t>«</a:t>
            </a:r>
            <a:r>
              <a:rPr lang="fr-FR" sz="1050" dirty="0">
                <a:latin typeface="+mj-lt"/>
              </a:rPr>
              <a:t>En binôme de niveaux homogènes, 1 élève plonge l’autre indique la longueur du plongeon</a:t>
            </a:r>
            <a:r>
              <a:rPr lang="fr-FR" sz="1050" dirty="0">
                <a:latin typeface="+mj-lt"/>
                <a:cs typeface="Arial" pitchFamily="34" charset="0"/>
              </a:rPr>
              <a:t>».</a:t>
            </a:r>
          </a:p>
          <a:p>
            <a:pPr>
              <a:defRPr/>
            </a:pPr>
            <a:r>
              <a:rPr lang="fr-FR" sz="1050" dirty="0">
                <a:latin typeface="+mj-lt"/>
                <a:cs typeface="Arial" pitchFamily="34" charset="0"/>
              </a:rPr>
              <a:t>« Le plongeur démarre son plongeon accroupi un genou et un pied au sol, la tête entre les bras, bras tendus, menton sur la poitrine ».</a:t>
            </a:r>
          </a:p>
          <a:p>
            <a:pPr>
              <a:defRPr/>
            </a:pPr>
            <a:r>
              <a:rPr lang="fr-FR" sz="1050" dirty="0">
                <a:latin typeface="+mj-lt"/>
                <a:cs typeface="Arial" pitchFamily="34" charset="0"/>
              </a:rPr>
              <a:t>« Au signal ``à vos marques - hop’’ de l’observateur le nageur plonge puis se laisse glisser sans mouvement pour aller le plus loin possible ».</a:t>
            </a:r>
          </a:p>
          <a:p>
            <a:pPr>
              <a:defRPr/>
            </a:pPr>
            <a:r>
              <a:rPr lang="fr-FR" sz="1050" dirty="0">
                <a:latin typeface="+mj-lt"/>
                <a:cs typeface="Arial" pitchFamily="34" charset="0"/>
              </a:rPr>
              <a:t>« Lorsque le nageur n’avance plus et commence à se redresser l’observateur regard où se trouve les mains du nageur et indique la longueur de son plongeon en comptabilisant le nombre de repères dépassés ».</a:t>
            </a:r>
          </a:p>
          <a:p>
            <a:pPr>
              <a:defRPr/>
            </a:pPr>
            <a:r>
              <a:rPr lang="fr-FR" sz="1050" dirty="0">
                <a:latin typeface="+mj-lt"/>
                <a:cs typeface="Arial" pitchFamily="34" charset="0"/>
              </a:rPr>
              <a:t>« L’observateur fait l’addition du nombre de repères franchis sur les 3 plongeons. Est déclaré vainqueur celui qui a réalisé la plus grande distance ».</a:t>
            </a:r>
          </a:p>
          <a:p>
            <a:pPr>
              <a:defRPr/>
            </a:pPr>
            <a:endParaRPr lang="fr-FR" sz="1050" dirty="0">
              <a:latin typeface="+mj-lt"/>
              <a:cs typeface="Arial" pitchFamily="34" charset="0"/>
            </a:endParaRPr>
          </a:p>
          <a:p>
            <a:pPr>
              <a:defRPr/>
            </a:pPr>
            <a:r>
              <a:rPr lang="fr-FR" sz="1050" b="1" dirty="0">
                <a:latin typeface="+mj-lt"/>
                <a:cs typeface="Arial" pitchFamily="34" charset="0"/>
              </a:rPr>
              <a:t>CRITERES DE REUSSITE:</a:t>
            </a:r>
          </a:p>
          <a:p>
            <a:pPr>
              <a:defRPr/>
            </a:pPr>
            <a:r>
              <a:rPr lang="fr-FR" sz="1050" dirty="0">
                <a:latin typeface="+mj-lt"/>
                <a:cs typeface="Arial" pitchFamily="34" charset="0"/>
              </a:rPr>
              <a:t>Entrer dans l’eau par la tête</a:t>
            </a:r>
          </a:p>
          <a:p>
            <a:pPr>
              <a:defRPr/>
            </a:pPr>
            <a:r>
              <a:rPr lang="fr-FR" sz="1050" dirty="0">
                <a:latin typeface="+mj-lt"/>
                <a:cs typeface="Arial" pitchFamily="34" charset="0"/>
              </a:rPr>
              <a:t>Faire une plus grande distance que son camarade</a:t>
            </a:r>
          </a:p>
          <a:p>
            <a:pPr>
              <a:defRPr/>
            </a:pPr>
            <a:endParaRPr lang="fr-FR" sz="1050" dirty="0">
              <a:latin typeface="+mj-lt"/>
              <a:cs typeface="Arial" pitchFamily="34" charset="0"/>
            </a:endParaRPr>
          </a:p>
          <a:p>
            <a:pPr>
              <a:defRPr/>
            </a:pPr>
            <a:r>
              <a:rPr lang="fr-FR" sz="1050" b="1" dirty="0">
                <a:latin typeface="+mj-lt"/>
                <a:cs typeface="Arial" pitchFamily="34" charset="0"/>
              </a:rPr>
              <a:t>VARIABLES:</a:t>
            </a:r>
          </a:p>
          <a:p>
            <a:pPr>
              <a:defRPr/>
            </a:pPr>
            <a:r>
              <a:rPr lang="fr-FR" sz="1050" dirty="0">
                <a:latin typeface="+mj-lt"/>
                <a:cs typeface="Arial" pitchFamily="34" charset="0"/>
              </a:rPr>
              <a:t>Départ assis sur le bord</a:t>
            </a:r>
          </a:p>
          <a:p>
            <a:pPr>
              <a:defRPr/>
            </a:pPr>
            <a:endParaRPr lang="fr-FR" sz="1050" dirty="0">
              <a:latin typeface="+mj-lt"/>
              <a:cs typeface="Arial" pitchFamily="34" charset="0"/>
            </a:endParaRPr>
          </a:p>
          <a:p>
            <a:pPr>
              <a:defRPr/>
            </a:pPr>
            <a:r>
              <a:rPr lang="fr-FR" sz="1050" dirty="0">
                <a:latin typeface="+mj-lt"/>
                <a:cs typeface="Arial" pitchFamily="34" charset="0"/>
              </a:rPr>
              <a:t>Départ sur le muret à 50 cm u sur le plot à 1 m</a:t>
            </a:r>
          </a:p>
          <a:p>
            <a:pPr>
              <a:defRPr/>
            </a:pPr>
            <a:r>
              <a:rPr lang="fr-FR" sz="1050" dirty="0">
                <a:latin typeface="+mj-lt"/>
                <a:cs typeface="Arial" pitchFamily="34" charset="0"/>
              </a:rPr>
              <a:t>Effectuer le même exercice avec 1 départ au bord de l’eau, 1 sur le muret, 1 sur le plot</a:t>
            </a:r>
          </a:p>
          <a:p>
            <a:pPr>
              <a:defRPr/>
            </a:pPr>
            <a:endParaRPr lang="fr-FR" sz="1050" dirty="0">
              <a:latin typeface="+mj-lt"/>
              <a:cs typeface="Arial" pitchFamily="34" charset="0"/>
            </a:endParaRPr>
          </a:p>
          <a:p>
            <a:pPr>
              <a:defRPr/>
            </a:pPr>
            <a:r>
              <a:rPr lang="fr-FR" sz="1050" b="1" dirty="0">
                <a:latin typeface="+mj-lt"/>
                <a:cs typeface="Arial" pitchFamily="34" charset="0"/>
              </a:rPr>
              <a:t>CRITERES DE REALISATION:</a:t>
            </a:r>
          </a:p>
          <a:p>
            <a:pPr>
              <a:defRPr/>
            </a:pPr>
            <a:r>
              <a:rPr lang="fr-FR" sz="1050" dirty="0">
                <a:latin typeface="+mj-lt"/>
                <a:cs typeface="Arial" pitchFamily="34" charset="0"/>
              </a:rPr>
              <a:t>Pousser fort sur la jambe avant pour aller loin</a:t>
            </a:r>
          </a:p>
          <a:p>
            <a:pPr>
              <a:defRPr/>
            </a:pPr>
            <a:r>
              <a:rPr lang="fr-FR" sz="1050" dirty="0">
                <a:latin typeface="+mj-lt"/>
                <a:cs typeface="Arial" pitchFamily="34" charset="0"/>
              </a:rPr>
              <a:t>Entrer dans l’eau mains puis tête la première en gardant le menton sur la poitrine, suivent le buste et les jambes</a:t>
            </a:r>
          </a:p>
          <a:p>
            <a:pPr>
              <a:defRPr/>
            </a:pPr>
            <a:r>
              <a:rPr lang="fr-FR" sz="1050" dirty="0">
                <a:latin typeface="Calibri" pitchFamily="34" charset="0"/>
                <a:cs typeface="Arial" pitchFamily="34" charset="0"/>
              </a:rPr>
              <a:t>Après l’entrée dans l’eau redresser légèrement le menton pour trouver la position horizontale</a:t>
            </a:r>
          </a:p>
          <a:p>
            <a:pPr>
              <a:defRPr/>
            </a:pPr>
            <a:r>
              <a:rPr lang="fr-FR" sz="1050" dirty="0">
                <a:latin typeface="Calibri" pitchFamily="34" charset="0"/>
                <a:cs typeface="Arial" pitchFamily="34" charset="0"/>
              </a:rPr>
              <a:t>Se laisser glisser bras tendus, tête entre les bras, pointes de pieds tendues, corps gainé pour avoir la position la plus hydrodynamique possible</a:t>
            </a:r>
          </a:p>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484563" cy="647700"/>
          </a:xfrm>
          <a:prstGeom prst="wedgeRoundRectCallout">
            <a:avLst>
              <a:gd name="adj1" fmla="val -29422"/>
              <a:gd name="adj2" fmla="val 49724"/>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latin typeface="Comic Sans MS" pitchFamily="66" charset="0"/>
                <a:cs typeface="Arial" pitchFamily="34" charset="0"/>
              </a:rPr>
              <a:t>Atelier</a:t>
            </a:r>
          </a:p>
          <a:p>
            <a:pPr algn="ctr" fontAlgn="auto">
              <a:spcBef>
                <a:spcPts val="0"/>
              </a:spcBef>
              <a:spcAft>
                <a:spcPts val="0"/>
              </a:spcAft>
              <a:defRPr/>
            </a:pPr>
            <a:r>
              <a:rPr lang="fr-FR" sz="1400" dirty="0">
                <a:latin typeface="Comic Sans MS" pitchFamily="66" charset="0"/>
                <a:cs typeface="Arial" pitchFamily="34" charset="0"/>
              </a:rPr>
              <a:t>Entrée dans l’eau en plongeant</a:t>
            </a:r>
            <a:endParaRPr lang="fr-FR" sz="1200" dirty="0">
              <a:solidFill>
                <a:srgbClr val="FFFFFF"/>
              </a:solidFill>
              <a:latin typeface="Times New Roman" pitchFamily="18" charset="0"/>
              <a:cs typeface="Arial" pitchFamily="34" charset="0"/>
            </a:endParaRPr>
          </a:p>
        </p:txBody>
      </p:sp>
      <p:sp>
        <p:nvSpPr>
          <p:cNvPr id="7173"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Le plongeur »</a:t>
            </a:r>
          </a:p>
        </p:txBody>
      </p:sp>
      <p:sp>
        <p:nvSpPr>
          <p:cNvPr id="7" name="Ellipse 6"/>
          <p:cNvSpPr/>
          <p:nvPr/>
        </p:nvSpPr>
        <p:spPr>
          <a:xfrm>
            <a:off x="107950" y="5229225"/>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sp>
        <p:nvSpPr>
          <p:cNvPr id="10" name="Ellipse 9"/>
          <p:cNvSpPr/>
          <p:nvPr/>
        </p:nvSpPr>
        <p:spPr>
          <a:xfrm>
            <a:off x="107950" y="48688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sp>
        <p:nvSpPr>
          <p:cNvPr id="7176" name="Text Box 135"/>
          <p:cNvSpPr txBox="1">
            <a:spLocks noChangeArrowheads="1"/>
          </p:cNvSpPr>
          <p:nvPr/>
        </p:nvSpPr>
        <p:spPr bwMode="auto">
          <a:xfrm>
            <a:off x="6948488" y="5084763"/>
            <a:ext cx="1152525" cy="369887"/>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17"/>
          <p:cNvSpPr>
            <a:spLocks noChangeArrowheads="1" noChangeShapeType="1" noTextEdit="1"/>
          </p:cNvSpPr>
          <p:nvPr/>
        </p:nvSpPr>
        <p:spPr bwMode="auto">
          <a:xfrm>
            <a:off x="539750" y="115888"/>
            <a:ext cx="2779713" cy="360362"/>
          </a:xfrm>
          <a:prstGeom prst="rect">
            <a:avLst/>
          </a:prstGeom>
        </p:spPr>
        <p:txBody>
          <a:bodyPr wrap="none" fromWordArt="1">
            <a:prstTxWarp prst="textWave2">
              <a:avLst>
                <a:gd name="adj1" fmla="val 10278"/>
                <a:gd name="adj2" fmla="val 79"/>
              </a:avLst>
            </a:prstTxWarp>
          </a:bodyPr>
          <a:lstStyle/>
          <a:p>
            <a:pPr algn="ctr"/>
            <a:r>
              <a:rPr lang="fr-FR" sz="1600" kern="10">
                <a:ln w="9525">
                  <a:solidFill>
                    <a:srgbClr val="000000"/>
                  </a:solidFill>
                  <a:round/>
                  <a:headEnd/>
                  <a:tailEnd/>
                </a:ln>
                <a:solidFill>
                  <a:srgbClr val="808080"/>
                </a:solidFill>
                <a:latin typeface="Times New Roman"/>
                <a:cs typeface="Times New Roman"/>
              </a:rPr>
              <a:t>« MAINTIENS »</a:t>
            </a:r>
          </a:p>
        </p:txBody>
      </p:sp>
      <p:sp>
        <p:nvSpPr>
          <p:cNvPr id="8195" name="Text Box 118"/>
          <p:cNvSpPr txBox="1">
            <a:spLocks noChangeArrowheads="1"/>
          </p:cNvSpPr>
          <p:nvPr/>
        </p:nvSpPr>
        <p:spPr bwMode="auto">
          <a:xfrm>
            <a:off x="107950" y="692150"/>
            <a:ext cx="8891588" cy="4897438"/>
          </a:xfrm>
          <a:prstGeom prst="rect">
            <a:avLst/>
          </a:prstGeom>
          <a:noFill/>
          <a:ln w="9525">
            <a:noFill/>
            <a:miter lim="800000"/>
            <a:headEnd/>
            <a:tailEnd/>
          </a:ln>
        </p:spPr>
        <p:txBody>
          <a:bodyPr/>
          <a:lstStyle/>
          <a:p>
            <a:endParaRPr lang="fr-FR" sz="1200">
              <a:latin typeface="Calibri" pitchFamily="34" charset="0"/>
            </a:endParaRPr>
          </a:p>
        </p:txBody>
      </p:sp>
      <p:sp>
        <p:nvSpPr>
          <p:cNvPr id="9335" name="AutoShape 119"/>
          <p:cNvSpPr>
            <a:spLocks noChangeArrowheads="1"/>
          </p:cNvSpPr>
          <p:nvPr/>
        </p:nvSpPr>
        <p:spPr bwMode="auto">
          <a:xfrm>
            <a:off x="5003800" y="188913"/>
            <a:ext cx="3887788" cy="647700"/>
          </a:xfrm>
          <a:prstGeom prst="wedgeRoundRectCallout">
            <a:avLst>
              <a:gd name="adj1" fmla="val -36282"/>
              <a:gd name="adj2" fmla="val 76972"/>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dirty="0">
                <a:latin typeface="Comic Sans MS" pitchFamily="66" charset="0"/>
                <a:cs typeface="+mn-cs"/>
              </a:rPr>
              <a:t>Atelier</a:t>
            </a:r>
          </a:p>
          <a:p>
            <a:pPr algn="ctr" fontAlgn="auto">
              <a:spcBef>
                <a:spcPts val="0"/>
              </a:spcBef>
              <a:spcAft>
                <a:spcPts val="0"/>
              </a:spcAft>
              <a:defRPr/>
            </a:pPr>
            <a:r>
              <a:rPr lang="fr-FR" sz="1200" dirty="0">
                <a:latin typeface="Times New Roman" pitchFamily="18" charset="0"/>
                <a:cs typeface="+mn-cs"/>
              </a:rPr>
              <a:t>" </a:t>
            </a:r>
            <a:r>
              <a:rPr lang="fr-FR" sz="1200" dirty="0">
                <a:latin typeface="+mn-lt"/>
                <a:cs typeface="+mn-cs"/>
              </a:rPr>
              <a:t>Enrichir et complexifier son répertoire d’actions</a:t>
            </a:r>
            <a:r>
              <a:rPr lang="fr-FR" sz="1400" dirty="0">
                <a:latin typeface="Times New Roman" pitchFamily="18" charset="0"/>
                <a:cs typeface="+mn-cs"/>
              </a:rPr>
              <a:t>"</a:t>
            </a:r>
            <a:r>
              <a:rPr lang="fr-FR" sz="1400" dirty="0">
                <a:solidFill>
                  <a:srgbClr val="FFFFFF"/>
                </a:solidFill>
                <a:latin typeface="Times New Roman" pitchFamily="18" charset="0"/>
                <a:cs typeface="+mn-cs"/>
              </a:rPr>
              <a:t>  </a:t>
            </a:r>
            <a:endParaRPr lang="fr-FR" sz="2600" dirty="0">
              <a:solidFill>
                <a:srgbClr val="FFFFFF"/>
              </a:solidFill>
              <a:latin typeface="Times New Roman" pitchFamily="18" charset="0"/>
              <a:cs typeface="+mn-cs"/>
            </a:endParaRPr>
          </a:p>
          <a:p>
            <a:pPr fontAlgn="auto">
              <a:spcBef>
                <a:spcPts val="0"/>
              </a:spcBef>
              <a:spcAft>
                <a:spcPts val="0"/>
              </a:spcAft>
              <a:defRPr/>
            </a:pPr>
            <a:endParaRPr lang="fr-FR" dirty="0">
              <a:latin typeface="+mn-lt"/>
              <a:cs typeface="+mn-cs"/>
            </a:endParaRPr>
          </a:p>
        </p:txBody>
      </p:sp>
      <p:sp>
        <p:nvSpPr>
          <p:cNvPr id="8197" name="Text Box 135"/>
          <p:cNvSpPr txBox="1">
            <a:spLocks noChangeArrowheads="1"/>
          </p:cNvSpPr>
          <p:nvPr/>
        </p:nvSpPr>
        <p:spPr bwMode="auto">
          <a:xfrm>
            <a:off x="7740650" y="6308725"/>
            <a:ext cx="1246188" cy="369888"/>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
        <p:nvSpPr>
          <p:cNvPr id="8198" name="Rectangle 9"/>
          <p:cNvSpPr>
            <a:spLocks noChangeArrowheads="1"/>
          </p:cNvSpPr>
          <p:nvPr/>
        </p:nvSpPr>
        <p:spPr bwMode="auto">
          <a:xfrm>
            <a:off x="250825" y="692150"/>
            <a:ext cx="8066088" cy="6016625"/>
          </a:xfrm>
          <a:prstGeom prst="rect">
            <a:avLst/>
          </a:prstGeom>
          <a:noFill/>
          <a:ln w="9525">
            <a:noFill/>
            <a:miter lim="800000"/>
            <a:headEnd/>
            <a:tailEnd/>
          </a:ln>
        </p:spPr>
        <p:txBody>
          <a:bodyPr>
            <a:spAutoFit/>
          </a:bodyPr>
          <a:lstStyle/>
          <a:p>
            <a:r>
              <a:rPr lang="fr-FR" sz="1100" b="1">
                <a:latin typeface="Calibri" pitchFamily="34" charset="0"/>
              </a:rPr>
              <a:t>BUT :  </a:t>
            </a:r>
          </a:p>
          <a:p>
            <a:r>
              <a:rPr lang="fr-FR" sz="1100">
                <a:latin typeface="Calibri" pitchFamily="34" charset="0"/>
              </a:rPr>
              <a:t>Réaliser des maintiens sur place dans l’eau de plus en plus complexes.</a:t>
            </a:r>
          </a:p>
          <a:p>
            <a:endParaRPr lang="fr-FR" sz="1100">
              <a:latin typeface="Calibri" pitchFamily="34" charset="0"/>
            </a:endParaRPr>
          </a:p>
          <a:p>
            <a:r>
              <a:rPr lang="fr-FR" sz="1100" b="1">
                <a:latin typeface="Calibri" pitchFamily="34" charset="0"/>
              </a:rPr>
              <a:t>DISPOSITIF : </a:t>
            </a:r>
          </a:p>
          <a:p>
            <a:r>
              <a:rPr lang="fr-FR" sz="1100">
                <a:latin typeface="Calibri" pitchFamily="34" charset="0"/>
              </a:rPr>
              <a:t>Bord du bassin, frites, pull buoy …  </a:t>
            </a:r>
          </a:p>
          <a:p>
            <a:r>
              <a:rPr lang="fr-FR" sz="1100">
                <a:latin typeface="Calibri" pitchFamily="34" charset="0"/>
              </a:rPr>
              <a:t>Affiche du </a:t>
            </a:r>
            <a:r>
              <a:rPr lang="fr-FR" sz="1100">
                <a:latin typeface="Calibri" pitchFamily="34" charset="0"/>
                <a:hlinkClick r:id="rId4" action="ppaction://hlinksldjump"/>
              </a:rPr>
              <a:t>répertoire des maintiens </a:t>
            </a:r>
            <a:endParaRPr lang="fr-FR" sz="1100">
              <a:latin typeface="Calibri" pitchFamily="34" charset="0"/>
            </a:endParaRPr>
          </a:p>
          <a:p>
            <a:endParaRPr lang="fr-FR" sz="1100">
              <a:latin typeface="Calibri" pitchFamily="34" charset="0"/>
            </a:endParaRPr>
          </a:p>
          <a:p>
            <a:r>
              <a:rPr lang="fr-FR" sz="1100" b="1">
                <a:latin typeface="Calibri" pitchFamily="34" charset="0"/>
              </a:rPr>
              <a:t>CONSIGNES  :</a:t>
            </a:r>
          </a:p>
          <a:p>
            <a:r>
              <a:rPr lang="fr-FR" sz="1100">
                <a:latin typeface="Calibri" pitchFamily="34" charset="0"/>
              </a:rPr>
              <a:t>«  Parmi les maintiens du répertoire, choisissez celui que vous pensez  être capable de réaliser. »  Si celui ci est maîtrisé (réalisée 3 fois), vous passez au maintien suivant .»</a:t>
            </a: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endParaRPr lang="fr-FR" sz="1100">
              <a:latin typeface="Calibri" pitchFamily="34" charset="0"/>
            </a:endParaRPr>
          </a:p>
          <a:p>
            <a:r>
              <a:rPr lang="fr-FR" sz="1100" b="1">
                <a:latin typeface="Calibri" pitchFamily="34" charset="0"/>
              </a:rPr>
              <a:t>CRITERES DE REUSSITE:</a:t>
            </a:r>
          </a:p>
          <a:p>
            <a:r>
              <a:rPr lang="fr-FR" sz="1100">
                <a:latin typeface="Calibri" pitchFamily="34" charset="0"/>
              </a:rPr>
              <a:t>Un maintien est validé lorsqu’il est réalisé 3 fois de manière maitrisée telle qu’il est décrit dans la vignette correspondante.</a:t>
            </a:r>
          </a:p>
          <a:p>
            <a:endParaRPr lang="fr-FR" sz="1100">
              <a:latin typeface="Calibri" pitchFamily="34" charset="0"/>
            </a:endParaRPr>
          </a:p>
          <a:p>
            <a:r>
              <a:rPr lang="fr-FR" sz="1100" b="1">
                <a:latin typeface="Calibri" pitchFamily="34" charset="0"/>
              </a:rPr>
              <a:t>VARIABLES:</a:t>
            </a:r>
          </a:p>
          <a:p>
            <a:r>
              <a:rPr lang="fr-FR" sz="1100">
                <a:latin typeface="Calibri" pitchFamily="34" charset="0"/>
              </a:rPr>
              <a:t>Lorsqu’un maintien est validé, réaliser le maintien suivant de la progression du répertoire.</a:t>
            </a:r>
          </a:p>
          <a:p>
            <a:r>
              <a:rPr lang="fr-FR" sz="1100">
                <a:latin typeface="Calibri" pitchFamily="34" charset="0"/>
              </a:rPr>
              <a:t>Lorsqu'un maintien n’est pas validé, réaliser  le maintien précédent de la progression du répertoire.</a:t>
            </a:r>
          </a:p>
          <a:p>
            <a:endParaRPr lang="fr-FR" sz="1100">
              <a:latin typeface="Calibri" pitchFamily="34" charset="0"/>
            </a:endParaRPr>
          </a:p>
          <a:p>
            <a:r>
              <a:rPr lang="fr-FR" sz="1100" b="1">
                <a:latin typeface="Calibri" pitchFamily="34" charset="0"/>
              </a:rPr>
              <a:t>CRITERES DE REALISATION </a:t>
            </a:r>
          </a:p>
          <a:p>
            <a:r>
              <a:rPr lang="fr-FR" sz="1100" b="1">
                <a:latin typeface="Calibri" pitchFamily="34" charset="0"/>
                <a:hlinkClick r:id="rId4" action="ppaction://hlinksldjump"/>
              </a:rPr>
              <a:t>Cliquez ICI</a:t>
            </a:r>
            <a:endParaRPr lang="fr-FR" sz="1100" b="1">
              <a:latin typeface="Calibri" pitchFamily="34" charset="0"/>
            </a:endParaRPr>
          </a:p>
        </p:txBody>
      </p:sp>
      <p:pic>
        <p:nvPicPr>
          <p:cNvPr id="8199" name="Espace réservé pour une image  4" descr="maintiens_word [Mode de compatibilité] - Microsoft Word"/>
          <p:cNvPicPr>
            <a:picLocks noChangeAspect="1"/>
          </p:cNvPicPr>
          <p:nvPr/>
        </p:nvPicPr>
        <p:blipFill>
          <a:blip r:embed="rId5" cstate="print"/>
          <a:srcRect/>
          <a:stretch>
            <a:fillRect/>
          </a:stretch>
        </p:blipFill>
        <p:spPr bwMode="auto">
          <a:xfrm>
            <a:off x="1042988" y="2492375"/>
            <a:ext cx="7069137" cy="25923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5"/>
          <p:cNvSpPr txBox="1">
            <a:spLocks noChangeArrowheads="1"/>
          </p:cNvSpPr>
          <p:nvPr/>
        </p:nvSpPr>
        <p:spPr bwMode="auto">
          <a:xfrm>
            <a:off x="7451725" y="6165850"/>
            <a:ext cx="1368425" cy="368300"/>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2" action="ppaction://hlinksldjump"/>
              </a:rPr>
              <a:t>RETOUR</a:t>
            </a:r>
            <a:endParaRPr lang="fr-FR">
              <a:solidFill>
                <a:schemeClr val="folHlink"/>
              </a:solidFill>
              <a:latin typeface="Jokerman" pitchFamily="82" charset="0"/>
            </a:endParaRPr>
          </a:p>
        </p:txBody>
      </p:sp>
      <p:pic>
        <p:nvPicPr>
          <p:cNvPr id="9219" name="Espace réservé pour une image  4" descr="maintiens_tab_A4 [Mode de compatibilité] - Microsoft Word"/>
          <p:cNvPicPr>
            <a:picLocks noChangeAspect="1"/>
          </p:cNvPicPr>
          <p:nvPr/>
        </p:nvPicPr>
        <p:blipFill>
          <a:blip r:embed="rId3" cstate="print"/>
          <a:srcRect/>
          <a:stretch>
            <a:fillRect/>
          </a:stretch>
        </p:blipFill>
        <p:spPr bwMode="auto">
          <a:xfrm>
            <a:off x="2051050" y="188913"/>
            <a:ext cx="4964113"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18"/>
          <p:cNvSpPr txBox="1">
            <a:spLocks noChangeArrowheads="1"/>
          </p:cNvSpPr>
          <p:nvPr/>
        </p:nvSpPr>
        <p:spPr bwMode="auto">
          <a:xfrm>
            <a:off x="252413" y="765175"/>
            <a:ext cx="8891587" cy="4897438"/>
          </a:xfrm>
          <a:prstGeom prst="rect">
            <a:avLst/>
          </a:prstGeom>
          <a:noFill/>
          <a:ln w="9525">
            <a:noFill/>
            <a:miter lim="800000"/>
            <a:headEnd/>
            <a:tailEnd/>
          </a:ln>
        </p:spPr>
        <p:txBody>
          <a:bodyPr/>
          <a:lstStyle/>
          <a:p>
            <a:endParaRPr lang="fr-FR" sz="1200">
              <a:latin typeface="Calibri" pitchFamily="34" charset="0"/>
            </a:endParaRPr>
          </a:p>
        </p:txBody>
      </p:sp>
      <p:sp>
        <p:nvSpPr>
          <p:cNvPr id="9222" name="Rectangle 9"/>
          <p:cNvSpPr>
            <a:spLocks noChangeArrowheads="1"/>
          </p:cNvSpPr>
          <p:nvPr/>
        </p:nvSpPr>
        <p:spPr bwMode="auto">
          <a:xfrm>
            <a:off x="179388" y="476250"/>
            <a:ext cx="8713787" cy="7235825"/>
          </a:xfrm>
          <a:prstGeom prst="rect">
            <a:avLst/>
          </a:prstGeom>
          <a:noFill/>
          <a:ln w="9525">
            <a:noFill/>
            <a:miter lim="800000"/>
            <a:headEnd/>
            <a:tailEnd/>
          </a:ln>
        </p:spPr>
        <p:txBody>
          <a:bodyPr>
            <a:spAutoFit/>
          </a:bodyPr>
          <a:lstStyle/>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a:p>
            <a:pPr>
              <a:defRPr/>
            </a:pPr>
            <a:r>
              <a:rPr lang="fr-FR" sz="1100" b="1" dirty="0">
                <a:latin typeface="+mj-lt"/>
                <a:cs typeface="Arial" pitchFamily="34" charset="0"/>
              </a:rPr>
              <a:t>BUT :  </a:t>
            </a:r>
          </a:p>
          <a:p>
            <a:pPr>
              <a:defRPr/>
            </a:pPr>
            <a:r>
              <a:rPr lang="fr-FR" sz="1100" dirty="0">
                <a:latin typeface="+mj-lt"/>
                <a:cs typeface="Arial" pitchFamily="34" charset="0"/>
              </a:rPr>
              <a:t>Répéter des maintiens en surface en position allongée</a:t>
            </a:r>
          </a:p>
          <a:p>
            <a:pPr>
              <a:defRPr/>
            </a:pPr>
            <a:endParaRPr lang="fr-FR" sz="1100" b="1" dirty="0">
              <a:latin typeface="+mj-lt"/>
              <a:cs typeface="Arial" pitchFamily="34" charset="0"/>
            </a:endParaRPr>
          </a:p>
          <a:p>
            <a:pPr>
              <a:defRPr/>
            </a:pPr>
            <a:r>
              <a:rPr lang="fr-FR" sz="1100" b="1" dirty="0">
                <a:latin typeface="+mj-lt"/>
                <a:cs typeface="Arial" pitchFamily="34" charset="0"/>
              </a:rPr>
              <a:t>DISPOSITIF : </a:t>
            </a:r>
          </a:p>
          <a:p>
            <a:pPr>
              <a:defRPr/>
            </a:pPr>
            <a:r>
              <a:rPr lang="fr-FR" sz="1100" dirty="0">
                <a:latin typeface="+mj-lt"/>
                <a:cs typeface="Arial" pitchFamily="34" charset="0"/>
              </a:rPr>
              <a:t>1 objet métallique et 1 échelle pour sortir de l’eau</a:t>
            </a:r>
          </a:p>
          <a:p>
            <a:pPr>
              <a:defRPr/>
            </a:pPr>
            <a:r>
              <a:rPr lang="fr-FR" sz="1100" dirty="0">
                <a:latin typeface="+mj-lt"/>
                <a:cs typeface="Arial" pitchFamily="34" charset="0"/>
              </a:rPr>
              <a:t>Tapis, planche, frites, pull </a:t>
            </a:r>
            <a:r>
              <a:rPr lang="fr-FR" sz="1100" dirty="0" err="1">
                <a:latin typeface="+mj-lt"/>
                <a:cs typeface="Arial" pitchFamily="34" charset="0"/>
              </a:rPr>
              <a:t>buoy</a:t>
            </a:r>
            <a:r>
              <a:rPr lang="fr-FR" sz="1100" dirty="0">
                <a:latin typeface="+mj-lt"/>
                <a:cs typeface="Arial" pitchFamily="34" charset="0"/>
              </a:rPr>
              <a:t>…</a:t>
            </a:r>
          </a:p>
          <a:p>
            <a:pPr>
              <a:defRPr/>
            </a:pPr>
            <a:endParaRPr lang="fr-FR" sz="1100" b="1" dirty="0">
              <a:latin typeface="+mj-lt"/>
              <a:cs typeface="Arial" pitchFamily="34" charset="0"/>
            </a:endParaRPr>
          </a:p>
          <a:p>
            <a:pPr>
              <a:defRPr/>
            </a:pPr>
            <a:r>
              <a:rPr lang="fr-FR" sz="1100" b="1" dirty="0">
                <a:latin typeface="+mj-lt"/>
                <a:cs typeface="Arial" pitchFamily="34" charset="0"/>
              </a:rPr>
              <a:t>CONSIGNES  :</a:t>
            </a:r>
          </a:p>
          <a:p>
            <a:pPr>
              <a:defRPr/>
            </a:pPr>
            <a:r>
              <a:rPr lang="fr-FR" sz="1100" dirty="0">
                <a:latin typeface="+mj-lt"/>
                <a:cs typeface="Arial" pitchFamily="34" charset="0"/>
              </a:rPr>
              <a:t>« 1 élève est placé au bout du bassin vers l’échelle, dos au groupe de nageurs, frappe à 5 reprises sur l’échelle avec un objet métallique en disant 1, 2, 3 soleil et se retourne face au nageurs».</a:t>
            </a:r>
          </a:p>
          <a:p>
            <a:pPr>
              <a:defRPr/>
            </a:pPr>
            <a:r>
              <a:rPr lang="fr-FR" sz="1100" dirty="0">
                <a:latin typeface="+mj-lt"/>
                <a:cs typeface="Arial" pitchFamily="34" charset="0"/>
              </a:rPr>
              <a:t>« 1 groupe de nageur est placé à 15 m du bord. Les nageurs se déplacent lorsque l’élève extérieur récite sa phrase ».</a:t>
            </a:r>
          </a:p>
          <a:p>
            <a:pPr>
              <a:defRPr/>
            </a:pPr>
            <a:r>
              <a:rPr lang="fr-FR" sz="1100" dirty="0">
                <a:latin typeface="+mj-lt"/>
                <a:cs typeface="Arial" pitchFamily="34" charset="0"/>
              </a:rPr>
              <a:t>« Lorsque l’élève extérieur se retourne, les nageurs doivent être immobiles en position d’étoile de mer ventrale ou dorsale ».</a:t>
            </a:r>
          </a:p>
          <a:p>
            <a:pPr>
              <a:defRPr/>
            </a:pPr>
            <a:r>
              <a:rPr lang="fr-FR" sz="1100" dirty="0">
                <a:latin typeface="+mj-lt"/>
                <a:cs typeface="Arial" pitchFamily="34" charset="0"/>
              </a:rPr>
              <a:t>« Si l’élève extérieur signale à un nageur qu’il n’était immobile, ce dernier se maintient sur place le tour suivant ».</a:t>
            </a:r>
          </a:p>
          <a:p>
            <a:pPr>
              <a:defRPr/>
            </a:pPr>
            <a:endParaRPr lang="fr-FR" sz="1100" dirty="0">
              <a:latin typeface="+mj-lt"/>
              <a:cs typeface="Arial" pitchFamily="34" charset="0"/>
            </a:endParaRPr>
          </a:p>
          <a:p>
            <a:pPr>
              <a:defRPr/>
            </a:pPr>
            <a:r>
              <a:rPr lang="fr-FR" sz="1100" b="1" dirty="0">
                <a:latin typeface="+mj-lt"/>
                <a:cs typeface="Arial" pitchFamily="34" charset="0"/>
              </a:rPr>
              <a:t>CRITERES DE REUSSITE:</a:t>
            </a:r>
          </a:p>
          <a:p>
            <a:pPr>
              <a:defRPr/>
            </a:pPr>
            <a:r>
              <a:rPr lang="fr-FR" sz="1100" dirty="0">
                <a:latin typeface="+mj-lt"/>
                <a:cs typeface="Arial" pitchFamily="34" charset="0"/>
              </a:rPr>
              <a:t>Se retrouver immobile en position d’étoile de mer ventrale ou dorsale lorsque l’élève extérieur se retourne.</a:t>
            </a:r>
          </a:p>
          <a:p>
            <a:pPr>
              <a:defRPr/>
            </a:pPr>
            <a:r>
              <a:rPr lang="fr-FR" sz="1100" dirty="0">
                <a:latin typeface="+mj-lt"/>
                <a:cs typeface="Arial" pitchFamily="34" charset="0"/>
              </a:rPr>
              <a:t>Arriver lavant ses camarades au bout du bassin.</a:t>
            </a:r>
          </a:p>
          <a:p>
            <a:pPr>
              <a:defRPr/>
            </a:pPr>
            <a:endParaRPr lang="fr-FR" sz="1100" dirty="0">
              <a:latin typeface="+mj-lt"/>
              <a:cs typeface="Arial" pitchFamily="34" charset="0"/>
            </a:endParaRPr>
          </a:p>
          <a:p>
            <a:pPr>
              <a:defRPr/>
            </a:pPr>
            <a:r>
              <a:rPr lang="fr-FR" sz="1100" b="1" dirty="0">
                <a:latin typeface="+mj-lt"/>
                <a:cs typeface="Arial" pitchFamily="34" charset="0"/>
              </a:rPr>
              <a:t>VARIABLES:</a:t>
            </a:r>
          </a:p>
          <a:p>
            <a:pPr>
              <a:defRPr/>
            </a:pPr>
            <a:r>
              <a:rPr lang="fr-FR" sz="1100" dirty="0">
                <a:latin typeface="+mj-lt"/>
                <a:cs typeface="Arial" pitchFamily="34" charset="0"/>
              </a:rPr>
              <a:t>Utiliser une aide à la flottaison: tapis, planche, frite(s)…</a:t>
            </a:r>
          </a:p>
          <a:p>
            <a:pPr>
              <a:defRPr/>
            </a:pPr>
            <a:r>
              <a:rPr lang="fr-FR" sz="1100" dirty="0">
                <a:latin typeface="+mj-lt"/>
                <a:cs typeface="Arial" pitchFamily="34" charset="0"/>
              </a:rPr>
              <a:t>Maintien statique debout au lieu d’une étoile de mer</a:t>
            </a:r>
          </a:p>
          <a:p>
            <a:pPr>
              <a:defRPr/>
            </a:pPr>
            <a:endParaRPr lang="fr-FR" sz="1100" b="1" dirty="0">
              <a:latin typeface="+mj-lt"/>
              <a:cs typeface="Arial" pitchFamily="34" charset="0"/>
            </a:endParaRPr>
          </a:p>
          <a:p>
            <a:pPr>
              <a:defRPr/>
            </a:pPr>
            <a:r>
              <a:rPr lang="fr-FR" sz="1100" dirty="0">
                <a:latin typeface="+mj-lt"/>
                <a:cs typeface="Arial" pitchFamily="34" charset="0"/>
              </a:rPr>
              <a:t>Augmenter la distance déplacement</a:t>
            </a:r>
          </a:p>
          <a:p>
            <a:pPr>
              <a:defRPr/>
            </a:pPr>
            <a:r>
              <a:rPr lang="fr-FR" sz="1100" dirty="0">
                <a:latin typeface="+mj-lt"/>
                <a:cs typeface="Arial" pitchFamily="34" charset="0"/>
              </a:rPr>
              <a:t>L’élève extérieur annonce le type de maintien attendu à la répétition suivante: debout, sur le ventre, sur le dos, sur le côté, en boule…</a:t>
            </a:r>
          </a:p>
          <a:p>
            <a:pPr>
              <a:defRPr/>
            </a:pPr>
            <a:endParaRPr lang="fr-FR" sz="1100" b="1" dirty="0">
              <a:latin typeface="+mj-lt"/>
              <a:cs typeface="Arial" pitchFamily="34" charset="0"/>
            </a:endParaRPr>
          </a:p>
          <a:p>
            <a:pPr>
              <a:lnSpc>
                <a:spcPct val="115000"/>
              </a:lnSpc>
              <a:spcAft>
                <a:spcPts val="0"/>
              </a:spcAft>
              <a:defRPr/>
            </a:pPr>
            <a:r>
              <a:rPr lang="fr-FR" sz="1100" b="1" dirty="0">
                <a:latin typeface="+mj-lt"/>
                <a:cs typeface="Arial" pitchFamily="34" charset="0"/>
              </a:rPr>
              <a:t>CRITERES DE REALISATION:</a:t>
            </a:r>
          </a:p>
          <a:p>
            <a:pPr>
              <a:lnSpc>
                <a:spcPct val="115000"/>
              </a:lnSpc>
              <a:spcAft>
                <a:spcPts val="0"/>
              </a:spcAft>
              <a:defRPr/>
            </a:pPr>
            <a:r>
              <a:rPr lang="fr-FR" sz="1100" dirty="0">
                <a:latin typeface="Calibri"/>
                <a:ea typeface="Calibri"/>
                <a:cs typeface="Times New Roman"/>
              </a:rPr>
              <a:t>Etoile de mer : </a:t>
            </a:r>
          </a:p>
          <a:p>
            <a:pPr>
              <a:lnSpc>
                <a:spcPct val="115000"/>
              </a:lnSpc>
              <a:spcAft>
                <a:spcPts val="0"/>
              </a:spcAft>
              <a:defRPr/>
            </a:pPr>
            <a:r>
              <a:rPr lang="fr-FR" sz="1100" dirty="0">
                <a:latin typeface="Calibri"/>
                <a:ea typeface="Calibri"/>
                <a:cs typeface="Times New Roman"/>
              </a:rPr>
              <a:t>Allongement à la surface de l’eau :</a:t>
            </a:r>
          </a:p>
          <a:p>
            <a:pPr>
              <a:lnSpc>
                <a:spcPct val="115000"/>
              </a:lnSpc>
              <a:spcAft>
                <a:spcPts val="0"/>
              </a:spcAft>
              <a:defRPr/>
            </a:pPr>
            <a:r>
              <a:rPr lang="fr-FR" sz="1100" dirty="0">
                <a:latin typeface="Calibri"/>
                <a:ea typeface="Calibri"/>
                <a:cs typeface="Times New Roman"/>
              </a:rPr>
              <a:t> prendre une inspiration non exagérée puis bloquer sa respiration,</a:t>
            </a:r>
          </a:p>
          <a:p>
            <a:pPr>
              <a:lnSpc>
                <a:spcPct val="115000"/>
              </a:lnSpc>
              <a:spcAft>
                <a:spcPts val="0"/>
              </a:spcAft>
              <a:defRPr/>
            </a:pPr>
            <a:r>
              <a:rPr lang="fr-FR" sz="1100" dirty="0">
                <a:latin typeface="Calibri"/>
                <a:ea typeface="Calibri"/>
                <a:cs typeface="Times New Roman"/>
              </a:rPr>
              <a:t> immerger le visage en rentrant le menton sur la poitrine tout en orientant le regard vers le fond de la piscine,</a:t>
            </a:r>
          </a:p>
          <a:p>
            <a:pPr>
              <a:lnSpc>
                <a:spcPct val="115000"/>
              </a:lnSpc>
              <a:spcAft>
                <a:spcPts val="0"/>
              </a:spcAft>
              <a:defRPr/>
            </a:pPr>
            <a:r>
              <a:rPr lang="fr-FR" sz="1100" dirty="0">
                <a:latin typeface="Calibri"/>
                <a:ea typeface="Calibri"/>
                <a:cs typeface="Times New Roman"/>
              </a:rPr>
              <a:t> Tendre et écarter les bras et les jambes sur le côté </a:t>
            </a:r>
          </a:p>
          <a:p>
            <a:pPr>
              <a:lnSpc>
                <a:spcPct val="115000"/>
              </a:lnSpc>
              <a:spcAft>
                <a:spcPts val="0"/>
              </a:spcAft>
              <a:defRPr/>
            </a:pPr>
            <a:r>
              <a:rPr lang="fr-FR" sz="1100" dirty="0">
                <a:latin typeface="Calibri"/>
                <a:ea typeface="Calibri"/>
                <a:cs typeface="Times New Roman"/>
              </a:rPr>
              <a:t>Le redressement : </a:t>
            </a:r>
          </a:p>
          <a:p>
            <a:pPr marL="342900" indent="-342900">
              <a:lnSpc>
                <a:spcPct val="115000"/>
              </a:lnSpc>
              <a:spcAft>
                <a:spcPts val="0"/>
              </a:spcAft>
              <a:defRPr/>
            </a:pPr>
            <a:r>
              <a:rPr lang="fr-FR" sz="1100" dirty="0">
                <a:latin typeface="Calibri"/>
                <a:ea typeface="Calibri"/>
                <a:cs typeface="Times New Roman"/>
              </a:rPr>
              <a:t>relever la tête, le buste puis les jambes en s’appuyant sur l’eau avec les bras,</a:t>
            </a:r>
          </a:p>
          <a:p>
            <a:pPr>
              <a:defRPr/>
            </a:pPr>
            <a:r>
              <a:rPr lang="fr-FR" sz="1100" dirty="0">
                <a:latin typeface="Calibri"/>
                <a:ea typeface="Calibri"/>
                <a:cs typeface="Times New Roman"/>
              </a:rPr>
              <a:t>expirer progressivement </a:t>
            </a: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mj-lt"/>
              <a:cs typeface="Arial" pitchFamily="34" charset="0"/>
            </a:endParaRPr>
          </a:p>
          <a:p>
            <a:pPr>
              <a:defRPr/>
            </a:pPr>
            <a:endParaRPr lang="fr-FR" sz="1100" b="1" dirty="0">
              <a:latin typeface="Calibri" pitchFamily="34" charset="0"/>
              <a:cs typeface="Arial" pitchFamily="34" charset="0"/>
            </a:endParaRPr>
          </a:p>
          <a:p>
            <a:pPr>
              <a:defRPr/>
            </a:pPr>
            <a:endParaRPr lang="fr-FR" sz="1100" b="1" dirty="0">
              <a:latin typeface="Calibri" pitchFamily="34" charset="0"/>
              <a:cs typeface="Arial" pitchFamily="34" charset="0"/>
            </a:endParaRPr>
          </a:p>
        </p:txBody>
      </p:sp>
      <p:sp>
        <p:nvSpPr>
          <p:cNvPr id="9" name="AutoShape 176"/>
          <p:cNvSpPr>
            <a:spLocks noChangeArrowheads="1"/>
          </p:cNvSpPr>
          <p:nvPr/>
        </p:nvSpPr>
        <p:spPr bwMode="auto">
          <a:xfrm>
            <a:off x="5219700" y="188913"/>
            <a:ext cx="3484563" cy="647700"/>
          </a:xfrm>
          <a:prstGeom prst="wedgeRoundRectCallout">
            <a:avLst>
              <a:gd name="adj1" fmla="val -29422"/>
              <a:gd name="adj2" fmla="val 49724"/>
              <a:gd name="adj3" fmla="val 16667"/>
            </a:avLst>
          </a:prstGeom>
          <a:solidFill>
            <a:srgbClr val="FFFF00"/>
          </a:solidFill>
          <a:ln w="9525">
            <a:solidFill>
              <a:srgbClr val="000000"/>
            </a:solidFill>
            <a:miter lim="800000"/>
            <a:headEnd/>
            <a:tailEnd/>
          </a:ln>
          <a:effectLst>
            <a:outerShdw dist="107763" dir="8100000" algn="ctr" rotWithShape="0">
              <a:srgbClr val="808080"/>
            </a:outerShdw>
          </a:effectLst>
        </p:spPr>
        <p:txBody>
          <a:bodyPr/>
          <a:lstStyle/>
          <a:p>
            <a:pPr algn="ctr" fontAlgn="auto">
              <a:spcBef>
                <a:spcPts val="0"/>
              </a:spcBef>
              <a:spcAft>
                <a:spcPts val="0"/>
              </a:spcAft>
              <a:defRPr/>
            </a:pPr>
            <a:r>
              <a:rPr lang="fr-FR" sz="1400" dirty="0">
                <a:latin typeface="Comic Sans MS" pitchFamily="66" charset="0"/>
                <a:cs typeface="Arial" pitchFamily="34" charset="0"/>
              </a:rPr>
              <a:t>Atelier</a:t>
            </a:r>
          </a:p>
          <a:p>
            <a:pPr algn="ctr" fontAlgn="auto">
              <a:spcBef>
                <a:spcPts val="0"/>
              </a:spcBef>
              <a:spcAft>
                <a:spcPts val="0"/>
              </a:spcAft>
              <a:defRPr/>
            </a:pPr>
            <a:r>
              <a:rPr lang="fr-FR" sz="1400" dirty="0">
                <a:latin typeface="Comic Sans MS" pitchFamily="66" charset="0"/>
                <a:cs typeface="Arial" pitchFamily="34" charset="0"/>
              </a:rPr>
              <a:t>Se maintenir en surface</a:t>
            </a:r>
            <a:endParaRPr lang="fr-FR" sz="1200" dirty="0">
              <a:latin typeface="Times New Roman" pitchFamily="18" charset="0"/>
              <a:cs typeface="Arial" pitchFamily="34" charset="0"/>
            </a:endParaRPr>
          </a:p>
        </p:txBody>
      </p:sp>
      <p:sp>
        <p:nvSpPr>
          <p:cNvPr id="10245" name="WordArt 173"/>
          <p:cNvSpPr>
            <a:spLocks noChangeArrowheads="1" noChangeShapeType="1"/>
          </p:cNvSpPr>
          <p:nvPr/>
        </p:nvSpPr>
        <p:spPr bwMode="auto">
          <a:xfrm>
            <a:off x="395288" y="228600"/>
            <a:ext cx="4608512" cy="536575"/>
          </a:xfrm>
          <a:prstGeom prst="rect">
            <a:avLst/>
          </a:prstGeom>
        </p:spPr>
        <p:txBody>
          <a:bodyPr wrap="none" fromWordArt="1">
            <a:prstTxWarp prst="textWave2">
              <a:avLst>
                <a:gd name="adj1" fmla="val 10278"/>
                <a:gd name="adj2" fmla="val 421"/>
              </a:avLst>
            </a:prstTxWarp>
          </a:bodyPr>
          <a:lstStyle/>
          <a:p>
            <a:pPr algn="ctr"/>
            <a:r>
              <a:rPr lang="fr-FR" sz="1600" kern="10">
                <a:ln w="9525">
                  <a:solidFill>
                    <a:srgbClr val="000000"/>
                  </a:solidFill>
                  <a:round/>
                  <a:headEnd/>
                  <a:tailEnd/>
                </a:ln>
                <a:solidFill>
                  <a:srgbClr val="808080"/>
                </a:solidFill>
                <a:latin typeface="Times New Roman"/>
                <a:cs typeface="Times New Roman"/>
              </a:rPr>
              <a:t>« 1, 2, 3 soleil »</a:t>
            </a:r>
          </a:p>
        </p:txBody>
      </p:sp>
      <p:sp>
        <p:nvSpPr>
          <p:cNvPr id="7" name="Ellipse 6"/>
          <p:cNvSpPr/>
          <p:nvPr/>
        </p:nvSpPr>
        <p:spPr>
          <a:xfrm>
            <a:off x="107950" y="46529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sp>
        <p:nvSpPr>
          <p:cNvPr id="10" name="Ellipse 9"/>
          <p:cNvSpPr/>
          <p:nvPr/>
        </p:nvSpPr>
        <p:spPr>
          <a:xfrm>
            <a:off x="107950" y="414972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t>
            </a:r>
          </a:p>
        </p:txBody>
      </p:sp>
      <p:sp>
        <p:nvSpPr>
          <p:cNvPr id="10248" name="Text Box 135"/>
          <p:cNvSpPr txBox="1">
            <a:spLocks noChangeArrowheads="1"/>
          </p:cNvSpPr>
          <p:nvPr/>
        </p:nvSpPr>
        <p:spPr bwMode="auto">
          <a:xfrm>
            <a:off x="7380288" y="5732463"/>
            <a:ext cx="1246187" cy="371475"/>
          </a:xfrm>
          <a:prstGeom prst="rect">
            <a:avLst/>
          </a:prstGeom>
          <a:noFill/>
          <a:ln w="9525">
            <a:noFill/>
            <a:miter lim="800000"/>
            <a:headEnd/>
            <a:tailEnd/>
          </a:ln>
        </p:spPr>
        <p:txBody>
          <a:bodyPr>
            <a:spAutoFit/>
          </a:bodyPr>
          <a:lstStyle/>
          <a:p>
            <a:pPr>
              <a:spcBef>
                <a:spcPct val="50000"/>
              </a:spcBef>
            </a:pPr>
            <a:r>
              <a:rPr lang="fr-FR">
                <a:solidFill>
                  <a:schemeClr val="folHlink"/>
                </a:solidFill>
                <a:latin typeface="Jokerman" pitchFamily="82" charset="0"/>
                <a:hlinkClick r:id="rId3" action="ppaction://hlinksldjump"/>
              </a:rPr>
              <a:t>RETOUR</a:t>
            </a:r>
            <a:endParaRPr lang="fr-FR">
              <a:solidFill>
                <a:schemeClr val="folHlink"/>
              </a:solidFill>
              <a:latin typeface="Jokerman" pitchFamily="82"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2204</TotalTime>
  <Words>724</Words>
  <Application>Microsoft Office PowerPoint</Application>
  <PresentationFormat>Affichage à l'écran (4:3)</PresentationFormat>
  <Paragraphs>863</Paragraphs>
  <Slides>43</Slides>
  <Notes>22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Arial</vt:lpstr>
      <vt:lpstr>Blackadder ITC</vt:lpstr>
      <vt:lpstr>Calibri</vt:lpstr>
      <vt:lpstr>Comic Sans MS</vt:lpstr>
      <vt:lpstr>Jokerman</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psbaa</dc:creator>
  <cp:lastModifiedBy>bachiche</cp:lastModifiedBy>
  <cp:revision>204</cp:revision>
  <dcterms:created xsi:type="dcterms:W3CDTF">2014-06-09T10:17:10Z</dcterms:created>
  <dcterms:modified xsi:type="dcterms:W3CDTF">2019-12-12T09:34:31Z</dcterms:modified>
</cp:coreProperties>
</file>