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8" r:id="rId2"/>
    <p:sldId id="298" r:id="rId3"/>
    <p:sldId id="265" r:id="rId4"/>
    <p:sldId id="266" r:id="rId5"/>
    <p:sldId id="268" r:id="rId6"/>
    <p:sldId id="269" r:id="rId7"/>
    <p:sldId id="289" r:id="rId8"/>
    <p:sldId id="257" r:id="rId9"/>
    <p:sldId id="280" r:id="rId10"/>
    <p:sldId id="281" r:id="rId11"/>
    <p:sldId id="282" r:id="rId12"/>
    <p:sldId id="283" r:id="rId13"/>
    <p:sldId id="292" r:id="rId14"/>
    <p:sldId id="284" r:id="rId15"/>
    <p:sldId id="287" r:id="rId16"/>
    <p:sldId id="288" r:id="rId17"/>
    <p:sldId id="293" r:id="rId18"/>
    <p:sldId id="294" r:id="rId19"/>
    <p:sldId id="295" r:id="rId20"/>
    <p:sldId id="296" r:id="rId21"/>
    <p:sldId id="290" r:id="rId22"/>
    <p:sldId id="291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CC00"/>
    <a:srgbClr val="FFCC66"/>
    <a:srgbClr val="FFCC99"/>
    <a:srgbClr val="FFCCCC"/>
    <a:srgbClr val="FFCCFF"/>
    <a:srgbClr val="FFFF99"/>
    <a:srgbClr val="FFFFFF"/>
    <a:srgbClr val="F0F04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9283" autoAdjust="0"/>
  </p:normalViewPr>
  <p:slideViewPr>
    <p:cSldViewPr>
      <p:cViewPr>
        <p:scale>
          <a:sx n="80" d="100"/>
          <a:sy n="80" d="100"/>
        </p:scale>
        <p:origin x="-204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6077F-CA5D-40D4-8C3F-4E5915659871}" type="doc">
      <dgm:prSet loTypeId="urn:microsoft.com/office/officeart/2005/8/layout/cycle6" loCatId="cycle" qsTypeId="urn:microsoft.com/office/officeart/2005/8/quickstyle/3d9" qsCatId="3D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4C481D4F-1CA6-4C6D-A713-1DFF15107B54}">
      <dgm:prSet phldrT="[Texte]"/>
      <dgm:spPr/>
      <dgm:t>
        <a:bodyPr/>
        <a:lstStyle/>
        <a:p>
          <a:pPr algn="ctr"/>
          <a:r>
            <a:rPr lang="fr-FR" dirty="0" smtClean="0"/>
            <a:t>LA</a:t>
          </a:r>
          <a:endParaRPr lang="fr-FR" dirty="0"/>
        </a:p>
      </dgm:t>
    </dgm:pt>
    <dgm:pt modelId="{5979EB76-679D-4123-B186-C73D440F68AB}" type="parTrans" cxnId="{8D4D4682-F2EB-4262-B70E-175C123B4525}">
      <dgm:prSet/>
      <dgm:spPr/>
      <dgm:t>
        <a:bodyPr/>
        <a:lstStyle/>
        <a:p>
          <a:endParaRPr lang="fr-FR"/>
        </a:p>
      </dgm:t>
    </dgm:pt>
    <dgm:pt modelId="{61864A18-E6CC-483E-9E7B-265580E64DDE}" type="sibTrans" cxnId="{8D4D4682-F2EB-4262-B70E-175C123B4525}">
      <dgm:prSet/>
      <dgm:spPr/>
      <dgm:t>
        <a:bodyPr/>
        <a:lstStyle/>
        <a:p>
          <a:endParaRPr lang="fr-FR"/>
        </a:p>
      </dgm:t>
    </dgm:pt>
    <dgm:pt modelId="{38B6ABF5-9E3C-4CAE-B48C-B03A6D87FD10}">
      <dgm:prSet phldrT="[Texte]"/>
      <dgm:spPr/>
      <dgm:t>
        <a:bodyPr/>
        <a:lstStyle/>
        <a:p>
          <a:pPr algn="ctr"/>
          <a:r>
            <a:rPr lang="fr-FR" dirty="0" smtClean="0"/>
            <a:t>BALLE</a:t>
          </a:r>
          <a:endParaRPr lang="fr-FR" dirty="0"/>
        </a:p>
      </dgm:t>
    </dgm:pt>
    <dgm:pt modelId="{53111615-82EC-44A2-83C6-208426560D12}" type="parTrans" cxnId="{D6C5A643-89AC-4F83-8DEA-193B9FD524A9}">
      <dgm:prSet/>
      <dgm:spPr/>
      <dgm:t>
        <a:bodyPr/>
        <a:lstStyle/>
        <a:p>
          <a:endParaRPr lang="fr-FR"/>
        </a:p>
      </dgm:t>
    </dgm:pt>
    <dgm:pt modelId="{CBDC7037-C6FE-407F-81B4-2F335B324EC4}" type="sibTrans" cxnId="{D6C5A643-89AC-4F83-8DEA-193B9FD524A9}">
      <dgm:prSet/>
      <dgm:spPr/>
      <dgm:t>
        <a:bodyPr/>
        <a:lstStyle/>
        <a:p>
          <a:endParaRPr lang="fr-FR"/>
        </a:p>
      </dgm:t>
    </dgm:pt>
    <dgm:pt modelId="{A9FF8A33-7591-496A-9C75-E99FD35F10E0}">
      <dgm:prSet phldrT="[Texte]"/>
      <dgm:spPr/>
      <dgm:t>
        <a:bodyPr/>
        <a:lstStyle/>
        <a:p>
          <a:pPr algn="ctr"/>
          <a:r>
            <a:rPr lang="fr-FR" dirty="0" smtClean="0"/>
            <a:t>ON</a:t>
          </a:r>
          <a:endParaRPr lang="fr-FR" dirty="0"/>
        </a:p>
      </dgm:t>
    </dgm:pt>
    <dgm:pt modelId="{35AE3C07-E1DE-49F7-AEEE-4F361776A1DF}" type="parTrans" cxnId="{B1C32FFC-AAEC-4BBE-9273-82D6F6B75C27}">
      <dgm:prSet/>
      <dgm:spPr/>
      <dgm:t>
        <a:bodyPr/>
        <a:lstStyle/>
        <a:p>
          <a:endParaRPr lang="fr-FR"/>
        </a:p>
      </dgm:t>
    </dgm:pt>
    <dgm:pt modelId="{94E4673B-E1EC-4A08-8499-1573D96E7443}" type="sibTrans" cxnId="{B1C32FFC-AAEC-4BBE-9273-82D6F6B75C27}">
      <dgm:prSet/>
      <dgm:spPr/>
      <dgm:t>
        <a:bodyPr/>
        <a:lstStyle/>
        <a:p>
          <a:endParaRPr lang="fr-FR"/>
        </a:p>
      </dgm:t>
    </dgm:pt>
    <dgm:pt modelId="{98FA6B64-BBA7-4F3D-A682-C69946775AE4}">
      <dgm:prSet phldrT="[Texte]"/>
      <dgm:spPr/>
      <dgm:t>
        <a:bodyPr/>
        <a:lstStyle/>
        <a:p>
          <a:pPr algn="ctr"/>
          <a:r>
            <a:rPr lang="fr-FR" dirty="0" smtClean="0"/>
            <a:t>SE</a:t>
          </a:r>
          <a:endParaRPr lang="fr-FR" dirty="0"/>
        </a:p>
      </dgm:t>
    </dgm:pt>
    <dgm:pt modelId="{2D12BBD4-99DF-4BE7-84DC-2D30B42CA00B}" type="parTrans" cxnId="{4D414629-54A8-451A-91D0-A9E4DC28F1D7}">
      <dgm:prSet/>
      <dgm:spPr/>
      <dgm:t>
        <a:bodyPr/>
        <a:lstStyle/>
        <a:p>
          <a:endParaRPr lang="fr-FR"/>
        </a:p>
      </dgm:t>
    </dgm:pt>
    <dgm:pt modelId="{6C553C70-88AF-4413-8ABE-9EFBAADA0312}" type="sibTrans" cxnId="{4D414629-54A8-451A-91D0-A9E4DC28F1D7}">
      <dgm:prSet/>
      <dgm:spPr/>
      <dgm:t>
        <a:bodyPr/>
        <a:lstStyle/>
        <a:p>
          <a:endParaRPr lang="fr-FR"/>
        </a:p>
      </dgm:t>
    </dgm:pt>
    <dgm:pt modelId="{51C2C4B0-86C7-47FE-AD7F-1A3662D9B52D}">
      <dgm:prSet phldrT="[Texte]"/>
      <dgm:spPr/>
      <dgm:t>
        <a:bodyPr/>
        <a:lstStyle/>
        <a:p>
          <a:pPr algn="ctr"/>
          <a:r>
            <a:rPr lang="fr-FR" dirty="0" smtClean="0"/>
            <a:t>PASSE</a:t>
          </a:r>
          <a:endParaRPr lang="fr-FR" dirty="0"/>
        </a:p>
      </dgm:t>
    </dgm:pt>
    <dgm:pt modelId="{7FD45513-5A55-4465-BC8D-B3DD7F66B5B2}" type="parTrans" cxnId="{0D82E9FB-25D4-4E37-BF47-FD03122DD71D}">
      <dgm:prSet/>
      <dgm:spPr/>
      <dgm:t>
        <a:bodyPr/>
        <a:lstStyle/>
        <a:p>
          <a:endParaRPr lang="fr-FR"/>
        </a:p>
      </dgm:t>
    </dgm:pt>
    <dgm:pt modelId="{8A50CBB0-A70A-419F-AC07-AAFFB921F355}" type="sibTrans" cxnId="{0D82E9FB-25D4-4E37-BF47-FD03122DD71D}">
      <dgm:prSet/>
      <dgm:spPr/>
      <dgm:t>
        <a:bodyPr/>
        <a:lstStyle/>
        <a:p>
          <a:endParaRPr lang="fr-FR"/>
        </a:p>
      </dgm:t>
    </dgm:pt>
    <dgm:pt modelId="{E65AE473-8430-42B1-A3DD-C3816B675EFC}" type="pres">
      <dgm:prSet presAssocID="{3A66077F-CA5D-40D4-8C3F-4E59156598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53458FF-EF0F-4D9F-B8B0-3FB88D012FAD}" type="pres">
      <dgm:prSet presAssocID="{4C481D4F-1CA6-4C6D-A713-1DFF15107B5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A83AEB-FB4F-47BA-9DFE-67D8800B6BA7}" type="pres">
      <dgm:prSet presAssocID="{4C481D4F-1CA6-4C6D-A713-1DFF15107B54}" presName="spNode" presStyleCnt="0"/>
      <dgm:spPr/>
    </dgm:pt>
    <dgm:pt modelId="{A39E1F57-E98D-4DFA-9EBC-DBA7E0D53A51}" type="pres">
      <dgm:prSet presAssocID="{61864A18-E6CC-483E-9E7B-265580E64DDE}" presName="sibTrans" presStyleLbl="sibTrans1D1" presStyleIdx="0" presStyleCnt="5"/>
      <dgm:spPr/>
      <dgm:t>
        <a:bodyPr/>
        <a:lstStyle/>
        <a:p>
          <a:endParaRPr lang="fr-FR"/>
        </a:p>
      </dgm:t>
    </dgm:pt>
    <dgm:pt modelId="{2C280307-40BE-4B51-8C05-264540250F0F}" type="pres">
      <dgm:prSet presAssocID="{38B6ABF5-9E3C-4CAE-B48C-B03A6D87FD1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E69EB8-1B15-4177-BF72-E567EAA1FD78}" type="pres">
      <dgm:prSet presAssocID="{38B6ABF5-9E3C-4CAE-B48C-B03A6D87FD10}" presName="spNode" presStyleCnt="0"/>
      <dgm:spPr/>
    </dgm:pt>
    <dgm:pt modelId="{714E6DF8-6946-4F67-9232-D8B26F1C3BAC}" type="pres">
      <dgm:prSet presAssocID="{CBDC7037-C6FE-407F-81B4-2F335B324EC4}" presName="sibTrans" presStyleLbl="sibTrans1D1" presStyleIdx="1" presStyleCnt="5"/>
      <dgm:spPr/>
      <dgm:t>
        <a:bodyPr/>
        <a:lstStyle/>
        <a:p>
          <a:endParaRPr lang="fr-FR"/>
        </a:p>
      </dgm:t>
    </dgm:pt>
    <dgm:pt modelId="{8496ED04-3DF8-4863-9687-35ADE0911CF5}" type="pres">
      <dgm:prSet presAssocID="{A9FF8A33-7591-496A-9C75-E99FD35F10E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8CFEB0-DB91-4BA7-873C-301091CF734A}" type="pres">
      <dgm:prSet presAssocID="{A9FF8A33-7591-496A-9C75-E99FD35F10E0}" presName="spNode" presStyleCnt="0"/>
      <dgm:spPr/>
    </dgm:pt>
    <dgm:pt modelId="{1F732C50-AD0E-487F-8049-396EA6934794}" type="pres">
      <dgm:prSet presAssocID="{94E4673B-E1EC-4A08-8499-1573D96E7443}" presName="sibTrans" presStyleLbl="sibTrans1D1" presStyleIdx="2" presStyleCnt="5"/>
      <dgm:spPr/>
      <dgm:t>
        <a:bodyPr/>
        <a:lstStyle/>
        <a:p>
          <a:endParaRPr lang="fr-FR"/>
        </a:p>
      </dgm:t>
    </dgm:pt>
    <dgm:pt modelId="{1D43118E-1DD7-4E8D-8E9E-C804567E18A1}" type="pres">
      <dgm:prSet presAssocID="{98FA6B64-BBA7-4F3D-A682-C69946775AE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DC0BDF-385E-4CAE-85D5-DA3B3CCE02E3}" type="pres">
      <dgm:prSet presAssocID="{98FA6B64-BBA7-4F3D-A682-C69946775AE4}" presName="spNode" presStyleCnt="0"/>
      <dgm:spPr/>
    </dgm:pt>
    <dgm:pt modelId="{6ECFBDC4-1404-4EB7-80DA-0812DEEBB066}" type="pres">
      <dgm:prSet presAssocID="{6C553C70-88AF-4413-8ABE-9EFBAADA0312}" presName="sibTrans" presStyleLbl="sibTrans1D1" presStyleIdx="3" presStyleCnt="5"/>
      <dgm:spPr/>
      <dgm:t>
        <a:bodyPr/>
        <a:lstStyle/>
        <a:p>
          <a:endParaRPr lang="fr-FR"/>
        </a:p>
      </dgm:t>
    </dgm:pt>
    <dgm:pt modelId="{F4539B69-35FC-4140-9A3F-619602C81489}" type="pres">
      <dgm:prSet presAssocID="{51C2C4B0-86C7-47FE-AD7F-1A3662D9B5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61A7AF-9372-496A-93E7-5EE7B11351B9}" type="pres">
      <dgm:prSet presAssocID="{51C2C4B0-86C7-47FE-AD7F-1A3662D9B52D}" presName="spNode" presStyleCnt="0"/>
      <dgm:spPr/>
    </dgm:pt>
    <dgm:pt modelId="{CFEE5331-C160-4BF6-9BD0-9AC8AC7AC17D}" type="pres">
      <dgm:prSet presAssocID="{8A50CBB0-A70A-419F-AC07-AAFFB921F355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8D4D4682-F2EB-4262-B70E-175C123B4525}" srcId="{3A66077F-CA5D-40D4-8C3F-4E5915659871}" destId="{4C481D4F-1CA6-4C6D-A713-1DFF15107B54}" srcOrd="0" destOrd="0" parTransId="{5979EB76-679D-4123-B186-C73D440F68AB}" sibTransId="{61864A18-E6CC-483E-9E7B-265580E64DDE}"/>
    <dgm:cxn modelId="{0D82E9FB-25D4-4E37-BF47-FD03122DD71D}" srcId="{3A66077F-CA5D-40D4-8C3F-4E5915659871}" destId="{51C2C4B0-86C7-47FE-AD7F-1A3662D9B52D}" srcOrd="4" destOrd="0" parTransId="{7FD45513-5A55-4465-BC8D-B3DD7F66B5B2}" sibTransId="{8A50CBB0-A70A-419F-AC07-AAFFB921F355}"/>
    <dgm:cxn modelId="{D6C5A643-89AC-4F83-8DEA-193B9FD524A9}" srcId="{3A66077F-CA5D-40D4-8C3F-4E5915659871}" destId="{38B6ABF5-9E3C-4CAE-B48C-B03A6D87FD10}" srcOrd="1" destOrd="0" parTransId="{53111615-82EC-44A2-83C6-208426560D12}" sibTransId="{CBDC7037-C6FE-407F-81B4-2F335B324EC4}"/>
    <dgm:cxn modelId="{EAE68B2A-792A-4751-B907-70CE8962A2D6}" type="presOf" srcId="{CBDC7037-C6FE-407F-81B4-2F335B324EC4}" destId="{714E6DF8-6946-4F67-9232-D8B26F1C3BAC}" srcOrd="0" destOrd="0" presId="urn:microsoft.com/office/officeart/2005/8/layout/cycle6"/>
    <dgm:cxn modelId="{399EC09D-519C-4B52-B723-EC3E4C454A58}" type="presOf" srcId="{61864A18-E6CC-483E-9E7B-265580E64DDE}" destId="{A39E1F57-E98D-4DFA-9EBC-DBA7E0D53A51}" srcOrd="0" destOrd="0" presId="urn:microsoft.com/office/officeart/2005/8/layout/cycle6"/>
    <dgm:cxn modelId="{B1C32FFC-AAEC-4BBE-9273-82D6F6B75C27}" srcId="{3A66077F-CA5D-40D4-8C3F-4E5915659871}" destId="{A9FF8A33-7591-496A-9C75-E99FD35F10E0}" srcOrd="2" destOrd="0" parTransId="{35AE3C07-E1DE-49F7-AEEE-4F361776A1DF}" sibTransId="{94E4673B-E1EC-4A08-8499-1573D96E7443}"/>
    <dgm:cxn modelId="{4A6FFEC5-4ED4-4CE7-8D74-F5B63843B8EB}" type="presOf" srcId="{4C481D4F-1CA6-4C6D-A713-1DFF15107B54}" destId="{053458FF-EF0F-4D9F-B8B0-3FB88D012FAD}" srcOrd="0" destOrd="0" presId="urn:microsoft.com/office/officeart/2005/8/layout/cycle6"/>
    <dgm:cxn modelId="{849272CD-9E0C-4075-8139-65648570214B}" type="presOf" srcId="{38B6ABF5-9E3C-4CAE-B48C-B03A6D87FD10}" destId="{2C280307-40BE-4B51-8C05-264540250F0F}" srcOrd="0" destOrd="0" presId="urn:microsoft.com/office/officeart/2005/8/layout/cycle6"/>
    <dgm:cxn modelId="{9E276D2D-87F9-492D-8DED-2BD606E0549A}" type="presOf" srcId="{51C2C4B0-86C7-47FE-AD7F-1A3662D9B52D}" destId="{F4539B69-35FC-4140-9A3F-619602C81489}" srcOrd="0" destOrd="0" presId="urn:microsoft.com/office/officeart/2005/8/layout/cycle6"/>
    <dgm:cxn modelId="{18B8D4BF-07EA-4A3B-8FAE-DADD0F8B6E27}" type="presOf" srcId="{8A50CBB0-A70A-419F-AC07-AAFFB921F355}" destId="{CFEE5331-C160-4BF6-9BD0-9AC8AC7AC17D}" srcOrd="0" destOrd="0" presId="urn:microsoft.com/office/officeart/2005/8/layout/cycle6"/>
    <dgm:cxn modelId="{09387577-8A24-4B8F-93A9-1C11FA4D96EF}" type="presOf" srcId="{94E4673B-E1EC-4A08-8499-1573D96E7443}" destId="{1F732C50-AD0E-487F-8049-396EA6934794}" srcOrd="0" destOrd="0" presId="urn:microsoft.com/office/officeart/2005/8/layout/cycle6"/>
    <dgm:cxn modelId="{D1AFF6AB-8586-4388-974A-AC04F8FC4D93}" type="presOf" srcId="{3A66077F-CA5D-40D4-8C3F-4E5915659871}" destId="{E65AE473-8430-42B1-A3DD-C3816B675EFC}" srcOrd="0" destOrd="0" presId="urn:microsoft.com/office/officeart/2005/8/layout/cycle6"/>
    <dgm:cxn modelId="{4D414629-54A8-451A-91D0-A9E4DC28F1D7}" srcId="{3A66077F-CA5D-40D4-8C3F-4E5915659871}" destId="{98FA6B64-BBA7-4F3D-A682-C69946775AE4}" srcOrd="3" destOrd="0" parTransId="{2D12BBD4-99DF-4BE7-84DC-2D30B42CA00B}" sibTransId="{6C553C70-88AF-4413-8ABE-9EFBAADA0312}"/>
    <dgm:cxn modelId="{CD331D34-6626-419F-8324-02E2E461DFC9}" type="presOf" srcId="{A9FF8A33-7591-496A-9C75-E99FD35F10E0}" destId="{8496ED04-3DF8-4863-9687-35ADE0911CF5}" srcOrd="0" destOrd="0" presId="urn:microsoft.com/office/officeart/2005/8/layout/cycle6"/>
    <dgm:cxn modelId="{EBAAD703-C332-4D11-BFAA-05A9E958D141}" type="presOf" srcId="{98FA6B64-BBA7-4F3D-A682-C69946775AE4}" destId="{1D43118E-1DD7-4E8D-8E9E-C804567E18A1}" srcOrd="0" destOrd="0" presId="urn:microsoft.com/office/officeart/2005/8/layout/cycle6"/>
    <dgm:cxn modelId="{AF9788FE-BEB8-48AE-9EF1-C4BCDB9165AF}" type="presOf" srcId="{6C553C70-88AF-4413-8ABE-9EFBAADA0312}" destId="{6ECFBDC4-1404-4EB7-80DA-0812DEEBB066}" srcOrd="0" destOrd="0" presId="urn:microsoft.com/office/officeart/2005/8/layout/cycle6"/>
    <dgm:cxn modelId="{B87959EC-EA93-4C5B-B125-076160A2BC2A}" type="presParOf" srcId="{E65AE473-8430-42B1-A3DD-C3816B675EFC}" destId="{053458FF-EF0F-4D9F-B8B0-3FB88D012FAD}" srcOrd="0" destOrd="0" presId="urn:microsoft.com/office/officeart/2005/8/layout/cycle6"/>
    <dgm:cxn modelId="{A14943FE-3B8F-4770-943E-01BF2CC4F305}" type="presParOf" srcId="{E65AE473-8430-42B1-A3DD-C3816B675EFC}" destId="{D0A83AEB-FB4F-47BA-9DFE-67D8800B6BA7}" srcOrd="1" destOrd="0" presId="urn:microsoft.com/office/officeart/2005/8/layout/cycle6"/>
    <dgm:cxn modelId="{D4E1F6C6-4A62-4627-812C-59CE81393B94}" type="presParOf" srcId="{E65AE473-8430-42B1-A3DD-C3816B675EFC}" destId="{A39E1F57-E98D-4DFA-9EBC-DBA7E0D53A51}" srcOrd="2" destOrd="0" presId="urn:microsoft.com/office/officeart/2005/8/layout/cycle6"/>
    <dgm:cxn modelId="{188AEB39-5136-4DF8-BAF7-169BD3A1C740}" type="presParOf" srcId="{E65AE473-8430-42B1-A3DD-C3816B675EFC}" destId="{2C280307-40BE-4B51-8C05-264540250F0F}" srcOrd="3" destOrd="0" presId="urn:microsoft.com/office/officeart/2005/8/layout/cycle6"/>
    <dgm:cxn modelId="{DC5B550E-E471-4767-9748-8BA1CBB7B0AD}" type="presParOf" srcId="{E65AE473-8430-42B1-A3DD-C3816B675EFC}" destId="{52E69EB8-1B15-4177-BF72-E567EAA1FD78}" srcOrd="4" destOrd="0" presId="urn:microsoft.com/office/officeart/2005/8/layout/cycle6"/>
    <dgm:cxn modelId="{573DA40F-0D38-4E04-A4C1-55299596C1C0}" type="presParOf" srcId="{E65AE473-8430-42B1-A3DD-C3816B675EFC}" destId="{714E6DF8-6946-4F67-9232-D8B26F1C3BAC}" srcOrd="5" destOrd="0" presId="urn:microsoft.com/office/officeart/2005/8/layout/cycle6"/>
    <dgm:cxn modelId="{30FB0CF4-9CEF-40ED-92AA-FB1D32F95489}" type="presParOf" srcId="{E65AE473-8430-42B1-A3DD-C3816B675EFC}" destId="{8496ED04-3DF8-4863-9687-35ADE0911CF5}" srcOrd="6" destOrd="0" presId="urn:microsoft.com/office/officeart/2005/8/layout/cycle6"/>
    <dgm:cxn modelId="{8F4D0A99-BD5C-47B1-A593-9C5BB953283B}" type="presParOf" srcId="{E65AE473-8430-42B1-A3DD-C3816B675EFC}" destId="{BF8CFEB0-DB91-4BA7-873C-301091CF734A}" srcOrd="7" destOrd="0" presId="urn:microsoft.com/office/officeart/2005/8/layout/cycle6"/>
    <dgm:cxn modelId="{77119BBC-E1EC-4144-82B9-AF0C01AD8013}" type="presParOf" srcId="{E65AE473-8430-42B1-A3DD-C3816B675EFC}" destId="{1F732C50-AD0E-487F-8049-396EA6934794}" srcOrd="8" destOrd="0" presId="urn:microsoft.com/office/officeart/2005/8/layout/cycle6"/>
    <dgm:cxn modelId="{4C3E4383-85E8-4DB3-B924-36C410940248}" type="presParOf" srcId="{E65AE473-8430-42B1-A3DD-C3816B675EFC}" destId="{1D43118E-1DD7-4E8D-8E9E-C804567E18A1}" srcOrd="9" destOrd="0" presId="urn:microsoft.com/office/officeart/2005/8/layout/cycle6"/>
    <dgm:cxn modelId="{697EA89C-8EB5-4C14-B7F9-143568E1829C}" type="presParOf" srcId="{E65AE473-8430-42B1-A3DD-C3816B675EFC}" destId="{4EDC0BDF-385E-4CAE-85D5-DA3B3CCE02E3}" srcOrd="10" destOrd="0" presId="urn:microsoft.com/office/officeart/2005/8/layout/cycle6"/>
    <dgm:cxn modelId="{B85CC3D2-70EF-47CF-99D0-17038B496528}" type="presParOf" srcId="{E65AE473-8430-42B1-A3DD-C3816B675EFC}" destId="{6ECFBDC4-1404-4EB7-80DA-0812DEEBB066}" srcOrd="11" destOrd="0" presId="urn:microsoft.com/office/officeart/2005/8/layout/cycle6"/>
    <dgm:cxn modelId="{AD1C495F-0653-4FD6-B443-27ECCA862FAF}" type="presParOf" srcId="{E65AE473-8430-42B1-A3DD-C3816B675EFC}" destId="{F4539B69-35FC-4140-9A3F-619602C81489}" srcOrd="12" destOrd="0" presId="urn:microsoft.com/office/officeart/2005/8/layout/cycle6"/>
    <dgm:cxn modelId="{EB503431-0812-40A7-885A-6DF2E4DA3945}" type="presParOf" srcId="{E65AE473-8430-42B1-A3DD-C3816B675EFC}" destId="{D761A7AF-9372-496A-93E7-5EE7B11351B9}" srcOrd="13" destOrd="0" presId="urn:microsoft.com/office/officeart/2005/8/layout/cycle6"/>
    <dgm:cxn modelId="{ED59F4D1-EC82-4E4E-A9E5-74B97B2CE5B5}" type="presParOf" srcId="{E65AE473-8430-42B1-A3DD-C3816B675EFC}" destId="{CFEE5331-C160-4BF6-9BD0-9AC8AC7AC17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B329C7-7EAA-4B52-B872-391205C72CE0}" type="doc">
      <dgm:prSet loTypeId="urn:microsoft.com/office/officeart/2005/8/layout/cycle2" loCatId="cycle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fr-FR"/>
        </a:p>
      </dgm:t>
    </dgm:pt>
    <dgm:pt modelId="{858903B7-EE8D-423D-B063-004D7E90C624}">
      <dgm:prSet phldrT="[Texte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40BB5F8E-85F6-4C5B-B0BC-636D2E73B2B4}" type="parTrans" cxnId="{3CE1142D-3378-4EB8-9BA5-0CD0F55FCFEA}">
      <dgm:prSet/>
      <dgm:spPr/>
      <dgm:t>
        <a:bodyPr/>
        <a:lstStyle/>
        <a:p>
          <a:endParaRPr lang="fr-FR"/>
        </a:p>
      </dgm:t>
    </dgm:pt>
    <dgm:pt modelId="{1CFA373F-D9DC-4478-8A9B-C25CE79706CB}" type="sibTrans" cxnId="{3CE1142D-3378-4EB8-9BA5-0CD0F55FCFEA}">
      <dgm:prSet/>
      <dgm:spPr/>
      <dgm:t>
        <a:bodyPr/>
        <a:lstStyle/>
        <a:p>
          <a:endParaRPr lang="fr-FR"/>
        </a:p>
      </dgm:t>
    </dgm:pt>
    <dgm:pt modelId="{7D82AFAB-113B-4BF8-89F9-104573434F76}">
      <dgm:prSet phldrT="[Texte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D8E8851C-8699-44AF-822E-383E9D59F39E}" type="parTrans" cxnId="{6918A6A0-6B18-4D4D-BCC9-F6F6A870EA8B}">
      <dgm:prSet/>
      <dgm:spPr/>
      <dgm:t>
        <a:bodyPr/>
        <a:lstStyle/>
        <a:p>
          <a:endParaRPr lang="fr-FR"/>
        </a:p>
      </dgm:t>
    </dgm:pt>
    <dgm:pt modelId="{2082DA40-95BE-4A1A-996C-FA2F9055AFA0}" type="sibTrans" cxnId="{6918A6A0-6B18-4D4D-BCC9-F6F6A870EA8B}">
      <dgm:prSet/>
      <dgm:spPr/>
      <dgm:t>
        <a:bodyPr/>
        <a:lstStyle/>
        <a:p>
          <a:endParaRPr lang="fr-FR"/>
        </a:p>
      </dgm:t>
    </dgm:pt>
    <dgm:pt modelId="{0E741B3B-CD4B-4A91-B7CA-6A6A9A6E228C}">
      <dgm:prSet phldrT="[Texte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79C086AC-49FA-44E3-A5E8-737B3A7E910D}" type="parTrans" cxnId="{D04309BB-E8E2-4EC9-812E-D4990DBBA035}">
      <dgm:prSet/>
      <dgm:spPr/>
      <dgm:t>
        <a:bodyPr/>
        <a:lstStyle/>
        <a:p>
          <a:endParaRPr lang="fr-FR"/>
        </a:p>
      </dgm:t>
    </dgm:pt>
    <dgm:pt modelId="{2332BA2D-4CDD-40AA-8A1D-A2D621711F99}" type="sibTrans" cxnId="{D04309BB-E8E2-4EC9-812E-D4990DBBA035}">
      <dgm:prSet/>
      <dgm:spPr/>
      <dgm:t>
        <a:bodyPr/>
        <a:lstStyle/>
        <a:p>
          <a:endParaRPr lang="fr-FR"/>
        </a:p>
      </dgm:t>
    </dgm:pt>
    <dgm:pt modelId="{D3BBB688-EE75-44C2-B28E-29AF3F3CC4FB}">
      <dgm:prSet phldrT="[Texte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FE4FDBBB-FC96-4283-9245-37578B6166E7}" type="parTrans" cxnId="{B06D4EB4-E198-436B-BF96-1B27B8809C74}">
      <dgm:prSet/>
      <dgm:spPr/>
      <dgm:t>
        <a:bodyPr/>
        <a:lstStyle/>
        <a:p>
          <a:endParaRPr lang="fr-FR"/>
        </a:p>
      </dgm:t>
    </dgm:pt>
    <dgm:pt modelId="{AD0E0459-0572-4EC1-AF30-EC6963149D11}" type="sibTrans" cxnId="{B06D4EB4-E198-436B-BF96-1B27B8809C74}">
      <dgm:prSet/>
      <dgm:spPr/>
      <dgm:t>
        <a:bodyPr/>
        <a:lstStyle/>
        <a:p>
          <a:endParaRPr lang="fr-FR"/>
        </a:p>
      </dgm:t>
    </dgm:pt>
    <dgm:pt modelId="{0236292B-51E5-47E2-9DD6-33CCAF1D4C3E}">
      <dgm:prSet phldrT="[Texte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B76F379B-403C-42CF-BB03-132E67CC1353}" type="parTrans" cxnId="{E9328E0A-C43A-4289-8A21-BD096D3CBB73}">
      <dgm:prSet/>
      <dgm:spPr/>
      <dgm:t>
        <a:bodyPr/>
        <a:lstStyle/>
        <a:p>
          <a:endParaRPr lang="fr-FR"/>
        </a:p>
      </dgm:t>
    </dgm:pt>
    <dgm:pt modelId="{D1367594-E60D-49BB-ACB6-A3D59BE99BA8}" type="sibTrans" cxnId="{E9328E0A-C43A-4289-8A21-BD096D3CBB73}">
      <dgm:prSet/>
      <dgm:spPr/>
      <dgm:t>
        <a:bodyPr/>
        <a:lstStyle/>
        <a:p>
          <a:endParaRPr lang="fr-FR"/>
        </a:p>
      </dgm:t>
    </dgm:pt>
    <dgm:pt modelId="{E85C2AF9-C1F8-4A45-97E9-9A4A89B47FB1}" type="pres">
      <dgm:prSet presAssocID="{90B329C7-7EAA-4B52-B872-391205C72C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7F0AD32-2F5F-4C65-ADB6-8E61A57A1857}" type="pres">
      <dgm:prSet presAssocID="{858903B7-EE8D-423D-B063-004D7E90C62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A435D0-D737-43E3-B098-3EEA04C3B390}" type="pres">
      <dgm:prSet presAssocID="{1CFA373F-D9DC-4478-8A9B-C25CE79706CB}" presName="sibTrans" presStyleLbl="sibTrans2D1" presStyleIdx="0" presStyleCnt="5"/>
      <dgm:spPr/>
      <dgm:t>
        <a:bodyPr/>
        <a:lstStyle/>
        <a:p>
          <a:endParaRPr lang="fr-FR"/>
        </a:p>
      </dgm:t>
    </dgm:pt>
    <dgm:pt modelId="{0F652D93-D2D7-4A1D-A72E-E9481042D593}" type="pres">
      <dgm:prSet presAssocID="{1CFA373F-D9DC-4478-8A9B-C25CE79706CB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37472656-56E3-4931-A420-7131A78F36BA}" type="pres">
      <dgm:prSet presAssocID="{7D82AFAB-113B-4BF8-89F9-104573434F7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DCF206-5BD5-445A-ABF6-B260D0A33A68}" type="pres">
      <dgm:prSet presAssocID="{2082DA40-95BE-4A1A-996C-FA2F9055AFA0}" presName="sibTrans" presStyleLbl="sibTrans2D1" presStyleIdx="1" presStyleCnt="5"/>
      <dgm:spPr/>
      <dgm:t>
        <a:bodyPr/>
        <a:lstStyle/>
        <a:p>
          <a:endParaRPr lang="fr-FR"/>
        </a:p>
      </dgm:t>
    </dgm:pt>
    <dgm:pt modelId="{9B835D9C-2C7B-4E02-BC96-FEF74B65AEBF}" type="pres">
      <dgm:prSet presAssocID="{2082DA40-95BE-4A1A-996C-FA2F9055AFA0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5AA8F0BB-DD60-450A-B3EF-944E749E48C0}" type="pres">
      <dgm:prSet presAssocID="{0E741B3B-CD4B-4A91-B7CA-6A6A9A6E228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806064-F592-4ED9-A034-51B85DDF32E9}" type="pres">
      <dgm:prSet presAssocID="{2332BA2D-4CDD-40AA-8A1D-A2D621711F99}" presName="sibTrans" presStyleLbl="sibTrans2D1" presStyleIdx="2" presStyleCnt="5"/>
      <dgm:spPr/>
      <dgm:t>
        <a:bodyPr/>
        <a:lstStyle/>
        <a:p>
          <a:endParaRPr lang="fr-FR"/>
        </a:p>
      </dgm:t>
    </dgm:pt>
    <dgm:pt modelId="{D7C17292-AE45-4BF1-89F1-7BB09B26B043}" type="pres">
      <dgm:prSet presAssocID="{2332BA2D-4CDD-40AA-8A1D-A2D621711F99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5FEDE83D-1656-41A0-A748-C56BC27ABAF5}" type="pres">
      <dgm:prSet presAssocID="{D3BBB688-EE75-44C2-B28E-29AF3F3CC4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119AF2-E72A-4486-9F70-8938EBAB4E72}" type="pres">
      <dgm:prSet presAssocID="{AD0E0459-0572-4EC1-AF30-EC6963149D11}" presName="sibTrans" presStyleLbl="sibTrans2D1" presStyleIdx="3" presStyleCnt="5"/>
      <dgm:spPr/>
      <dgm:t>
        <a:bodyPr/>
        <a:lstStyle/>
        <a:p>
          <a:endParaRPr lang="fr-FR"/>
        </a:p>
      </dgm:t>
    </dgm:pt>
    <dgm:pt modelId="{26F45073-C453-4E28-A3AF-3F02319713B6}" type="pres">
      <dgm:prSet presAssocID="{AD0E0459-0572-4EC1-AF30-EC6963149D11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2067B110-FF6C-4985-88F3-5F4BC30E0D1D}" type="pres">
      <dgm:prSet presAssocID="{0236292B-51E5-47E2-9DD6-33CCAF1D4C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554E08-FED3-4F60-8631-96AE36C04116}" type="pres">
      <dgm:prSet presAssocID="{D1367594-E60D-49BB-ACB6-A3D59BE99BA8}" presName="sibTrans" presStyleLbl="sibTrans2D1" presStyleIdx="4" presStyleCnt="5"/>
      <dgm:spPr/>
      <dgm:t>
        <a:bodyPr/>
        <a:lstStyle/>
        <a:p>
          <a:endParaRPr lang="fr-FR"/>
        </a:p>
      </dgm:t>
    </dgm:pt>
    <dgm:pt modelId="{ED3B76FF-266B-4E2D-83B3-DB953F5A7FDD}" type="pres">
      <dgm:prSet presAssocID="{D1367594-E60D-49BB-ACB6-A3D59BE99BA8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234C7591-9842-49A2-BB51-95DCEF29AC4C}" type="presOf" srcId="{1CFA373F-D9DC-4478-8A9B-C25CE79706CB}" destId="{0F652D93-D2D7-4A1D-A72E-E9481042D593}" srcOrd="1" destOrd="0" presId="urn:microsoft.com/office/officeart/2005/8/layout/cycle2"/>
    <dgm:cxn modelId="{DDE62E70-79A3-4E07-9A42-218BEE17D722}" type="presOf" srcId="{AD0E0459-0572-4EC1-AF30-EC6963149D11}" destId="{26F45073-C453-4E28-A3AF-3F02319713B6}" srcOrd="1" destOrd="0" presId="urn:microsoft.com/office/officeart/2005/8/layout/cycle2"/>
    <dgm:cxn modelId="{3CE1142D-3378-4EB8-9BA5-0CD0F55FCFEA}" srcId="{90B329C7-7EAA-4B52-B872-391205C72CE0}" destId="{858903B7-EE8D-423D-B063-004D7E90C624}" srcOrd="0" destOrd="0" parTransId="{40BB5F8E-85F6-4C5B-B0BC-636D2E73B2B4}" sibTransId="{1CFA373F-D9DC-4478-8A9B-C25CE79706CB}"/>
    <dgm:cxn modelId="{A5C6187C-15A6-4D74-9126-DA74D78872A3}" type="presOf" srcId="{D3BBB688-EE75-44C2-B28E-29AF3F3CC4FB}" destId="{5FEDE83D-1656-41A0-A748-C56BC27ABAF5}" srcOrd="0" destOrd="0" presId="urn:microsoft.com/office/officeart/2005/8/layout/cycle2"/>
    <dgm:cxn modelId="{EF76A5CA-E702-4578-9385-6FFB91A319EA}" type="presOf" srcId="{D1367594-E60D-49BB-ACB6-A3D59BE99BA8}" destId="{ED3B76FF-266B-4E2D-83B3-DB953F5A7FDD}" srcOrd="1" destOrd="0" presId="urn:microsoft.com/office/officeart/2005/8/layout/cycle2"/>
    <dgm:cxn modelId="{154C326A-DF93-4EF1-A856-57CE94A9299E}" type="presOf" srcId="{2332BA2D-4CDD-40AA-8A1D-A2D621711F99}" destId="{E1806064-F592-4ED9-A034-51B85DDF32E9}" srcOrd="0" destOrd="0" presId="urn:microsoft.com/office/officeart/2005/8/layout/cycle2"/>
    <dgm:cxn modelId="{D04309BB-E8E2-4EC9-812E-D4990DBBA035}" srcId="{90B329C7-7EAA-4B52-B872-391205C72CE0}" destId="{0E741B3B-CD4B-4A91-B7CA-6A6A9A6E228C}" srcOrd="2" destOrd="0" parTransId="{79C086AC-49FA-44E3-A5E8-737B3A7E910D}" sibTransId="{2332BA2D-4CDD-40AA-8A1D-A2D621711F99}"/>
    <dgm:cxn modelId="{FED53D4F-1097-4B4F-B9CF-1680EBFC2293}" type="presOf" srcId="{AD0E0459-0572-4EC1-AF30-EC6963149D11}" destId="{05119AF2-E72A-4486-9F70-8938EBAB4E72}" srcOrd="0" destOrd="0" presId="urn:microsoft.com/office/officeart/2005/8/layout/cycle2"/>
    <dgm:cxn modelId="{55ABD46E-436B-4478-8B09-165ADD455809}" type="presOf" srcId="{2082DA40-95BE-4A1A-996C-FA2F9055AFA0}" destId="{9B835D9C-2C7B-4E02-BC96-FEF74B65AEBF}" srcOrd="1" destOrd="0" presId="urn:microsoft.com/office/officeart/2005/8/layout/cycle2"/>
    <dgm:cxn modelId="{45065ED3-E3CE-4970-A541-AA6E2C65BEC8}" type="presOf" srcId="{858903B7-EE8D-423D-B063-004D7E90C624}" destId="{17F0AD32-2F5F-4C65-ADB6-8E61A57A1857}" srcOrd="0" destOrd="0" presId="urn:microsoft.com/office/officeart/2005/8/layout/cycle2"/>
    <dgm:cxn modelId="{95BB28EA-F484-4944-A8DF-0305AE7A6ACD}" type="presOf" srcId="{0E741B3B-CD4B-4A91-B7CA-6A6A9A6E228C}" destId="{5AA8F0BB-DD60-450A-B3EF-944E749E48C0}" srcOrd="0" destOrd="0" presId="urn:microsoft.com/office/officeart/2005/8/layout/cycle2"/>
    <dgm:cxn modelId="{E9328E0A-C43A-4289-8A21-BD096D3CBB73}" srcId="{90B329C7-7EAA-4B52-B872-391205C72CE0}" destId="{0236292B-51E5-47E2-9DD6-33CCAF1D4C3E}" srcOrd="4" destOrd="0" parTransId="{B76F379B-403C-42CF-BB03-132E67CC1353}" sibTransId="{D1367594-E60D-49BB-ACB6-A3D59BE99BA8}"/>
    <dgm:cxn modelId="{B6E821F1-5FE0-4494-93E3-B36B4F7D4613}" type="presOf" srcId="{90B329C7-7EAA-4B52-B872-391205C72CE0}" destId="{E85C2AF9-C1F8-4A45-97E9-9A4A89B47FB1}" srcOrd="0" destOrd="0" presId="urn:microsoft.com/office/officeart/2005/8/layout/cycle2"/>
    <dgm:cxn modelId="{767B0A37-C266-421A-8293-A35D5437B9D5}" type="presOf" srcId="{2082DA40-95BE-4A1A-996C-FA2F9055AFA0}" destId="{74DCF206-5BD5-445A-ABF6-B260D0A33A68}" srcOrd="0" destOrd="0" presId="urn:microsoft.com/office/officeart/2005/8/layout/cycle2"/>
    <dgm:cxn modelId="{227510B0-E75C-4D11-9937-0C528B3A5698}" type="presOf" srcId="{0236292B-51E5-47E2-9DD6-33CCAF1D4C3E}" destId="{2067B110-FF6C-4985-88F3-5F4BC30E0D1D}" srcOrd="0" destOrd="0" presId="urn:microsoft.com/office/officeart/2005/8/layout/cycle2"/>
    <dgm:cxn modelId="{8081728E-D654-40AE-B8FB-0635964AF770}" type="presOf" srcId="{2332BA2D-4CDD-40AA-8A1D-A2D621711F99}" destId="{D7C17292-AE45-4BF1-89F1-7BB09B26B043}" srcOrd="1" destOrd="0" presId="urn:microsoft.com/office/officeart/2005/8/layout/cycle2"/>
    <dgm:cxn modelId="{6918A6A0-6B18-4D4D-BCC9-F6F6A870EA8B}" srcId="{90B329C7-7EAA-4B52-B872-391205C72CE0}" destId="{7D82AFAB-113B-4BF8-89F9-104573434F76}" srcOrd="1" destOrd="0" parTransId="{D8E8851C-8699-44AF-822E-383E9D59F39E}" sibTransId="{2082DA40-95BE-4A1A-996C-FA2F9055AFA0}"/>
    <dgm:cxn modelId="{FF43070C-C670-45FB-AF65-F06D1E7742DF}" type="presOf" srcId="{D1367594-E60D-49BB-ACB6-A3D59BE99BA8}" destId="{5C554E08-FED3-4F60-8631-96AE36C04116}" srcOrd="0" destOrd="0" presId="urn:microsoft.com/office/officeart/2005/8/layout/cycle2"/>
    <dgm:cxn modelId="{B06D4EB4-E198-436B-BF96-1B27B8809C74}" srcId="{90B329C7-7EAA-4B52-B872-391205C72CE0}" destId="{D3BBB688-EE75-44C2-B28E-29AF3F3CC4FB}" srcOrd="3" destOrd="0" parTransId="{FE4FDBBB-FC96-4283-9245-37578B6166E7}" sibTransId="{AD0E0459-0572-4EC1-AF30-EC6963149D11}"/>
    <dgm:cxn modelId="{1C18BB76-C821-4E03-AE54-BD7FA2C462C1}" type="presOf" srcId="{7D82AFAB-113B-4BF8-89F9-104573434F76}" destId="{37472656-56E3-4931-A420-7131A78F36BA}" srcOrd="0" destOrd="0" presId="urn:microsoft.com/office/officeart/2005/8/layout/cycle2"/>
    <dgm:cxn modelId="{0FD30749-961D-425C-86F9-6B7503CC8098}" type="presOf" srcId="{1CFA373F-D9DC-4478-8A9B-C25CE79706CB}" destId="{21A435D0-D737-43E3-B098-3EEA04C3B390}" srcOrd="0" destOrd="0" presId="urn:microsoft.com/office/officeart/2005/8/layout/cycle2"/>
    <dgm:cxn modelId="{C99D80E1-EE75-459E-A077-CBA310E7C46B}" type="presParOf" srcId="{E85C2AF9-C1F8-4A45-97E9-9A4A89B47FB1}" destId="{17F0AD32-2F5F-4C65-ADB6-8E61A57A1857}" srcOrd="0" destOrd="0" presId="urn:microsoft.com/office/officeart/2005/8/layout/cycle2"/>
    <dgm:cxn modelId="{CF59CDDA-874E-40BD-81EB-2C8B61C321B7}" type="presParOf" srcId="{E85C2AF9-C1F8-4A45-97E9-9A4A89B47FB1}" destId="{21A435D0-D737-43E3-B098-3EEA04C3B390}" srcOrd="1" destOrd="0" presId="urn:microsoft.com/office/officeart/2005/8/layout/cycle2"/>
    <dgm:cxn modelId="{4838CFD6-C4B1-4C3C-A1CE-A2D356814563}" type="presParOf" srcId="{21A435D0-D737-43E3-B098-3EEA04C3B390}" destId="{0F652D93-D2D7-4A1D-A72E-E9481042D593}" srcOrd="0" destOrd="0" presId="urn:microsoft.com/office/officeart/2005/8/layout/cycle2"/>
    <dgm:cxn modelId="{2B12CE72-2DA3-458F-8262-155E2C4813E0}" type="presParOf" srcId="{E85C2AF9-C1F8-4A45-97E9-9A4A89B47FB1}" destId="{37472656-56E3-4931-A420-7131A78F36BA}" srcOrd="2" destOrd="0" presId="urn:microsoft.com/office/officeart/2005/8/layout/cycle2"/>
    <dgm:cxn modelId="{287DB523-2FE9-4922-9E7C-11B715DE342C}" type="presParOf" srcId="{E85C2AF9-C1F8-4A45-97E9-9A4A89B47FB1}" destId="{74DCF206-5BD5-445A-ABF6-B260D0A33A68}" srcOrd="3" destOrd="0" presId="urn:microsoft.com/office/officeart/2005/8/layout/cycle2"/>
    <dgm:cxn modelId="{D0C0D4A1-9F5C-4344-A390-711B09FDD827}" type="presParOf" srcId="{74DCF206-5BD5-445A-ABF6-B260D0A33A68}" destId="{9B835D9C-2C7B-4E02-BC96-FEF74B65AEBF}" srcOrd="0" destOrd="0" presId="urn:microsoft.com/office/officeart/2005/8/layout/cycle2"/>
    <dgm:cxn modelId="{94E3BB5D-6F85-494F-BACA-3FE5445F45C3}" type="presParOf" srcId="{E85C2AF9-C1F8-4A45-97E9-9A4A89B47FB1}" destId="{5AA8F0BB-DD60-450A-B3EF-944E749E48C0}" srcOrd="4" destOrd="0" presId="urn:microsoft.com/office/officeart/2005/8/layout/cycle2"/>
    <dgm:cxn modelId="{FF152139-3D98-45E7-9295-2224304C10CC}" type="presParOf" srcId="{E85C2AF9-C1F8-4A45-97E9-9A4A89B47FB1}" destId="{E1806064-F592-4ED9-A034-51B85DDF32E9}" srcOrd="5" destOrd="0" presId="urn:microsoft.com/office/officeart/2005/8/layout/cycle2"/>
    <dgm:cxn modelId="{C9B0EE29-488E-46AE-8A08-5F5740EA9ADD}" type="presParOf" srcId="{E1806064-F592-4ED9-A034-51B85DDF32E9}" destId="{D7C17292-AE45-4BF1-89F1-7BB09B26B043}" srcOrd="0" destOrd="0" presId="urn:microsoft.com/office/officeart/2005/8/layout/cycle2"/>
    <dgm:cxn modelId="{31CBAD01-A6D8-4B36-92AA-CE54B8119CD4}" type="presParOf" srcId="{E85C2AF9-C1F8-4A45-97E9-9A4A89B47FB1}" destId="{5FEDE83D-1656-41A0-A748-C56BC27ABAF5}" srcOrd="6" destOrd="0" presId="urn:microsoft.com/office/officeart/2005/8/layout/cycle2"/>
    <dgm:cxn modelId="{A968D528-520C-4BB5-ACB0-88B607E2CDFC}" type="presParOf" srcId="{E85C2AF9-C1F8-4A45-97E9-9A4A89B47FB1}" destId="{05119AF2-E72A-4486-9F70-8938EBAB4E72}" srcOrd="7" destOrd="0" presId="urn:microsoft.com/office/officeart/2005/8/layout/cycle2"/>
    <dgm:cxn modelId="{D182DD53-542E-414B-972A-CBB2D7EF32BE}" type="presParOf" srcId="{05119AF2-E72A-4486-9F70-8938EBAB4E72}" destId="{26F45073-C453-4E28-A3AF-3F02319713B6}" srcOrd="0" destOrd="0" presId="urn:microsoft.com/office/officeart/2005/8/layout/cycle2"/>
    <dgm:cxn modelId="{7F76647D-8E66-48ED-8326-A0248369DD3D}" type="presParOf" srcId="{E85C2AF9-C1F8-4A45-97E9-9A4A89B47FB1}" destId="{2067B110-FF6C-4985-88F3-5F4BC30E0D1D}" srcOrd="8" destOrd="0" presId="urn:microsoft.com/office/officeart/2005/8/layout/cycle2"/>
    <dgm:cxn modelId="{41F85C3D-B39D-4A2A-A205-0181E1F73F8D}" type="presParOf" srcId="{E85C2AF9-C1F8-4A45-97E9-9A4A89B47FB1}" destId="{5C554E08-FED3-4F60-8631-96AE36C04116}" srcOrd="9" destOrd="0" presId="urn:microsoft.com/office/officeart/2005/8/layout/cycle2"/>
    <dgm:cxn modelId="{B6701849-0745-4006-827A-AC00F475F7A5}" type="presParOf" srcId="{5C554E08-FED3-4F60-8631-96AE36C04116}" destId="{ED3B76FF-266B-4E2D-83B3-DB953F5A7FD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B329C7-7EAA-4B52-B872-391205C72CE0}" type="doc">
      <dgm:prSet loTypeId="urn:microsoft.com/office/officeart/2005/8/layout/cycle2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858903B7-EE8D-423D-B063-004D7E90C624}">
      <dgm:prSet phldrT="[Texte]"/>
      <dgm:spPr/>
      <dgm:t>
        <a:bodyPr/>
        <a:lstStyle/>
        <a:p>
          <a:r>
            <a:rPr lang="fr-FR" dirty="0" smtClean="0"/>
            <a:t>B</a:t>
          </a:r>
          <a:endParaRPr lang="fr-FR" dirty="0"/>
        </a:p>
      </dgm:t>
    </dgm:pt>
    <dgm:pt modelId="{40BB5F8E-85F6-4C5B-B0BC-636D2E73B2B4}" type="parTrans" cxnId="{3CE1142D-3378-4EB8-9BA5-0CD0F55FCFEA}">
      <dgm:prSet/>
      <dgm:spPr/>
      <dgm:t>
        <a:bodyPr/>
        <a:lstStyle/>
        <a:p>
          <a:endParaRPr lang="fr-FR"/>
        </a:p>
      </dgm:t>
    </dgm:pt>
    <dgm:pt modelId="{1CFA373F-D9DC-4478-8A9B-C25CE79706CB}" type="sibTrans" cxnId="{3CE1142D-3378-4EB8-9BA5-0CD0F55FCFEA}">
      <dgm:prSet/>
      <dgm:spPr/>
      <dgm:t>
        <a:bodyPr/>
        <a:lstStyle/>
        <a:p>
          <a:endParaRPr lang="fr-FR"/>
        </a:p>
      </dgm:t>
    </dgm:pt>
    <dgm:pt modelId="{7D82AFAB-113B-4BF8-89F9-104573434F76}">
      <dgm:prSet phldrT="[Texte]"/>
      <dgm:spPr/>
      <dgm:t>
        <a:bodyPr/>
        <a:lstStyle/>
        <a:p>
          <a:r>
            <a:rPr lang="fr-FR" dirty="0" smtClean="0"/>
            <a:t>B</a:t>
          </a:r>
          <a:endParaRPr lang="fr-FR" dirty="0"/>
        </a:p>
      </dgm:t>
    </dgm:pt>
    <dgm:pt modelId="{D8E8851C-8699-44AF-822E-383E9D59F39E}" type="parTrans" cxnId="{6918A6A0-6B18-4D4D-BCC9-F6F6A870EA8B}">
      <dgm:prSet/>
      <dgm:spPr/>
      <dgm:t>
        <a:bodyPr/>
        <a:lstStyle/>
        <a:p>
          <a:endParaRPr lang="fr-FR"/>
        </a:p>
      </dgm:t>
    </dgm:pt>
    <dgm:pt modelId="{2082DA40-95BE-4A1A-996C-FA2F9055AFA0}" type="sibTrans" cxnId="{6918A6A0-6B18-4D4D-BCC9-F6F6A870EA8B}">
      <dgm:prSet/>
      <dgm:spPr/>
      <dgm:t>
        <a:bodyPr/>
        <a:lstStyle/>
        <a:p>
          <a:endParaRPr lang="fr-FR"/>
        </a:p>
      </dgm:t>
    </dgm:pt>
    <dgm:pt modelId="{0E741B3B-CD4B-4A91-B7CA-6A6A9A6E228C}">
      <dgm:prSet phldrT="[Texte]"/>
      <dgm:spPr/>
      <dgm:t>
        <a:bodyPr/>
        <a:lstStyle/>
        <a:p>
          <a:r>
            <a:rPr lang="fr-FR" dirty="0" smtClean="0"/>
            <a:t>B</a:t>
          </a:r>
          <a:endParaRPr lang="fr-FR" dirty="0"/>
        </a:p>
      </dgm:t>
    </dgm:pt>
    <dgm:pt modelId="{79C086AC-49FA-44E3-A5E8-737B3A7E910D}" type="parTrans" cxnId="{D04309BB-E8E2-4EC9-812E-D4990DBBA035}">
      <dgm:prSet/>
      <dgm:spPr/>
      <dgm:t>
        <a:bodyPr/>
        <a:lstStyle/>
        <a:p>
          <a:endParaRPr lang="fr-FR"/>
        </a:p>
      </dgm:t>
    </dgm:pt>
    <dgm:pt modelId="{2332BA2D-4CDD-40AA-8A1D-A2D621711F99}" type="sibTrans" cxnId="{D04309BB-E8E2-4EC9-812E-D4990DBBA035}">
      <dgm:prSet/>
      <dgm:spPr/>
      <dgm:t>
        <a:bodyPr/>
        <a:lstStyle/>
        <a:p>
          <a:endParaRPr lang="fr-FR"/>
        </a:p>
      </dgm:t>
    </dgm:pt>
    <dgm:pt modelId="{D3BBB688-EE75-44C2-B28E-29AF3F3CC4FB}">
      <dgm:prSet phldrT="[Texte]"/>
      <dgm:spPr/>
      <dgm:t>
        <a:bodyPr/>
        <a:lstStyle/>
        <a:p>
          <a:r>
            <a:rPr lang="fr-FR" dirty="0" smtClean="0"/>
            <a:t>B</a:t>
          </a:r>
          <a:endParaRPr lang="fr-FR" dirty="0"/>
        </a:p>
      </dgm:t>
    </dgm:pt>
    <dgm:pt modelId="{FE4FDBBB-FC96-4283-9245-37578B6166E7}" type="parTrans" cxnId="{B06D4EB4-E198-436B-BF96-1B27B8809C74}">
      <dgm:prSet/>
      <dgm:spPr/>
      <dgm:t>
        <a:bodyPr/>
        <a:lstStyle/>
        <a:p>
          <a:endParaRPr lang="fr-FR"/>
        </a:p>
      </dgm:t>
    </dgm:pt>
    <dgm:pt modelId="{AD0E0459-0572-4EC1-AF30-EC6963149D11}" type="sibTrans" cxnId="{B06D4EB4-E198-436B-BF96-1B27B8809C74}">
      <dgm:prSet/>
      <dgm:spPr/>
      <dgm:t>
        <a:bodyPr/>
        <a:lstStyle/>
        <a:p>
          <a:endParaRPr lang="fr-FR"/>
        </a:p>
      </dgm:t>
    </dgm:pt>
    <dgm:pt modelId="{0236292B-51E5-47E2-9DD6-33CCAF1D4C3E}">
      <dgm:prSet phldrT="[Texte]"/>
      <dgm:spPr/>
      <dgm:t>
        <a:bodyPr/>
        <a:lstStyle/>
        <a:p>
          <a:r>
            <a:rPr lang="fr-FR" dirty="0" smtClean="0"/>
            <a:t>B</a:t>
          </a:r>
          <a:endParaRPr lang="fr-FR" dirty="0"/>
        </a:p>
      </dgm:t>
    </dgm:pt>
    <dgm:pt modelId="{B76F379B-403C-42CF-BB03-132E67CC1353}" type="parTrans" cxnId="{E9328E0A-C43A-4289-8A21-BD096D3CBB73}">
      <dgm:prSet/>
      <dgm:spPr/>
      <dgm:t>
        <a:bodyPr/>
        <a:lstStyle/>
        <a:p>
          <a:endParaRPr lang="fr-FR"/>
        </a:p>
      </dgm:t>
    </dgm:pt>
    <dgm:pt modelId="{D1367594-E60D-49BB-ACB6-A3D59BE99BA8}" type="sibTrans" cxnId="{E9328E0A-C43A-4289-8A21-BD096D3CBB73}">
      <dgm:prSet/>
      <dgm:spPr/>
      <dgm:t>
        <a:bodyPr/>
        <a:lstStyle/>
        <a:p>
          <a:endParaRPr lang="fr-FR"/>
        </a:p>
      </dgm:t>
    </dgm:pt>
    <dgm:pt modelId="{E85C2AF9-C1F8-4A45-97E9-9A4A89B47FB1}" type="pres">
      <dgm:prSet presAssocID="{90B329C7-7EAA-4B52-B872-391205C72C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7F0AD32-2F5F-4C65-ADB6-8E61A57A1857}" type="pres">
      <dgm:prSet presAssocID="{858903B7-EE8D-423D-B063-004D7E90C624}" presName="node" presStyleLbl="node1" presStyleIdx="0" presStyleCnt="5" custRadScaleRad="104826" custRadScaleInc="576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A435D0-D737-43E3-B098-3EEA04C3B390}" type="pres">
      <dgm:prSet presAssocID="{1CFA373F-D9DC-4478-8A9B-C25CE79706CB}" presName="sibTrans" presStyleLbl="sibTrans2D1" presStyleIdx="0" presStyleCnt="5"/>
      <dgm:spPr/>
      <dgm:t>
        <a:bodyPr/>
        <a:lstStyle/>
        <a:p>
          <a:endParaRPr lang="fr-FR"/>
        </a:p>
      </dgm:t>
    </dgm:pt>
    <dgm:pt modelId="{0F652D93-D2D7-4A1D-A72E-E9481042D593}" type="pres">
      <dgm:prSet presAssocID="{1CFA373F-D9DC-4478-8A9B-C25CE79706CB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37472656-56E3-4931-A420-7131A78F36BA}" type="pres">
      <dgm:prSet presAssocID="{7D82AFAB-113B-4BF8-89F9-104573434F7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DCF206-5BD5-445A-ABF6-B260D0A33A68}" type="pres">
      <dgm:prSet presAssocID="{2082DA40-95BE-4A1A-996C-FA2F9055AFA0}" presName="sibTrans" presStyleLbl="sibTrans2D1" presStyleIdx="1" presStyleCnt="5"/>
      <dgm:spPr/>
      <dgm:t>
        <a:bodyPr/>
        <a:lstStyle/>
        <a:p>
          <a:endParaRPr lang="fr-FR"/>
        </a:p>
      </dgm:t>
    </dgm:pt>
    <dgm:pt modelId="{9B835D9C-2C7B-4E02-BC96-FEF74B65AEBF}" type="pres">
      <dgm:prSet presAssocID="{2082DA40-95BE-4A1A-996C-FA2F9055AFA0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5AA8F0BB-DD60-450A-B3EF-944E749E48C0}" type="pres">
      <dgm:prSet presAssocID="{0E741B3B-CD4B-4A91-B7CA-6A6A9A6E228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806064-F592-4ED9-A034-51B85DDF32E9}" type="pres">
      <dgm:prSet presAssocID="{2332BA2D-4CDD-40AA-8A1D-A2D621711F99}" presName="sibTrans" presStyleLbl="sibTrans2D1" presStyleIdx="2" presStyleCnt="5"/>
      <dgm:spPr/>
      <dgm:t>
        <a:bodyPr/>
        <a:lstStyle/>
        <a:p>
          <a:endParaRPr lang="fr-FR"/>
        </a:p>
      </dgm:t>
    </dgm:pt>
    <dgm:pt modelId="{D7C17292-AE45-4BF1-89F1-7BB09B26B043}" type="pres">
      <dgm:prSet presAssocID="{2332BA2D-4CDD-40AA-8A1D-A2D621711F99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5FEDE83D-1656-41A0-A748-C56BC27ABAF5}" type="pres">
      <dgm:prSet presAssocID="{D3BBB688-EE75-44C2-B28E-29AF3F3CC4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119AF2-E72A-4486-9F70-8938EBAB4E72}" type="pres">
      <dgm:prSet presAssocID="{AD0E0459-0572-4EC1-AF30-EC6963149D11}" presName="sibTrans" presStyleLbl="sibTrans2D1" presStyleIdx="3" presStyleCnt="5"/>
      <dgm:spPr/>
      <dgm:t>
        <a:bodyPr/>
        <a:lstStyle/>
        <a:p>
          <a:endParaRPr lang="fr-FR"/>
        </a:p>
      </dgm:t>
    </dgm:pt>
    <dgm:pt modelId="{26F45073-C453-4E28-A3AF-3F02319713B6}" type="pres">
      <dgm:prSet presAssocID="{AD0E0459-0572-4EC1-AF30-EC6963149D11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2067B110-FF6C-4985-88F3-5F4BC30E0D1D}" type="pres">
      <dgm:prSet presAssocID="{0236292B-51E5-47E2-9DD6-33CCAF1D4C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554E08-FED3-4F60-8631-96AE36C04116}" type="pres">
      <dgm:prSet presAssocID="{D1367594-E60D-49BB-ACB6-A3D59BE99BA8}" presName="sibTrans" presStyleLbl="sibTrans2D1" presStyleIdx="4" presStyleCnt="5"/>
      <dgm:spPr/>
      <dgm:t>
        <a:bodyPr/>
        <a:lstStyle/>
        <a:p>
          <a:endParaRPr lang="fr-FR"/>
        </a:p>
      </dgm:t>
    </dgm:pt>
    <dgm:pt modelId="{ED3B76FF-266B-4E2D-83B3-DB953F5A7FDD}" type="pres">
      <dgm:prSet presAssocID="{D1367594-E60D-49BB-ACB6-A3D59BE99BA8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90258981-0D60-449D-BFF3-C6855F31CD48}" type="presOf" srcId="{2082DA40-95BE-4A1A-996C-FA2F9055AFA0}" destId="{74DCF206-5BD5-445A-ABF6-B260D0A33A68}" srcOrd="0" destOrd="0" presId="urn:microsoft.com/office/officeart/2005/8/layout/cycle2"/>
    <dgm:cxn modelId="{C6CE0555-7C52-4463-87EF-EA7F8BF4F4BE}" type="presOf" srcId="{2332BA2D-4CDD-40AA-8A1D-A2D621711F99}" destId="{D7C17292-AE45-4BF1-89F1-7BB09B26B043}" srcOrd="1" destOrd="0" presId="urn:microsoft.com/office/officeart/2005/8/layout/cycle2"/>
    <dgm:cxn modelId="{88647688-95CD-40C0-AEA6-829B4E0BFDFC}" type="presOf" srcId="{7D82AFAB-113B-4BF8-89F9-104573434F76}" destId="{37472656-56E3-4931-A420-7131A78F36BA}" srcOrd="0" destOrd="0" presId="urn:microsoft.com/office/officeart/2005/8/layout/cycle2"/>
    <dgm:cxn modelId="{251B3644-AC9B-4F10-B220-64C695CA0E00}" type="presOf" srcId="{AD0E0459-0572-4EC1-AF30-EC6963149D11}" destId="{05119AF2-E72A-4486-9F70-8938EBAB4E72}" srcOrd="0" destOrd="0" presId="urn:microsoft.com/office/officeart/2005/8/layout/cycle2"/>
    <dgm:cxn modelId="{3CE1142D-3378-4EB8-9BA5-0CD0F55FCFEA}" srcId="{90B329C7-7EAA-4B52-B872-391205C72CE0}" destId="{858903B7-EE8D-423D-B063-004D7E90C624}" srcOrd="0" destOrd="0" parTransId="{40BB5F8E-85F6-4C5B-B0BC-636D2E73B2B4}" sibTransId="{1CFA373F-D9DC-4478-8A9B-C25CE79706CB}"/>
    <dgm:cxn modelId="{852E4C1B-039B-4BF7-A152-558591C36B92}" type="presOf" srcId="{2082DA40-95BE-4A1A-996C-FA2F9055AFA0}" destId="{9B835D9C-2C7B-4E02-BC96-FEF74B65AEBF}" srcOrd="1" destOrd="0" presId="urn:microsoft.com/office/officeart/2005/8/layout/cycle2"/>
    <dgm:cxn modelId="{D04309BB-E8E2-4EC9-812E-D4990DBBA035}" srcId="{90B329C7-7EAA-4B52-B872-391205C72CE0}" destId="{0E741B3B-CD4B-4A91-B7CA-6A6A9A6E228C}" srcOrd="2" destOrd="0" parTransId="{79C086AC-49FA-44E3-A5E8-737B3A7E910D}" sibTransId="{2332BA2D-4CDD-40AA-8A1D-A2D621711F99}"/>
    <dgm:cxn modelId="{31675989-7EE9-4165-8C82-896B025461AE}" type="presOf" srcId="{858903B7-EE8D-423D-B063-004D7E90C624}" destId="{17F0AD32-2F5F-4C65-ADB6-8E61A57A1857}" srcOrd="0" destOrd="0" presId="urn:microsoft.com/office/officeart/2005/8/layout/cycle2"/>
    <dgm:cxn modelId="{1CD4491B-D634-4EB1-BB96-957DB13DDC7E}" type="presOf" srcId="{AD0E0459-0572-4EC1-AF30-EC6963149D11}" destId="{26F45073-C453-4E28-A3AF-3F02319713B6}" srcOrd="1" destOrd="0" presId="urn:microsoft.com/office/officeart/2005/8/layout/cycle2"/>
    <dgm:cxn modelId="{105292E6-6ABE-405D-9A2E-A8CE9817F73F}" type="presOf" srcId="{90B329C7-7EAA-4B52-B872-391205C72CE0}" destId="{E85C2AF9-C1F8-4A45-97E9-9A4A89B47FB1}" srcOrd="0" destOrd="0" presId="urn:microsoft.com/office/officeart/2005/8/layout/cycle2"/>
    <dgm:cxn modelId="{58BDFA09-0785-4228-B06A-62640B21AD94}" type="presOf" srcId="{0E741B3B-CD4B-4A91-B7CA-6A6A9A6E228C}" destId="{5AA8F0BB-DD60-450A-B3EF-944E749E48C0}" srcOrd="0" destOrd="0" presId="urn:microsoft.com/office/officeart/2005/8/layout/cycle2"/>
    <dgm:cxn modelId="{FD89ED4D-256E-4B5A-AA45-D7FC15FE4D74}" type="presOf" srcId="{2332BA2D-4CDD-40AA-8A1D-A2D621711F99}" destId="{E1806064-F592-4ED9-A034-51B85DDF32E9}" srcOrd="0" destOrd="0" presId="urn:microsoft.com/office/officeart/2005/8/layout/cycle2"/>
    <dgm:cxn modelId="{E9328E0A-C43A-4289-8A21-BD096D3CBB73}" srcId="{90B329C7-7EAA-4B52-B872-391205C72CE0}" destId="{0236292B-51E5-47E2-9DD6-33CCAF1D4C3E}" srcOrd="4" destOrd="0" parTransId="{B76F379B-403C-42CF-BB03-132E67CC1353}" sibTransId="{D1367594-E60D-49BB-ACB6-A3D59BE99BA8}"/>
    <dgm:cxn modelId="{7E9BC77D-29BE-46E9-BE22-D324C42132CA}" type="presOf" srcId="{0236292B-51E5-47E2-9DD6-33CCAF1D4C3E}" destId="{2067B110-FF6C-4985-88F3-5F4BC30E0D1D}" srcOrd="0" destOrd="0" presId="urn:microsoft.com/office/officeart/2005/8/layout/cycle2"/>
    <dgm:cxn modelId="{59F37F13-156C-415D-A484-9CC4E04785B8}" type="presOf" srcId="{D1367594-E60D-49BB-ACB6-A3D59BE99BA8}" destId="{5C554E08-FED3-4F60-8631-96AE36C04116}" srcOrd="0" destOrd="0" presId="urn:microsoft.com/office/officeart/2005/8/layout/cycle2"/>
    <dgm:cxn modelId="{498314A4-0E14-4BFA-8ADC-D4423A2EF575}" type="presOf" srcId="{1CFA373F-D9DC-4478-8A9B-C25CE79706CB}" destId="{0F652D93-D2D7-4A1D-A72E-E9481042D593}" srcOrd="1" destOrd="0" presId="urn:microsoft.com/office/officeart/2005/8/layout/cycle2"/>
    <dgm:cxn modelId="{31DE02EF-E88C-493A-9306-89CE79D51901}" type="presOf" srcId="{D1367594-E60D-49BB-ACB6-A3D59BE99BA8}" destId="{ED3B76FF-266B-4E2D-83B3-DB953F5A7FDD}" srcOrd="1" destOrd="0" presId="urn:microsoft.com/office/officeart/2005/8/layout/cycle2"/>
    <dgm:cxn modelId="{6918A6A0-6B18-4D4D-BCC9-F6F6A870EA8B}" srcId="{90B329C7-7EAA-4B52-B872-391205C72CE0}" destId="{7D82AFAB-113B-4BF8-89F9-104573434F76}" srcOrd="1" destOrd="0" parTransId="{D8E8851C-8699-44AF-822E-383E9D59F39E}" sibTransId="{2082DA40-95BE-4A1A-996C-FA2F9055AFA0}"/>
    <dgm:cxn modelId="{B06D4EB4-E198-436B-BF96-1B27B8809C74}" srcId="{90B329C7-7EAA-4B52-B872-391205C72CE0}" destId="{D3BBB688-EE75-44C2-B28E-29AF3F3CC4FB}" srcOrd="3" destOrd="0" parTransId="{FE4FDBBB-FC96-4283-9245-37578B6166E7}" sibTransId="{AD0E0459-0572-4EC1-AF30-EC6963149D11}"/>
    <dgm:cxn modelId="{AAE250A0-A3AB-4C33-BB9E-B06120453979}" type="presOf" srcId="{1CFA373F-D9DC-4478-8A9B-C25CE79706CB}" destId="{21A435D0-D737-43E3-B098-3EEA04C3B390}" srcOrd="0" destOrd="0" presId="urn:microsoft.com/office/officeart/2005/8/layout/cycle2"/>
    <dgm:cxn modelId="{25E17A52-8FD8-44AD-9150-3D3E28480AD7}" type="presOf" srcId="{D3BBB688-EE75-44C2-B28E-29AF3F3CC4FB}" destId="{5FEDE83D-1656-41A0-A748-C56BC27ABAF5}" srcOrd="0" destOrd="0" presId="urn:microsoft.com/office/officeart/2005/8/layout/cycle2"/>
    <dgm:cxn modelId="{A5940418-0DB0-4300-9031-18EA4112D403}" type="presParOf" srcId="{E85C2AF9-C1F8-4A45-97E9-9A4A89B47FB1}" destId="{17F0AD32-2F5F-4C65-ADB6-8E61A57A1857}" srcOrd="0" destOrd="0" presId="urn:microsoft.com/office/officeart/2005/8/layout/cycle2"/>
    <dgm:cxn modelId="{F8EB8D28-0E41-472C-8E75-70511A117DB8}" type="presParOf" srcId="{E85C2AF9-C1F8-4A45-97E9-9A4A89B47FB1}" destId="{21A435D0-D737-43E3-B098-3EEA04C3B390}" srcOrd="1" destOrd="0" presId="urn:microsoft.com/office/officeart/2005/8/layout/cycle2"/>
    <dgm:cxn modelId="{BC4B6F3D-C18C-43E2-9BB8-A33328D176D9}" type="presParOf" srcId="{21A435D0-D737-43E3-B098-3EEA04C3B390}" destId="{0F652D93-D2D7-4A1D-A72E-E9481042D593}" srcOrd="0" destOrd="0" presId="urn:microsoft.com/office/officeart/2005/8/layout/cycle2"/>
    <dgm:cxn modelId="{B00351E0-8E55-415F-BDC1-FA52AEC0571E}" type="presParOf" srcId="{E85C2AF9-C1F8-4A45-97E9-9A4A89B47FB1}" destId="{37472656-56E3-4931-A420-7131A78F36BA}" srcOrd="2" destOrd="0" presId="urn:microsoft.com/office/officeart/2005/8/layout/cycle2"/>
    <dgm:cxn modelId="{EC8CBAE6-A31A-4CC5-AA6A-6A7C0999E91A}" type="presParOf" srcId="{E85C2AF9-C1F8-4A45-97E9-9A4A89B47FB1}" destId="{74DCF206-5BD5-445A-ABF6-B260D0A33A68}" srcOrd="3" destOrd="0" presId="urn:microsoft.com/office/officeart/2005/8/layout/cycle2"/>
    <dgm:cxn modelId="{991C2238-7DC4-4531-A377-748644D5AE88}" type="presParOf" srcId="{74DCF206-5BD5-445A-ABF6-B260D0A33A68}" destId="{9B835D9C-2C7B-4E02-BC96-FEF74B65AEBF}" srcOrd="0" destOrd="0" presId="urn:microsoft.com/office/officeart/2005/8/layout/cycle2"/>
    <dgm:cxn modelId="{5DC6FB11-6432-462E-975E-CBB46D7E618D}" type="presParOf" srcId="{E85C2AF9-C1F8-4A45-97E9-9A4A89B47FB1}" destId="{5AA8F0BB-DD60-450A-B3EF-944E749E48C0}" srcOrd="4" destOrd="0" presId="urn:microsoft.com/office/officeart/2005/8/layout/cycle2"/>
    <dgm:cxn modelId="{3A96A9F8-ED37-4690-BE37-B8F86F1AEBB2}" type="presParOf" srcId="{E85C2AF9-C1F8-4A45-97E9-9A4A89B47FB1}" destId="{E1806064-F592-4ED9-A034-51B85DDF32E9}" srcOrd="5" destOrd="0" presId="urn:microsoft.com/office/officeart/2005/8/layout/cycle2"/>
    <dgm:cxn modelId="{F9B28647-175D-499A-AA59-A50ED9FEA7DA}" type="presParOf" srcId="{E1806064-F592-4ED9-A034-51B85DDF32E9}" destId="{D7C17292-AE45-4BF1-89F1-7BB09B26B043}" srcOrd="0" destOrd="0" presId="urn:microsoft.com/office/officeart/2005/8/layout/cycle2"/>
    <dgm:cxn modelId="{EA41693F-1734-4A6D-A3E5-924D8705F746}" type="presParOf" srcId="{E85C2AF9-C1F8-4A45-97E9-9A4A89B47FB1}" destId="{5FEDE83D-1656-41A0-A748-C56BC27ABAF5}" srcOrd="6" destOrd="0" presId="urn:microsoft.com/office/officeart/2005/8/layout/cycle2"/>
    <dgm:cxn modelId="{C2647EB1-E27E-40BB-8EDD-69D43DE23EBA}" type="presParOf" srcId="{E85C2AF9-C1F8-4A45-97E9-9A4A89B47FB1}" destId="{05119AF2-E72A-4486-9F70-8938EBAB4E72}" srcOrd="7" destOrd="0" presId="urn:microsoft.com/office/officeart/2005/8/layout/cycle2"/>
    <dgm:cxn modelId="{F0F0BAF9-9B13-47AC-981C-13D7B9BA2FE8}" type="presParOf" srcId="{05119AF2-E72A-4486-9F70-8938EBAB4E72}" destId="{26F45073-C453-4E28-A3AF-3F02319713B6}" srcOrd="0" destOrd="0" presId="urn:microsoft.com/office/officeart/2005/8/layout/cycle2"/>
    <dgm:cxn modelId="{022EE70D-8DCD-4B6E-9457-68DE971AD344}" type="presParOf" srcId="{E85C2AF9-C1F8-4A45-97E9-9A4A89B47FB1}" destId="{2067B110-FF6C-4985-88F3-5F4BC30E0D1D}" srcOrd="8" destOrd="0" presId="urn:microsoft.com/office/officeart/2005/8/layout/cycle2"/>
    <dgm:cxn modelId="{E4DCD962-5DD5-44F5-8718-3E4F0EA68864}" type="presParOf" srcId="{E85C2AF9-C1F8-4A45-97E9-9A4A89B47FB1}" destId="{5C554E08-FED3-4F60-8631-96AE36C04116}" srcOrd="9" destOrd="0" presId="urn:microsoft.com/office/officeart/2005/8/layout/cycle2"/>
    <dgm:cxn modelId="{A2E77355-C478-4954-9256-B6FD37B72BB9}" type="presParOf" srcId="{5C554E08-FED3-4F60-8631-96AE36C04116}" destId="{ED3B76FF-266B-4E2D-83B3-DB953F5A7FD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B329C7-7EAA-4B52-B872-391205C72CE0}" type="doc">
      <dgm:prSet loTypeId="urn:microsoft.com/office/officeart/2005/8/layout/cycle2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858903B7-EE8D-423D-B063-004D7E90C624}">
      <dgm:prSet phldrT="[Texte]"/>
      <dgm:spPr/>
      <dgm:t>
        <a:bodyPr/>
        <a:lstStyle/>
        <a:p>
          <a:r>
            <a:rPr lang="fr-FR" dirty="0" smtClean="0"/>
            <a:t>C</a:t>
          </a:r>
          <a:endParaRPr lang="fr-FR" dirty="0"/>
        </a:p>
      </dgm:t>
    </dgm:pt>
    <dgm:pt modelId="{40BB5F8E-85F6-4C5B-B0BC-636D2E73B2B4}" type="parTrans" cxnId="{3CE1142D-3378-4EB8-9BA5-0CD0F55FCFEA}">
      <dgm:prSet/>
      <dgm:spPr/>
      <dgm:t>
        <a:bodyPr/>
        <a:lstStyle/>
        <a:p>
          <a:endParaRPr lang="fr-FR"/>
        </a:p>
      </dgm:t>
    </dgm:pt>
    <dgm:pt modelId="{1CFA373F-D9DC-4478-8A9B-C25CE79706CB}" type="sibTrans" cxnId="{3CE1142D-3378-4EB8-9BA5-0CD0F55FCFEA}">
      <dgm:prSet/>
      <dgm:spPr/>
      <dgm:t>
        <a:bodyPr/>
        <a:lstStyle/>
        <a:p>
          <a:endParaRPr lang="fr-FR"/>
        </a:p>
      </dgm:t>
    </dgm:pt>
    <dgm:pt modelId="{7D82AFAB-113B-4BF8-89F9-104573434F76}">
      <dgm:prSet phldrT="[Texte]"/>
      <dgm:spPr/>
      <dgm:t>
        <a:bodyPr/>
        <a:lstStyle/>
        <a:p>
          <a:r>
            <a:rPr lang="fr-FR" dirty="0" smtClean="0"/>
            <a:t>C</a:t>
          </a:r>
          <a:endParaRPr lang="fr-FR" dirty="0"/>
        </a:p>
      </dgm:t>
    </dgm:pt>
    <dgm:pt modelId="{D8E8851C-8699-44AF-822E-383E9D59F39E}" type="parTrans" cxnId="{6918A6A0-6B18-4D4D-BCC9-F6F6A870EA8B}">
      <dgm:prSet/>
      <dgm:spPr/>
      <dgm:t>
        <a:bodyPr/>
        <a:lstStyle/>
        <a:p>
          <a:endParaRPr lang="fr-FR"/>
        </a:p>
      </dgm:t>
    </dgm:pt>
    <dgm:pt modelId="{2082DA40-95BE-4A1A-996C-FA2F9055AFA0}" type="sibTrans" cxnId="{6918A6A0-6B18-4D4D-BCC9-F6F6A870EA8B}">
      <dgm:prSet/>
      <dgm:spPr/>
      <dgm:t>
        <a:bodyPr/>
        <a:lstStyle/>
        <a:p>
          <a:endParaRPr lang="fr-FR"/>
        </a:p>
      </dgm:t>
    </dgm:pt>
    <dgm:pt modelId="{0E741B3B-CD4B-4A91-B7CA-6A6A9A6E228C}">
      <dgm:prSet phldrT="[Texte]"/>
      <dgm:spPr/>
      <dgm:t>
        <a:bodyPr/>
        <a:lstStyle/>
        <a:p>
          <a:r>
            <a:rPr lang="fr-FR" dirty="0" smtClean="0"/>
            <a:t>C</a:t>
          </a:r>
          <a:endParaRPr lang="fr-FR" dirty="0"/>
        </a:p>
      </dgm:t>
    </dgm:pt>
    <dgm:pt modelId="{79C086AC-49FA-44E3-A5E8-737B3A7E910D}" type="parTrans" cxnId="{D04309BB-E8E2-4EC9-812E-D4990DBBA035}">
      <dgm:prSet/>
      <dgm:spPr/>
      <dgm:t>
        <a:bodyPr/>
        <a:lstStyle/>
        <a:p>
          <a:endParaRPr lang="fr-FR"/>
        </a:p>
      </dgm:t>
    </dgm:pt>
    <dgm:pt modelId="{2332BA2D-4CDD-40AA-8A1D-A2D621711F99}" type="sibTrans" cxnId="{D04309BB-E8E2-4EC9-812E-D4990DBBA035}">
      <dgm:prSet/>
      <dgm:spPr/>
      <dgm:t>
        <a:bodyPr/>
        <a:lstStyle/>
        <a:p>
          <a:endParaRPr lang="fr-FR"/>
        </a:p>
      </dgm:t>
    </dgm:pt>
    <dgm:pt modelId="{D3BBB688-EE75-44C2-B28E-29AF3F3CC4FB}">
      <dgm:prSet phldrT="[Texte]"/>
      <dgm:spPr/>
      <dgm:t>
        <a:bodyPr/>
        <a:lstStyle/>
        <a:p>
          <a:r>
            <a:rPr lang="fr-FR" dirty="0" smtClean="0"/>
            <a:t>C</a:t>
          </a:r>
          <a:endParaRPr lang="fr-FR" dirty="0"/>
        </a:p>
      </dgm:t>
    </dgm:pt>
    <dgm:pt modelId="{FE4FDBBB-FC96-4283-9245-37578B6166E7}" type="parTrans" cxnId="{B06D4EB4-E198-436B-BF96-1B27B8809C74}">
      <dgm:prSet/>
      <dgm:spPr/>
      <dgm:t>
        <a:bodyPr/>
        <a:lstStyle/>
        <a:p>
          <a:endParaRPr lang="fr-FR"/>
        </a:p>
      </dgm:t>
    </dgm:pt>
    <dgm:pt modelId="{AD0E0459-0572-4EC1-AF30-EC6963149D11}" type="sibTrans" cxnId="{B06D4EB4-E198-436B-BF96-1B27B8809C74}">
      <dgm:prSet/>
      <dgm:spPr/>
      <dgm:t>
        <a:bodyPr/>
        <a:lstStyle/>
        <a:p>
          <a:endParaRPr lang="fr-FR"/>
        </a:p>
      </dgm:t>
    </dgm:pt>
    <dgm:pt modelId="{0236292B-51E5-47E2-9DD6-33CCAF1D4C3E}">
      <dgm:prSet phldrT="[Texte]"/>
      <dgm:spPr/>
      <dgm:t>
        <a:bodyPr/>
        <a:lstStyle/>
        <a:p>
          <a:r>
            <a:rPr lang="fr-FR" dirty="0" smtClean="0"/>
            <a:t>C</a:t>
          </a:r>
          <a:endParaRPr lang="fr-FR" dirty="0"/>
        </a:p>
      </dgm:t>
    </dgm:pt>
    <dgm:pt modelId="{B76F379B-403C-42CF-BB03-132E67CC1353}" type="parTrans" cxnId="{E9328E0A-C43A-4289-8A21-BD096D3CBB73}">
      <dgm:prSet/>
      <dgm:spPr/>
      <dgm:t>
        <a:bodyPr/>
        <a:lstStyle/>
        <a:p>
          <a:endParaRPr lang="fr-FR"/>
        </a:p>
      </dgm:t>
    </dgm:pt>
    <dgm:pt modelId="{D1367594-E60D-49BB-ACB6-A3D59BE99BA8}" type="sibTrans" cxnId="{E9328E0A-C43A-4289-8A21-BD096D3CBB73}">
      <dgm:prSet/>
      <dgm:spPr/>
      <dgm:t>
        <a:bodyPr/>
        <a:lstStyle/>
        <a:p>
          <a:endParaRPr lang="fr-FR"/>
        </a:p>
      </dgm:t>
    </dgm:pt>
    <dgm:pt modelId="{E85C2AF9-C1F8-4A45-97E9-9A4A89B47FB1}" type="pres">
      <dgm:prSet presAssocID="{90B329C7-7EAA-4B52-B872-391205C72C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7F0AD32-2F5F-4C65-ADB6-8E61A57A1857}" type="pres">
      <dgm:prSet presAssocID="{858903B7-EE8D-423D-B063-004D7E90C62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A435D0-D737-43E3-B098-3EEA04C3B390}" type="pres">
      <dgm:prSet presAssocID="{1CFA373F-D9DC-4478-8A9B-C25CE79706CB}" presName="sibTrans" presStyleLbl="sibTrans2D1" presStyleIdx="0" presStyleCnt="5"/>
      <dgm:spPr/>
      <dgm:t>
        <a:bodyPr/>
        <a:lstStyle/>
        <a:p>
          <a:endParaRPr lang="fr-FR"/>
        </a:p>
      </dgm:t>
    </dgm:pt>
    <dgm:pt modelId="{0F652D93-D2D7-4A1D-A72E-E9481042D593}" type="pres">
      <dgm:prSet presAssocID="{1CFA373F-D9DC-4478-8A9B-C25CE79706CB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37472656-56E3-4931-A420-7131A78F36BA}" type="pres">
      <dgm:prSet presAssocID="{7D82AFAB-113B-4BF8-89F9-104573434F7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DCF206-5BD5-445A-ABF6-B260D0A33A68}" type="pres">
      <dgm:prSet presAssocID="{2082DA40-95BE-4A1A-996C-FA2F9055AFA0}" presName="sibTrans" presStyleLbl="sibTrans2D1" presStyleIdx="1" presStyleCnt="5"/>
      <dgm:spPr/>
      <dgm:t>
        <a:bodyPr/>
        <a:lstStyle/>
        <a:p>
          <a:endParaRPr lang="fr-FR"/>
        </a:p>
      </dgm:t>
    </dgm:pt>
    <dgm:pt modelId="{9B835D9C-2C7B-4E02-BC96-FEF74B65AEBF}" type="pres">
      <dgm:prSet presAssocID="{2082DA40-95BE-4A1A-996C-FA2F9055AFA0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5AA8F0BB-DD60-450A-B3EF-944E749E48C0}" type="pres">
      <dgm:prSet presAssocID="{0E741B3B-CD4B-4A91-B7CA-6A6A9A6E228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806064-F592-4ED9-A034-51B85DDF32E9}" type="pres">
      <dgm:prSet presAssocID="{2332BA2D-4CDD-40AA-8A1D-A2D621711F99}" presName="sibTrans" presStyleLbl="sibTrans2D1" presStyleIdx="2" presStyleCnt="5"/>
      <dgm:spPr/>
      <dgm:t>
        <a:bodyPr/>
        <a:lstStyle/>
        <a:p>
          <a:endParaRPr lang="fr-FR"/>
        </a:p>
      </dgm:t>
    </dgm:pt>
    <dgm:pt modelId="{D7C17292-AE45-4BF1-89F1-7BB09B26B043}" type="pres">
      <dgm:prSet presAssocID="{2332BA2D-4CDD-40AA-8A1D-A2D621711F99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5FEDE83D-1656-41A0-A748-C56BC27ABAF5}" type="pres">
      <dgm:prSet presAssocID="{D3BBB688-EE75-44C2-B28E-29AF3F3CC4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119AF2-E72A-4486-9F70-8938EBAB4E72}" type="pres">
      <dgm:prSet presAssocID="{AD0E0459-0572-4EC1-AF30-EC6963149D11}" presName="sibTrans" presStyleLbl="sibTrans2D1" presStyleIdx="3" presStyleCnt="5"/>
      <dgm:spPr/>
      <dgm:t>
        <a:bodyPr/>
        <a:lstStyle/>
        <a:p>
          <a:endParaRPr lang="fr-FR"/>
        </a:p>
      </dgm:t>
    </dgm:pt>
    <dgm:pt modelId="{26F45073-C453-4E28-A3AF-3F02319713B6}" type="pres">
      <dgm:prSet presAssocID="{AD0E0459-0572-4EC1-AF30-EC6963149D11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2067B110-FF6C-4985-88F3-5F4BC30E0D1D}" type="pres">
      <dgm:prSet presAssocID="{0236292B-51E5-47E2-9DD6-33CCAF1D4C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554E08-FED3-4F60-8631-96AE36C04116}" type="pres">
      <dgm:prSet presAssocID="{D1367594-E60D-49BB-ACB6-A3D59BE99BA8}" presName="sibTrans" presStyleLbl="sibTrans2D1" presStyleIdx="4" presStyleCnt="5"/>
      <dgm:spPr/>
      <dgm:t>
        <a:bodyPr/>
        <a:lstStyle/>
        <a:p>
          <a:endParaRPr lang="fr-FR"/>
        </a:p>
      </dgm:t>
    </dgm:pt>
    <dgm:pt modelId="{ED3B76FF-266B-4E2D-83B3-DB953F5A7FDD}" type="pres">
      <dgm:prSet presAssocID="{D1367594-E60D-49BB-ACB6-A3D59BE99BA8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049563A5-F359-4D1C-A7C3-01954BF49DB6}" type="presOf" srcId="{0236292B-51E5-47E2-9DD6-33CCAF1D4C3E}" destId="{2067B110-FF6C-4985-88F3-5F4BC30E0D1D}" srcOrd="0" destOrd="0" presId="urn:microsoft.com/office/officeart/2005/8/layout/cycle2"/>
    <dgm:cxn modelId="{151D50EA-DCF7-4295-A760-39518A4E1693}" type="presOf" srcId="{0E741B3B-CD4B-4A91-B7CA-6A6A9A6E228C}" destId="{5AA8F0BB-DD60-450A-B3EF-944E749E48C0}" srcOrd="0" destOrd="0" presId="urn:microsoft.com/office/officeart/2005/8/layout/cycle2"/>
    <dgm:cxn modelId="{3CE1142D-3378-4EB8-9BA5-0CD0F55FCFEA}" srcId="{90B329C7-7EAA-4B52-B872-391205C72CE0}" destId="{858903B7-EE8D-423D-B063-004D7E90C624}" srcOrd="0" destOrd="0" parTransId="{40BB5F8E-85F6-4C5B-B0BC-636D2E73B2B4}" sibTransId="{1CFA373F-D9DC-4478-8A9B-C25CE79706CB}"/>
    <dgm:cxn modelId="{87B5E507-43CA-4BF2-B065-84EBF4CD67D0}" type="presOf" srcId="{2332BA2D-4CDD-40AA-8A1D-A2D621711F99}" destId="{D7C17292-AE45-4BF1-89F1-7BB09B26B043}" srcOrd="1" destOrd="0" presId="urn:microsoft.com/office/officeart/2005/8/layout/cycle2"/>
    <dgm:cxn modelId="{803D6402-2A03-48F2-B17E-3EAD5E14CD19}" type="presOf" srcId="{D1367594-E60D-49BB-ACB6-A3D59BE99BA8}" destId="{5C554E08-FED3-4F60-8631-96AE36C04116}" srcOrd="0" destOrd="0" presId="urn:microsoft.com/office/officeart/2005/8/layout/cycle2"/>
    <dgm:cxn modelId="{01E0FA92-52F7-4BF8-BEB6-49BA8CA2BAB0}" type="presOf" srcId="{1CFA373F-D9DC-4478-8A9B-C25CE79706CB}" destId="{0F652D93-D2D7-4A1D-A72E-E9481042D593}" srcOrd="1" destOrd="0" presId="urn:microsoft.com/office/officeart/2005/8/layout/cycle2"/>
    <dgm:cxn modelId="{D04309BB-E8E2-4EC9-812E-D4990DBBA035}" srcId="{90B329C7-7EAA-4B52-B872-391205C72CE0}" destId="{0E741B3B-CD4B-4A91-B7CA-6A6A9A6E228C}" srcOrd="2" destOrd="0" parTransId="{79C086AC-49FA-44E3-A5E8-737B3A7E910D}" sibTransId="{2332BA2D-4CDD-40AA-8A1D-A2D621711F99}"/>
    <dgm:cxn modelId="{3EACA230-B336-49AC-8277-825C8073E585}" type="presOf" srcId="{90B329C7-7EAA-4B52-B872-391205C72CE0}" destId="{E85C2AF9-C1F8-4A45-97E9-9A4A89B47FB1}" srcOrd="0" destOrd="0" presId="urn:microsoft.com/office/officeart/2005/8/layout/cycle2"/>
    <dgm:cxn modelId="{2B8ADE50-EFD5-4B36-8535-503B5005E543}" type="presOf" srcId="{D3BBB688-EE75-44C2-B28E-29AF3F3CC4FB}" destId="{5FEDE83D-1656-41A0-A748-C56BC27ABAF5}" srcOrd="0" destOrd="0" presId="urn:microsoft.com/office/officeart/2005/8/layout/cycle2"/>
    <dgm:cxn modelId="{C32CB8AD-8D8A-4A54-B04C-2AAAC45CCEAF}" type="presOf" srcId="{2332BA2D-4CDD-40AA-8A1D-A2D621711F99}" destId="{E1806064-F592-4ED9-A034-51B85DDF32E9}" srcOrd="0" destOrd="0" presId="urn:microsoft.com/office/officeart/2005/8/layout/cycle2"/>
    <dgm:cxn modelId="{731BBD97-FF37-4BA7-9451-C4250E98F3A1}" type="presOf" srcId="{AD0E0459-0572-4EC1-AF30-EC6963149D11}" destId="{26F45073-C453-4E28-A3AF-3F02319713B6}" srcOrd="1" destOrd="0" presId="urn:microsoft.com/office/officeart/2005/8/layout/cycle2"/>
    <dgm:cxn modelId="{E501442F-DEC9-478A-8F99-E4CEF7F38BF2}" type="presOf" srcId="{2082DA40-95BE-4A1A-996C-FA2F9055AFA0}" destId="{9B835D9C-2C7B-4E02-BC96-FEF74B65AEBF}" srcOrd="1" destOrd="0" presId="urn:microsoft.com/office/officeart/2005/8/layout/cycle2"/>
    <dgm:cxn modelId="{B7C676B7-BC03-492C-8985-04A1DD2EAEEE}" type="presOf" srcId="{D1367594-E60D-49BB-ACB6-A3D59BE99BA8}" destId="{ED3B76FF-266B-4E2D-83B3-DB953F5A7FDD}" srcOrd="1" destOrd="0" presId="urn:microsoft.com/office/officeart/2005/8/layout/cycle2"/>
    <dgm:cxn modelId="{E4BB78DD-B995-4D07-AFB6-289621DBCFF0}" type="presOf" srcId="{1CFA373F-D9DC-4478-8A9B-C25CE79706CB}" destId="{21A435D0-D737-43E3-B098-3EEA04C3B390}" srcOrd="0" destOrd="0" presId="urn:microsoft.com/office/officeart/2005/8/layout/cycle2"/>
    <dgm:cxn modelId="{A9C5D5B3-994A-4839-BB13-B516A7038D9F}" type="presOf" srcId="{AD0E0459-0572-4EC1-AF30-EC6963149D11}" destId="{05119AF2-E72A-4486-9F70-8938EBAB4E72}" srcOrd="0" destOrd="0" presId="urn:microsoft.com/office/officeart/2005/8/layout/cycle2"/>
    <dgm:cxn modelId="{E9328E0A-C43A-4289-8A21-BD096D3CBB73}" srcId="{90B329C7-7EAA-4B52-B872-391205C72CE0}" destId="{0236292B-51E5-47E2-9DD6-33CCAF1D4C3E}" srcOrd="4" destOrd="0" parTransId="{B76F379B-403C-42CF-BB03-132E67CC1353}" sibTransId="{D1367594-E60D-49BB-ACB6-A3D59BE99BA8}"/>
    <dgm:cxn modelId="{AA650405-75B4-4050-847B-48A91ADC444A}" type="presOf" srcId="{2082DA40-95BE-4A1A-996C-FA2F9055AFA0}" destId="{74DCF206-5BD5-445A-ABF6-B260D0A33A68}" srcOrd="0" destOrd="0" presId="urn:microsoft.com/office/officeart/2005/8/layout/cycle2"/>
    <dgm:cxn modelId="{6918A6A0-6B18-4D4D-BCC9-F6F6A870EA8B}" srcId="{90B329C7-7EAA-4B52-B872-391205C72CE0}" destId="{7D82AFAB-113B-4BF8-89F9-104573434F76}" srcOrd="1" destOrd="0" parTransId="{D8E8851C-8699-44AF-822E-383E9D59F39E}" sibTransId="{2082DA40-95BE-4A1A-996C-FA2F9055AFA0}"/>
    <dgm:cxn modelId="{C9F1B300-C2D0-4E0C-A757-A5F30AA7AFAA}" type="presOf" srcId="{858903B7-EE8D-423D-B063-004D7E90C624}" destId="{17F0AD32-2F5F-4C65-ADB6-8E61A57A1857}" srcOrd="0" destOrd="0" presId="urn:microsoft.com/office/officeart/2005/8/layout/cycle2"/>
    <dgm:cxn modelId="{B06D4EB4-E198-436B-BF96-1B27B8809C74}" srcId="{90B329C7-7EAA-4B52-B872-391205C72CE0}" destId="{D3BBB688-EE75-44C2-B28E-29AF3F3CC4FB}" srcOrd="3" destOrd="0" parTransId="{FE4FDBBB-FC96-4283-9245-37578B6166E7}" sibTransId="{AD0E0459-0572-4EC1-AF30-EC6963149D11}"/>
    <dgm:cxn modelId="{5596FD5B-3104-47D7-8428-E1479A9B81B6}" type="presOf" srcId="{7D82AFAB-113B-4BF8-89F9-104573434F76}" destId="{37472656-56E3-4931-A420-7131A78F36BA}" srcOrd="0" destOrd="0" presId="urn:microsoft.com/office/officeart/2005/8/layout/cycle2"/>
    <dgm:cxn modelId="{699848C8-3E0B-4743-82A0-D986547A0401}" type="presParOf" srcId="{E85C2AF9-C1F8-4A45-97E9-9A4A89B47FB1}" destId="{17F0AD32-2F5F-4C65-ADB6-8E61A57A1857}" srcOrd="0" destOrd="0" presId="urn:microsoft.com/office/officeart/2005/8/layout/cycle2"/>
    <dgm:cxn modelId="{521BCA9B-5176-4AEE-BC57-2ED862F03775}" type="presParOf" srcId="{E85C2AF9-C1F8-4A45-97E9-9A4A89B47FB1}" destId="{21A435D0-D737-43E3-B098-3EEA04C3B390}" srcOrd="1" destOrd="0" presId="urn:microsoft.com/office/officeart/2005/8/layout/cycle2"/>
    <dgm:cxn modelId="{E8C78856-1056-4B8B-A21D-77E78B488E27}" type="presParOf" srcId="{21A435D0-D737-43E3-B098-3EEA04C3B390}" destId="{0F652D93-D2D7-4A1D-A72E-E9481042D593}" srcOrd="0" destOrd="0" presId="urn:microsoft.com/office/officeart/2005/8/layout/cycle2"/>
    <dgm:cxn modelId="{91AA8C45-CA5F-4D42-9A26-6CCDF7A70618}" type="presParOf" srcId="{E85C2AF9-C1F8-4A45-97E9-9A4A89B47FB1}" destId="{37472656-56E3-4931-A420-7131A78F36BA}" srcOrd="2" destOrd="0" presId="urn:microsoft.com/office/officeart/2005/8/layout/cycle2"/>
    <dgm:cxn modelId="{D531588B-41AE-4CF2-ACAE-5EED14FF66F3}" type="presParOf" srcId="{E85C2AF9-C1F8-4A45-97E9-9A4A89B47FB1}" destId="{74DCF206-5BD5-445A-ABF6-B260D0A33A68}" srcOrd="3" destOrd="0" presId="urn:microsoft.com/office/officeart/2005/8/layout/cycle2"/>
    <dgm:cxn modelId="{90437509-D731-44CD-B0CA-4228C578453F}" type="presParOf" srcId="{74DCF206-5BD5-445A-ABF6-B260D0A33A68}" destId="{9B835D9C-2C7B-4E02-BC96-FEF74B65AEBF}" srcOrd="0" destOrd="0" presId="urn:microsoft.com/office/officeart/2005/8/layout/cycle2"/>
    <dgm:cxn modelId="{93CFD1C9-6311-4FAE-AA77-BD436C3A09B9}" type="presParOf" srcId="{E85C2AF9-C1F8-4A45-97E9-9A4A89B47FB1}" destId="{5AA8F0BB-DD60-450A-B3EF-944E749E48C0}" srcOrd="4" destOrd="0" presId="urn:microsoft.com/office/officeart/2005/8/layout/cycle2"/>
    <dgm:cxn modelId="{EC57ABB2-36DB-43EE-8EA1-B1622EFC2CA5}" type="presParOf" srcId="{E85C2AF9-C1F8-4A45-97E9-9A4A89B47FB1}" destId="{E1806064-F592-4ED9-A034-51B85DDF32E9}" srcOrd="5" destOrd="0" presId="urn:microsoft.com/office/officeart/2005/8/layout/cycle2"/>
    <dgm:cxn modelId="{537158AB-4090-4033-AF47-91C68B5C8521}" type="presParOf" srcId="{E1806064-F592-4ED9-A034-51B85DDF32E9}" destId="{D7C17292-AE45-4BF1-89F1-7BB09B26B043}" srcOrd="0" destOrd="0" presId="urn:microsoft.com/office/officeart/2005/8/layout/cycle2"/>
    <dgm:cxn modelId="{A1C4A183-C1AF-4018-94A9-9643CF8A7F3D}" type="presParOf" srcId="{E85C2AF9-C1F8-4A45-97E9-9A4A89B47FB1}" destId="{5FEDE83D-1656-41A0-A748-C56BC27ABAF5}" srcOrd="6" destOrd="0" presId="urn:microsoft.com/office/officeart/2005/8/layout/cycle2"/>
    <dgm:cxn modelId="{3B069E7C-6567-4E7E-8A5F-8A618A53897B}" type="presParOf" srcId="{E85C2AF9-C1F8-4A45-97E9-9A4A89B47FB1}" destId="{05119AF2-E72A-4486-9F70-8938EBAB4E72}" srcOrd="7" destOrd="0" presId="urn:microsoft.com/office/officeart/2005/8/layout/cycle2"/>
    <dgm:cxn modelId="{001F6F3F-2088-4E0D-AF63-223722125D7A}" type="presParOf" srcId="{05119AF2-E72A-4486-9F70-8938EBAB4E72}" destId="{26F45073-C453-4E28-A3AF-3F02319713B6}" srcOrd="0" destOrd="0" presId="urn:microsoft.com/office/officeart/2005/8/layout/cycle2"/>
    <dgm:cxn modelId="{207B9EF4-9704-4CA2-BD45-0894E1B84221}" type="presParOf" srcId="{E85C2AF9-C1F8-4A45-97E9-9A4A89B47FB1}" destId="{2067B110-FF6C-4985-88F3-5F4BC30E0D1D}" srcOrd="8" destOrd="0" presId="urn:microsoft.com/office/officeart/2005/8/layout/cycle2"/>
    <dgm:cxn modelId="{C3D13C60-CDB1-4D92-85B4-A04525D464A6}" type="presParOf" srcId="{E85C2AF9-C1F8-4A45-97E9-9A4A89B47FB1}" destId="{5C554E08-FED3-4F60-8631-96AE36C04116}" srcOrd="9" destOrd="0" presId="urn:microsoft.com/office/officeart/2005/8/layout/cycle2"/>
    <dgm:cxn modelId="{48C86D6D-36E3-45AA-8118-47C138CCCE7D}" type="presParOf" srcId="{5C554E08-FED3-4F60-8631-96AE36C04116}" destId="{ED3B76FF-266B-4E2D-83B3-DB953F5A7FD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458FF-EF0F-4D9F-B8B0-3FB88D012FAD}">
      <dsp:nvSpPr>
        <dsp:cNvPr id="0" name=""/>
        <dsp:cNvSpPr/>
      </dsp:nvSpPr>
      <dsp:spPr>
        <a:xfrm>
          <a:off x="1315657" y="655"/>
          <a:ext cx="832009" cy="54080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LA</a:t>
          </a:r>
          <a:endParaRPr lang="fr-FR" sz="2000" kern="1200" dirty="0"/>
        </a:p>
      </dsp:txBody>
      <dsp:txXfrm>
        <a:off x="1315657" y="655"/>
        <a:ext cx="832009" cy="540806"/>
      </dsp:txXfrm>
    </dsp:sp>
    <dsp:sp modelId="{A39E1F57-E98D-4DFA-9EBC-DBA7E0D53A51}">
      <dsp:nvSpPr>
        <dsp:cNvPr id="0" name=""/>
        <dsp:cNvSpPr/>
      </dsp:nvSpPr>
      <dsp:spPr>
        <a:xfrm>
          <a:off x="650191" y="271059"/>
          <a:ext cx="2162941" cy="2162941"/>
        </a:xfrm>
        <a:custGeom>
          <a:avLst/>
          <a:gdLst/>
          <a:ahLst/>
          <a:cxnLst/>
          <a:rect l="0" t="0" r="0" b="0"/>
          <a:pathLst>
            <a:path>
              <a:moveTo>
                <a:pt x="1503203" y="85619"/>
              </a:moveTo>
              <a:arcTo wR="1081470" hR="1081470" stAng="17577129" swAng="196371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80307-40BE-4B51-8C05-264540250F0F}">
      <dsp:nvSpPr>
        <dsp:cNvPr id="0" name=""/>
        <dsp:cNvSpPr/>
      </dsp:nvSpPr>
      <dsp:spPr>
        <a:xfrm>
          <a:off x="2344197" y="747933"/>
          <a:ext cx="832009" cy="54080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BALLE</a:t>
          </a:r>
          <a:endParaRPr lang="fr-FR" sz="2000" kern="1200" dirty="0"/>
        </a:p>
      </dsp:txBody>
      <dsp:txXfrm>
        <a:off x="2344197" y="747933"/>
        <a:ext cx="832009" cy="540806"/>
      </dsp:txXfrm>
    </dsp:sp>
    <dsp:sp modelId="{714E6DF8-6946-4F67-9232-D8B26F1C3BAC}">
      <dsp:nvSpPr>
        <dsp:cNvPr id="0" name=""/>
        <dsp:cNvSpPr/>
      </dsp:nvSpPr>
      <dsp:spPr>
        <a:xfrm>
          <a:off x="650191" y="271059"/>
          <a:ext cx="2162941" cy="2162941"/>
        </a:xfrm>
        <a:custGeom>
          <a:avLst/>
          <a:gdLst/>
          <a:ahLst/>
          <a:cxnLst/>
          <a:rect l="0" t="0" r="0" b="0"/>
          <a:pathLst>
            <a:path>
              <a:moveTo>
                <a:pt x="2161445" y="1024599"/>
              </a:moveTo>
              <a:arcTo wR="1081470" hR="1081470" stAng="21419134" swAng="219797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96ED04-3DF8-4863-9687-35ADE0911CF5}">
      <dsp:nvSpPr>
        <dsp:cNvPr id="0" name=""/>
        <dsp:cNvSpPr/>
      </dsp:nvSpPr>
      <dsp:spPr>
        <a:xfrm>
          <a:off x="1951330" y="1957055"/>
          <a:ext cx="832009" cy="54080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ON</a:t>
          </a:r>
          <a:endParaRPr lang="fr-FR" sz="2000" kern="1200" dirty="0"/>
        </a:p>
      </dsp:txBody>
      <dsp:txXfrm>
        <a:off x="1951330" y="1957055"/>
        <a:ext cx="832009" cy="540806"/>
      </dsp:txXfrm>
    </dsp:sp>
    <dsp:sp modelId="{1F732C50-AD0E-487F-8049-396EA6934794}">
      <dsp:nvSpPr>
        <dsp:cNvPr id="0" name=""/>
        <dsp:cNvSpPr/>
      </dsp:nvSpPr>
      <dsp:spPr>
        <a:xfrm>
          <a:off x="650191" y="271059"/>
          <a:ext cx="2162941" cy="2162941"/>
        </a:xfrm>
        <a:custGeom>
          <a:avLst/>
          <a:gdLst/>
          <a:ahLst/>
          <a:cxnLst/>
          <a:rect l="0" t="0" r="0" b="0"/>
          <a:pathLst>
            <a:path>
              <a:moveTo>
                <a:pt x="1296835" y="2141281"/>
              </a:moveTo>
              <a:arcTo wR="1081470" hR="1081470" stAng="4710799" swAng="137840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3118E-1DD7-4E8D-8E9E-C804567E18A1}">
      <dsp:nvSpPr>
        <dsp:cNvPr id="0" name=""/>
        <dsp:cNvSpPr/>
      </dsp:nvSpPr>
      <dsp:spPr>
        <a:xfrm>
          <a:off x="679984" y="1957055"/>
          <a:ext cx="832009" cy="54080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SE</a:t>
          </a:r>
          <a:endParaRPr lang="fr-FR" sz="2000" kern="1200" dirty="0"/>
        </a:p>
      </dsp:txBody>
      <dsp:txXfrm>
        <a:off x="679984" y="1957055"/>
        <a:ext cx="832009" cy="540806"/>
      </dsp:txXfrm>
    </dsp:sp>
    <dsp:sp modelId="{6ECFBDC4-1404-4EB7-80DA-0812DEEBB066}">
      <dsp:nvSpPr>
        <dsp:cNvPr id="0" name=""/>
        <dsp:cNvSpPr/>
      </dsp:nvSpPr>
      <dsp:spPr>
        <a:xfrm>
          <a:off x="650191" y="271059"/>
          <a:ext cx="2162941" cy="2162941"/>
        </a:xfrm>
        <a:custGeom>
          <a:avLst/>
          <a:gdLst/>
          <a:ahLst/>
          <a:cxnLst/>
          <a:rect l="0" t="0" r="0" b="0"/>
          <a:pathLst>
            <a:path>
              <a:moveTo>
                <a:pt x="180884" y="1680238"/>
              </a:moveTo>
              <a:arcTo wR="1081470" hR="1081470" stAng="8782890" swAng="219797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39B69-35FC-4140-9A3F-619602C81489}">
      <dsp:nvSpPr>
        <dsp:cNvPr id="0" name=""/>
        <dsp:cNvSpPr/>
      </dsp:nvSpPr>
      <dsp:spPr>
        <a:xfrm>
          <a:off x="287117" y="747933"/>
          <a:ext cx="832009" cy="54080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PASSE</a:t>
          </a:r>
          <a:endParaRPr lang="fr-FR" sz="2000" kern="1200" dirty="0"/>
        </a:p>
      </dsp:txBody>
      <dsp:txXfrm>
        <a:off x="287117" y="747933"/>
        <a:ext cx="832009" cy="540806"/>
      </dsp:txXfrm>
    </dsp:sp>
    <dsp:sp modelId="{CFEE5331-C160-4BF6-9BD0-9AC8AC7AC17D}">
      <dsp:nvSpPr>
        <dsp:cNvPr id="0" name=""/>
        <dsp:cNvSpPr/>
      </dsp:nvSpPr>
      <dsp:spPr>
        <a:xfrm>
          <a:off x="650191" y="271059"/>
          <a:ext cx="2162941" cy="2162941"/>
        </a:xfrm>
        <a:custGeom>
          <a:avLst/>
          <a:gdLst/>
          <a:ahLst/>
          <a:cxnLst/>
          <a:rect l="0" t="0" r="0" b="0"/>
          <a:pathLst>
            <a:path>
              <a:moveTo>
                <a:pt x="188274" y="471733"/>
              </a:moveTo>
              <a:arcTo wR="1081470" hR="1081470" stAng="12859156" swAng="196371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20882-BA5F-4892-8C83-F6CA2E8B53C6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92619-2716-4F21-828C-272C05F6D2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92619-2716-4F21-828C-272C05F6D27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8E1F0C-D347-43DE-B9DC-D04A8EB34B29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E6632-5B16-46D5-B6CA-27C768B2513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A6BDF-11C2-4894-B6F5-869226313A06}" type="slidenum">
              <a:rPr lang="fr-FR" smtClean="0"/>
              <a:pPr/>
              <a:t>9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887D8-CADD-4E7F-A716-487DC72CD538}" type="datetimeFigureOut">
              <a:rPr lang="fr-FR" smtClean="0"/>
              <a:pPr/>
              <a:t>03/02/2015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C234A-3F16-4FDA-B533-A844F17D36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8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slide" Target="slide7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8.xml"/><Relationship Id="rId7" Type="http://schemas.openxmlformats.org/officeDocument/2006/relationships/slide" Target="slide15.xml"/><Relationship Id="rId12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4.xml"/><Relationship Id="rId5" Type="http://schemas.openxmlformats.org/officeDocument/2006/relationships/slide" Target="slide9.xml"/><Relationship Id="rId10" Type="http://schemas.openxmlformats.org/officeDocument/2006/relationships/slide" Target="slide3.xml"/><Relationship Id="rId4" Type="http://schemas.openxmlformats.org/officeDocument/2006/relationships/slide" Target="slide14.xml"/><Relationship Id="rId9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2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" Target="slide21.xm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slide" Target="slide19.xml"/><Relationship Id="rId4" Type="http://schemas.openxmlformats.org/officeDocument/2006/relationships/slide" Target="slide7.xml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468313" y="115888"/>
            <a:ext cx="8229600" cy="504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RUGBY – cycle 2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288" y="621407"/>
            <a:ext cx="8497887" cy="6119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COMPETENCE ATTENDUE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Dans un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jeu collectif de contacts et d’évitements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avec deux équipes à effectif réduit sur un espace défini,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coopérer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avec ses partenaires pour s’opposer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collectivement, attaquer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pour atteindre la zone d’en-but ou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défendre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pour récupérer le ballon, en respectant des règles de jeu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rechercher le gain du match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marquant plus de points que son adversaire.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ENJEUX 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Enjeux de mixité :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Faire jouer filles et garçons ensemble dans toutes les situations.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Inciter les élèves, à vivre un rapport d’opposition comprenant  des contacts ( adversaires partenaires et sol), à le maitriser, dans une logique d’activité qui consiste à jouer pour gagner.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Enjeux scolaires : 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Valoriser la réussite et le progrès de l’élève plutôt que le gain du match.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Enjeux psychomoteurs :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Contrôler ses émotions et ses gestes dans l’intensité des contacts, réagir rapidement et lucidement  pour prendre des décisions.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Se situer et s’orienter dans l’espace : identifier les cibles, les limites, les adversaires et les partenaires.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Enjeux socio-relationnels :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Gérer sa sécurité et celle des autres : contrôler son agressivité, connaître et respecter les règles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Oser s’engager dans des situations d’épreuves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Acquérir un savoir être collectif qui associe des savoirs faire individuels.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Enjeux éthiques et moraux :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Faire vivre les notions d’entraide et de solidarité : soutenir l’action de ses partenaires.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Intégrer la règle et les décisions de l’arbitre, respecter l’adversaire en tant  que joueur.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 DE L’ACTIVITE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4 séances </a:t>
            </a:r>
            <a:r>
              <a:rPr lang="fr-FR" sz="1200" b="1" dirty="0" smtClean="0">
                <a:solidFill>
                  <a:srgbClr val="FF0000"/>
                </a:solidFill>
              </a:rPr>
              <a:t>d’entrées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sont des pré requis incontournables pour obtenir les conditions de sécurité indispensables à la mise en œuvre de l’activité rugby. La sécurité restera un apprentissage permanent lors des séances suivantes.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Toutes les séances  sont construites en trois temps : 40 à 45 minutes d'activité (repères 10 min + 20 min + 15 min).</a:t>
            </a: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mise en activité sous forme de rituels</a:t>
            </a: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 temps d’apprentissages  </a:t>
            </a:r>
            <a:r>
              <a:rPr kumimoji="0" lang="fr-FR" sz="13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</a:t>
            </a:r>
            <a:r>
              <a:rPr kumimoji="0" lang="fr-FR" sz="13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situations </a:t>
            </a: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d’apprentissages ou / et ateliers )</a:t>
            </a: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 retour à la situation de référence : un match à thème.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1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Jokerman" pitchFamily="82" charset="0"/>
              <a:ea typeface="+mn-ea"/>
              <a:cs typeface="+mn-cs"/>
              <a:hlinkClick r:id="rId3" action="ppaction://hlinksldjump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Jokerman" pitchFamily="82" charset="0"/>
                <a:ea typeface="+mn-ea"/>
                <a:cs typeface="+mn-cs"/>
                <a:hlinkClick r:id="rId3" action="ppaction://hlinksldjump"/>
              </a:rPr>
              <a:t>Les situations du module</a:t>
            </a:r>
            <a:endParaRPr kumimoji="0" lang="fr-FR" sz="21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Jokerman" pitchFamily="82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843808" y="587727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hlinkClick r:id="rId2" action="ppaction://hlinksldjump"/>
              </a:rPr>
              <a:t>Lien vers une feuille A4 avec 8 grilles par page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51520" y="332656"/>
          <a:ext cx="8424935" cy="5491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1"/>
                <a:gridCol w="1404156"/>
                <a:gridCol w="1404156"/>
                <a:gridCol w="1404156"/>
                <a:gridCol w="1404156"/>
              </a:tblGrid>
              <a:tr h="473711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Arial" pitchFamily="34" charset="0"/>
                          <a:cs typeface="Arial" pitchFamily="34" charset="0"/>
                        </a:rPr>
                        <a:t>Le ballon chronomètre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92346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latin typeface="Arial" pitchFamily="34" charset="0"/>
                          <a:cs typeface="Arial" pitchFamily="34" charset="0"/>
                        </a:rPr>
                        <a:t>Horloge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latin typeface="Arial" pitchFamily="34" charset="0"/>
                          <a:cs typeface="Arial" pitchFamily="34" charset="0"/>
                        </a:rPr>
                        <a:t>Relais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5016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>
                          <a:latin typeface="Arial" pitchFamily="34" charset="0"/>
                          <a:cs typeface="Arial" pitchFamily="34" charset="0"/>
                        </a:rPr>
                        <a:t>Équipe A</a:t>
                      </a:r>
                    </a:p>
                    <a:p>
                      <a:pPr algn="ctr"/>
                      <a:endParaRPr lang="fr-FR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Arial" pitchFamily="34" charset="0"/>
                          <a:cs typeface="Arial" pitchFamily="34" charset="0"/>
                        </a:rPr>
                        <a:t>Pertes de balle 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Arial" pitchFamily="34" charset="0"/>
                          <a:cs typeface="Arial" pitchFamily="34" charset="0"/>
                        </a:rPr>
                        <a:t>Nombre de tours 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Arial" pitchFamily="34" charset="0"/>
                          <a:cs typeface="Arial" pitchFamily="34" charset="0"/>
                        </a:rPr>
                        <a:t>Nombre de tours 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Arial" pitchFamily="34" charset="0"/>
                          <a:cs typeface="Arial" pitchFamily="34" charset="0"/>
                        </a:rPr>
                        <a:t>Temps mis :</a:t>
                      </a:r>
                    </a:p>
                  </a:txBody>
                  <a:tcPr anchor="ctr"/>
                </a:tc>
              </a:tr>
              <a:tr h="4737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65225">
                <a:tc>
                  <a:txBody>
                    <a:bodyPr/>
                    <a:lstStyle/>
                    <a:p>
                      <a:pPr algn="ctr"/>
                      <a:endParaRPr lang="fr-FR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>
                          <a:latin typeface="Arial" pitchFamily="34" charset="0"/>
                          <a:cs typeface="Arial" pitchFamily="34" charset="0"/>
                        </a:rPr>
                        <a:t>Relais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latin typeface="Arial" pitchFamily="34" charset="0"/>
                          <a:cs typeface="Arial" pitchFamily="34" charset="0"/>
                        </a:rPr>
                        <a:t>Horloge</a:t>
                      </a:r>
                      <a:endParaRPr lang="fr-FR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0249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>
                          <a:latin typeface="Arial" pitchFamily="34" charset="0"/>
                          <a:cs typeface="Arial" pitchFamily="34" charset="0"/>
                        </a:rPr>
                        <a:t>Équipe B</a:t>
                      </a:r>
                    </a:p>
                    <a:p>
                      <a:pPr algn="ctr"/>
                      <a:endParaRPr lang="fr-FR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Arial" pitchFamily="34" charset="0"/>
                          <a:cs typeface="Arial" pitchFamily="34" charset="0"/>
                        </a:rPr>
                        <a:t>Pertes de balle 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Arial" pitchFamily="34" charset="0"/>
                          <a:cs typeface="Arial" pitchFamily="34" charset="0"/>
                        </a:rPr>
                        <a:t>Temps mis 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Arial" pitchFamily="34" charset="0"/>
                          <a:cs typeface="Arial" pitchFamily="34" charset="0"/>
                        </a:rPr>
                        <a:t>Pertes de balle 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Arial" pitchFamily="34" charset="0"/>
                          <a:cs typeface="Arial" pitchFamily="34" charset="0"/>
                        </a:rPr>
                        <a:t>Nombre de tours :</a:t>
                      </a:r>
                    </a:p>
                  </a:txBody>
                  <a:tcPr anchor="ctr"/>
                </a:tc>
              </a:tr>
              <a:tr h="4737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72"/>
          <p:cNvSpPr>
            <a:spLocks noChangeArrowheads="1" noChangeShapeType="1" noTextEdit="1"/>
          </p:cNvSpPr>
          <p:nvPr/>
        </p:nvSpPr>
        <p:spPr bwMode="auto">
          <a:xfrm>
            <a:off x="457200" y="476250"/>
            <a:ext cx="281940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0278"/>
                <a:gd name="adj2" fmla="val 421"/>
              </a:avLst>
            </a:prstTxWarp>
          </a:bodyPr>
          <a:lstStyle/>
          <a:p>
            <a:pPr algn="ctr"/>
            <a:r>
              <a:rPr lang="fr-FR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Times New Roman"/>
                <a:cs typeface="Times New Roman"/>
              </a:rPr>
              <a:t>« l’épervier"</a:t>
            </a:r>
          </a:p>
        </p:txBody>
      </p:sp>
      <p:sp>
        <p:nvSpPr>
          <p:cNvPr id="11267" name="Text Box 73"/>
          <p:cNvSpPr txBox="1">
            <a:spLocks noChangeArrowheads="1"/>
          </p:cNvSpPr>
          <p:nvPr/>
        </p:nvSpPr>
        <p:spPr bwMode="auto">
          <a:xfrm>
            <a:off x="251520" y="1196975"/>
            <a:ext cx="6624736" cy="5328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BUT </a:t>
            </a:r>
            <a:r>
              <a:rPr lang="fr-FR" sz="1200" b="1" i="0" dirty="0" smtClean="0"/>
              <a:t>: </a:t>
            </a:r>
            <a:r>
              <a:rPr lang="fr-FR" sz="1200" b="0" i="0" dirty="0" smtClean="0"/>
              <a:t>Pour les attaquants (hirondelle) : traverser un terrain pour aller dans la zone d’en-but</a:t>
            </a:r>
            <a:r>
              <a:rPr lang="fr-FR" sz="1200" dirty="0" smtClean="0"/>
              <a:t>  </a:t>
            </a:r>
            <a:r>
              <a:rPr lang="fr-FR" sz="1200" b="0" i="0" dirty="0" smtClean="0"/>
              <a:t>adverse sans se faire toucher.</a:t>
            </a:r>
          </a:p>
          <a:p>
            <a:pPr marL="342900" indent="-342900">
              <a:spcBef>
                <a:spcPct val="20000"/>
              </a:spcBef>
            </a:pPr>
            <a:r>
              <a:rPr lang="fr-FR" sz="1200" b="0" i="0" dirty="0"/>
              <a:t>	</a:t>
            </a:r>
            <a:r>
              <a:rPr lang="fr-FR" sz="1200" b="0" i="0" dirty="0" smtClean="0"/>
              <a:t>Pour le ou les défenseurs (épervier) : empêcher la progression des attaquants en les touchant.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DISPOSITIF : </a:t>
            </a:r>
            <a:endParaRPr lang="fr-FR" sz="1200" b="1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1" dirty="0" smtClean="0"/>
              <a:t>Matériel : </a:t>
            </a:r>
            <a:r>
              <a:rPr lang="fr-FR" sz="1200" dirty="0" smtClean="0"/>
              <a:t>un terrain délimité de 20 par 15 avec deux zones d’en-but, dossards, ballons.</a:t>
            </a:r>
            <a:endParaRPr lang="fr-FR" sz="1200" b="1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1" i="0" dirty="0" smtClean="0"/>
              <a:t>Humain : </a:t>
            </a:r>
            <a:r>
              <a:rPr lang="fr-FR" sz="1200" b="0" i="0" dirty="0" smtClean="0"/>
              <a:t>la classe entière : un élève épervier (dossard) – des élèves hirondelles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CONSIGNES </a:t>
            </a:r>
            <a:r>
              <a:rPr lang="fr-FR" sz="1200" b="1" i="0" dirty="0" smtClean="0"/>
              <a:t> 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1" i="0" dirty="0" smtClean="0"/>
              <a:t>Attaquants</a:t>
            </a:r>
            <a:r>
              <a:rPr lang="fr-FR" sz="1200" dirty="0" smtClean="0"/>
              <a:t> (hirondelles) </a:t>
            </a:r>
            <a:r>
              <a:rPr lang="fr-FR" sz="1200" b="0" i="0" dirty="0" smtClean="0"/>
              <a:t>: « Au signal, traverser le terrain pour vous rendre dans la zone d’en-but sans vous faire toucher.  S’assoir sur place dès que l’on est touché ».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1" i="0" dirty="0" smtClean="0"/>
              <a:t>Défenseurs </a:t>
            </a:r>
            <a:r>
              <a:rPr lang="fr-FR" sz="1200" i="0" dirty="0" smtClean="0"/>
              <a:t>(Eperviers) </a:t>
            </a:r>
            <a:r>
              <a:rPr lang="fr-FR" sz="1200" b="0" i="0" dirty="0" smtClean="0"/>
              <a:t>:  « Empêcher un maximum d’attaquants d’atteindre la zone d’en buts en les touchant ».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1" i="0" dirty="0" smtClean="0"/>
              <a:t>Classe</a:t>
            </a:r>
            <a:r>
              <a:rPr lang="fr-FR" sz="1200" i="0" dirty="0" smtClean="0"/>
              <a:t> </a:t>
            </a:r>
            <a:r>
              <a:rPr lang="fr-FR" sz="1200" b="0" i="0" dirty="0" smtClean="0"/>
              <a:t>: « Un attaquant touché devient épervier lors de la traversée suivante. Il met un dossard. »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 smtClean="0"/>
              <a:t>CRITERES </a:t>
            </a:r>
            <a:r>
              <a:rPr lang="fr-FR" sz="1200" b="1" i="0" dirty="0"/>
              <a:t>DE REUSSITE </a:t>
            </a:r>
            <a:r>
              <a:rPr lang="fr-FR" sz="1200" b="1" i="0" dirty="0" smtClean="0"/>
              <a:t>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1" i="0" dirty="0" smtClean="0"/>
              <a:t> </a:t>
            </a:r>
            <a:r>
              <a:rPr lang="fr-FR" sz="1200" b="0" i="0" dirty="0" smtClean="0"/>
              <a:t>Chaque traversée réussie rapporte un point.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 smtClean="0"/>
              <a:t>VARIABLES :</a:t>
            </a:r>
            <a:endParaRPr lang="fr-FR" sz="1200" b="1" i="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Faire varier le nombre de ballons pour les hirondelles. Autoriser les passes.</a:t>
            </a:r>
            <a:endParaRPr lang="fr-FR" sz="1200" b="0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 smtClean="0"/>
              <a:t>Seul(s) le(s) porteur(s) du (des) ballon(s) peuvent être touchés par l’épervier.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 smtClean="0"/>
              <a:t>Deux terrains, demi classe, un seul épervier par terrain (les joueurs sont seulement éliminés), nombre de passages défini à l’avance.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r>
              <a:rPr lang="fr-FR" sz="1200" b="1" i="0" dirty="0"/>
              <a:t>CRITERES DE REALISATION </a:t>
            </a:r>
            <a:r>
              <a:rPr lang="fr-FR" sz="1200" b="1" i="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fr-FR" sz="1200" b="0" i="0" dirty="0" smtClean="0"/>
              <a:t> Varier les vitesses et les trajectoires pour éviter l’épervier.</a:t>
            </a:r>
            <a:endParaRPr lang="fr-FR" sz="1200" b="0" i="0" dirty="0"/>
          </a:p>
          <a:p>
            <a:pPr>
              <a:buFont typeface="Arial" pitchFamily="34" charset="0"/>
              <a:buChar char="•"/>
            </a:pPr>
            <a:r>
              <a:rPr lang="fr-FR" sz="1200" b="0" i="0" dirty="0" smtClean="0"/>
              <a:t> S’organiser collectivement </a:t>
            </a:r>
            <a:r>
              <a:rPr lang="fr-FR" sz="1200" b="0" i="0" dirty="0"/>
              <a:t>pour traverser </a:t>
            </a:r>
            <a:r>
              <a:rPr lang="fr-FR" sz="1200" b="0" i="0" dirty="0" smtClean="0"/>
              <a:t>le terrain</a:t>
            </a:r>
            <a:r>
              <a:rPr lang="fr-FR" sz="1200" dirty="0" smtClean="0"/>
              <a:t>.</a:t>
            </a:r>
            <a:endParaRPr lang="fr-FR" sz="1200" i="0" dirty="0"/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0" i="0" dirty="0"/>
              <a:t> :</a:t>
            </a:r>
          </a:p>
        </p:txBody>
      </p:sp>
      <p:sp>
        <p:nvSpPr>
          <p:cNvPr id="11268" name="Text Box 89"/>
          <p:cNvSpPr txBox="1">
            <a:spLocks noChangeArrowheads="1"/>
          </p:cNvSpPr>
          <p:nvPr/>
        </p:nvSpPr>
        <p:spPr bwMode="auto">
          <a:xfrm>
            <a:off x="6876256" y="5445224"/>
            <a:ext cx="1357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0" i="0" dirty="0">
                <a:solidFill>
                  <a:schemeClr val="folHlink"/>
                </a:solidFill>
                <a:latin typeface="Jokerman" pitchFamily="82" charset="0"/>
                <a:hlinkClick r:id="rId2" action="ppaction://hlinksldjump"/>
              </a:rPr>
              <a:t>RETOUR</a:t>
            </a:r>
            <a:endParaRPr lang="fr-FR" sz="1800" b="0" i="0" dirty="0">
              <a:solidFill>
                <a:schemeClr val="folHlink"/>
              </a:solidFill>
              <a:latin typeface="Jokerman" pitchFamily="82" charset="0"/>
            </a:endParaRPr>
          </a:p>
        </p:txBody>
      </p:sp>
      <p:sp>
        <p:nvSpPr>
          <p:cNvPr id="8282" name="AutoShape 90"/>
          <p:cNvSpPr>
            <a:spLocks noChangeArrowheads="1"/>
          </p:cNvSpPr>
          <p:nvPr/>
        </p:nvSpPr>
        <p:spPr bwMode="auto">
          <a:xfrm>
            <a:off x="4143375" y="115888"/>
            <a:ext cx="4605338" cy="864840"/>
          </a:xfrm>
          <a:prstGeom prst="wedgeRoundRectCallout">
            <a:avLst>
              <a:gd name="adj1" fmla="val -35319"/>
              <a:gd name="adj2" fmla="val 74852"/>
              <a:gd name="adj3" fmla="val 16667"/>
            </a:avLst>
          </a:prstGeom>
          <a:solidFill>
            <a:srgbClr val="FD500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sz="1400" i="0" dirty="0">
                <a:solidFill>
                  <a:srgbClr val="FFFFFF"/>
                </a:solidFill>
                <a:latin typeface="Comic Sans MS" pitchFamily="66" charset="0"/>
              </a:rPr>
              <a:t>Situation d'APPRENTISSAGE </a:t>
            </a:r>
            <a:endParaRPr lang="fr-FR" sz="1400" b="0" i="0" dirty="0">
              <a:solidFill>
                <a:srgbClr val="FFFFFF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 sz="1400" b="0" dirty="0">
                <a:solidFill>
                  <a:srgbClr val="FFFFFF"/>
                </a:solidFill>
                <a:latin typeface="Times New Roman" pitchFamily="18" charset="0"/>
              </a:rPr>
              <a:t>« </a:t>
            </a:r>
            <a:r>
              <a:rPr lang="fr-FR" sz="1400" b="0" dirty="0" smtClean="0">
                <a:solidFill>
                  <a:srgbClr val="FFFFFF"/>
                </a:solidFill>
                <a:latin typeface="Times New Roman" pitchFamily="18" charset="0"/>
              </a:rPr>
              <a:t>moduler sa vitesse et sa trajectoire de course pour atteindre la zone d’en-but adverse sans se faire toucher. </a:t>
            </a:r>
            <a:r>
              <a:rPr lang="fr-FR" sz="1400" b="0" dirty="0">
                <a:solidFill>
                  <a:srgbClr val="FFFFFF"/>
                </a:solidFill>
                <a:latin typeface="Times New Roman" pitchFamily="18" charset="0"/>
              </a:rPr>
              <a:t> »</a:t>
            </a:r>
            <a:r>
              <a:rPr lang="fr-FR" sz="1800" b="0" dirty="0">
                <a:solidFill>
                  <a:srgbClr val="FFFFFF"/>
                </a:solidFill>
              </a:rPr>
              <a:t>  </a:t>
            </a:r>
            <a:endParaRPr lang="fr-FR" sz="1800" b="0" i="0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sz="2600" b="0" i="0" dirty="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defRPr/>
            </a:pPr>
            <a:endParaRPr lang="fr-FR" sz="1800" b="0" i="0" dirty="0"/>
          </a:p>
        </p:txBody>
      </p:sp>
      <p:sp>
        <p:nvSpPr>
          <p:cNvPr id="11270" name="Text Box 111"/>
          <p:cNvSpPr txBox="1">
            <a:spLocks noChangeArrowheads="1"/>
          </p:cNvSpPr>
          <p:nvPr/>
        </p:nvSpPr>
        <p:spPr bwMode="auto">
          <a:xfrm>
            <a:off x="4211960" y="5877272"/>
            <a:ext cx="4680520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1200" b="1" i="0" dirty="0"/>
              <a:t>Intérêt de la </a:t>
            </a:r>
            <a:r>
              <a:rPr lang="fr-FR" sz="1200" b="1" i="0" dirty="0" smtClean="0"/>
              <a:t>situation :</a:t>
            </a:r>
            <a:endParaRPr lang="fr-FR" sz="1200" b="1" i="0" dirty="0"/>
          </a:p>
          <a:p>
            <a:pPr marL="342900" indent="-342900">
              <a:buFont typeface="Arial" pitchFamily="34" charset="0"/>
              <a:buChar char="•"/>
            </a:pPr>
            <a:r>
              <a:rPr lang="fr-FR" sz="1200" b="0" i="0" dirty="0" smtClean="0"/>
              <a:t>Se déplacer sur un terrain pour atteindre des zones d’en buts.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1200" b="0" i="0" dirty="0" smtClean="0"/>
              <a:t>Pratiquer un jeu traditionnel souvent connu des enseignants.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1200" dirty="0" smtClean="0"/>
              <a:t>Jeu qui encourage le cadrage/débordement.</a:t>
            </a:r>
            <a:endParaRPr lang="fr-FR" sz="1200" b="0" i="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7020272" y="1988840"/>
            <a:ext cx="1872208" cy="30243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Connecteur droit 10"/>
          <p:cNvCxnSpPr/>
          <p:nvPr/>
        </p:nvCxnSpPr>
        <p:spPr bwMode="auto">
          <a:xfrm>
            <a:off x="7020272" y="2564904"/>
            <a:ext cx="18722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/>
          <p:nvPr/>
        </p:nvCxnSpPr>
        <p:spPr bwMode="auto">
          <a:xfrm>
            <a:off x="7020272" y="4437112"/>
            <a:ext cx="18722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Ellipse 12"/>
          <p:cNvSpPr/>
          <p:nvPr/>
        </p:nvSpPr>
        <p:spPr bwMode="auto">
          <a:xfrm>
            <a:off x="7884368" y="328498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7164288" y="2132856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7316688" y="2285256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7524328" y="2348880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8028384" y="2348880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7740352" y="2276872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7884368" y="2132856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7596336" y="2060848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7452320" y="2132856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8460432" y="2132856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7092280" y="2348880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8388424" y="2348880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>
            <a:off x="8172400" y="2204864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8604448" y="2204864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7469088" y="2420888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7092280" y="2060848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7740352" y="2420888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8028384" y="2132856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8388424" y="2132856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8244408" y="2420888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8676456" y="2348880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8676456" y="2060848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7308304" y="2060848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7884368" y="2276872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60032" y="4293096"/>
            <a:ext cx="1512168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indent="-342900" algn="ctr"/>
            <a:r>
              <a:rPr lang="fr-FR" sz="1200" b="1" dirty="0" smtClean="0">
                <a:hlinkClick r:id="rId3" action="ppaction://hlinksldjump"/>
              </a:rPr>
              <a:t>Match à thème en fin de séance : </a:t>
            </a:r>
            <a:r>
              <a:rPr lang="fr-FR" sz="1200" dirty="0" smtClean="0">
                <a:hlinkClick r:id="rId3" action="ppaction://hlinksldjump"/>
              </a:rPr>
              <a:t>valoriser la passe</a:t>
            </a:r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72"/>
          <p:cNvSpPr>
            <a:spLocks noChangeArrowheads="1" noChangeShapeType="1" noTextEdit="1"/>
          </p:cNvSpPr>
          <p:nvPr/>
        </p:nvSpPr>
        <p:spPr bwMode="auto">
          <a:xfrm>
            <a:off x="467544" y="260648"/>
            <a:ext cx="281940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0278"/>
                <a:gd name="adj2" fmla="val 421"/>
              </a:avLst>
            </a:prstTxWarp>
          </a:bodyPr>
          <a:lstStyle/>
          <a:p>
            <a:pPr algn="ctr"/>
            <a:r>
              <a:rPr lang="fr-FR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Times New Roman"/>
                <a:cs typeface="Times New Roman"/>
              </a:rPr>
              <a:t>"le béret"</a:t>
            </a:r>
          </a:p>
        </p:txBody>
      </p:sp>
      <p:sp>
        <p:nvSpPr>
          <p:cNvPr id="4099" name="Text Box 73"/>
          <p:cNvSpPr txBox="1">
            <a:spLocks noChangeArrowheads="1"/>
          </p:cNvSpPr>
          <p:nvPr/>
        </p:nvSpPr>
        <p:spPr bwMode="auto">
          <a:xfrm>
            <a:off x="251520" y="980728"/>
            <a:ext cx="5040560" cy="561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100" b="1" i="0" dirty="0"/>
              <a:t>BUT</a:t>
            </a:r>
            <a:r>
              <a:rPr lang="fr-FR" sz="1100" b="0" i="0" dirty="0"/>
              <a:t> </a:t>
            </a:r>
            <a:r>
              <a:rPr lang="fr-FR" sz="1100" b="0" i="0" dirty="0" smtClean="0"/>
              <a:t>: s’emparer du ballon et le garder pour aller marquer.</a:t>
            </a:r>
            <a:endParaRPr lang="fr-FR" sz="1100" b="0" i="0" dirty="0"/>
          </a:p>
          <a:p>
            <a:pPr marL="342900" indent="-342900">
              <a:spcBef>
                <a:spcPct val="20000"/>
              </a:spcBef>
            </a:pPr>
            <a:endParaRPr lang="fr-FR" sz="7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100" b="1" i="0" dirty="0"/>
              <a:t>DISPOSITIF</a:t>
            </a:r>
            <a:r>
              <a:rPr lang="fr-FR" sz="1100" b="0" i="0" dirty="0"/>
              <a:t> </a:t>
            </a:r>
            <a:r>
              <a:rPr lang="fr-FR" sz="1100" dirty="0" smtClean="0"/>
              <a:t>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100" b="1" i="0" dirty="0" smtClean="0"/>
              <a:t>Matériel</a:t>
            </a:r>
            <a:r>
              <a:rPr lang="fr-FR" sz="1100" b="0" i="0" dirty="0" smtClean="0"/>
              <a:t> : un ballon, deux jeux de dossards, deux cônes, un sifflet, </a:t>
            </a:r>
            <a:r>
              <a:rPr lang="fr-FR" sz="1100" b="0" i="0" dirty="0" smtClean="0">
                <a:hlinkClick r:id="rId2" action="ppaction://hlinksldjump"/>
              </a:rPr>
              <a:t>une grille d’observation.</a:t>
            </a:r>
            <a:endParaRPr lang="fr-FR" sz="1100" b="0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100" b="1" dirty="0" smtClean="0"/>
              <a:t>Humain</a:t>
            </a:r>
            <a:r>
              <a:rPr lang="fr-FR" sz="1100" dirty="0" smtClean="0"/>
              <a:t> : deux équipes dont les élèves porte un numéro différent. Un arbitre qui peut être un élève. Un secrétaire.</a:t>
            </a:r>
            <a:endParaRPr lang="fr-FR" sz="1100" b="0" i="0" dirty="0"/>
          </a:p>
          <a:p>
            <a:pPr marL="342900" indent="-342900">
              <a:spcBef>
                <a:spcPct val="20000"/>
              </a:spcBef>
            </a:pPr>
            <a:endParaRPr lang="fr-FR" sz="7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100" b="1" i="0" dirty="0"/>
              <a:t>CONSIGNES</a:t>
            </a:r>
            <a:r>
              <a:rPr lang="fr-FR" sz="1100" b="0" i="0" dirty="0"/>
              <a:t> </a:t>
            </a:r>
            <a:r>
              <a:rPr lang="fr-FR" sz="1100" b="0" i="0" dirty="0" smtClean="0"/>
              <a:t> :</a:t>
            </a:r>
            <a:endParaRPr lang="fr-FR" sz="11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100" b="0" i="0" dirty="0" smtClean="0"/>
              <a:t>« L’arbitre annonce un numéro et une couleur, les deux joueurs de même numéro entrent sur le terr</a:t>
            </a:r>
            <a:r>
              <a:rPr lang="fr-FR" sz="1100" dirty="0" smtClean="0"/>
              <a:t>ain entre les plots. Le joueur appelé se saisit du ballon dans les mains de l’arbitre. </a:t>
            </a:r>
          </a:p>
          <a:p>
            <a:pPr marL="342900" indent="-342900">
              <a:spcBef>
                <a:spcPct val="20000"/>
              </a:spcBef>
            </a:pPr>
            <a:r>
              <a:rPr lang="fr-FR" sz="1100" dirty="0" smtClean="0"/>
              <a:t>Il doit aplatir dans son en-but. Le défenseur essaye de récupérer le ballon par arrachage ou plaquage. »</a:t>
            </a:r>
          </a:p>
          <a:p>
            <a:pPr marL="342900" indent="-342900">
              <a:spcBef>
                <a:spcPct val="20000"/>
              </a:spcBef>
            </a:pPr>
            <a:r>
              <a:rPr lang="fr-FR" sz="1100" i="1" dirty="0" smtClean="0"/>
              <a:t>En fonction du profil des binômes, l’arbitre se décale vers un en-but pour aider un joueur.</a:t>
            </a:r>
          </a:p>
          <a:p>
            <a:pPr marL="342900" indent="-342900">
              <a:spcBef>
                <a:spcPct val="20000"/>
              </a:spcBef>
            </a:pPr>
            <a:r>
              <a:rPr lang="fr-FR" sz="1100" i="1" dirty="0" smtClean="0"/>
              <a:t>L’arbitre arrête le jeu lorsque tous les élèves ont joué au moins une fois chaque rôle.</a:t>
            </a:r>
          </a:p>
          <a:p>
            <a:pPr marL="342900" indent="-342900">
              <a:spcBef>
                <a:spcPct val="20000"/>
              </a:spcBef>
            </a:pPr>
            <a:endParaRPr lang="fr-FR" sz="1100" i="1" dirty="0" smtClean="0"/>
          </a:p>
          <a:p>
            <a:pPr marL="342900" indent="-342900">
              <a:spcBef>
                <a:spcPct val="20000"/>
              </a:spcBef>
            </a:pPr>
            <a:r>
              <a:rPr lang="fr-FR" sz="1100" b="1" i="0" dirty="0" smtClean="0"/>
              <a:t>CRITERES </a:t>
            </a:r>
            <a:r>
              <a:rPr lang="fr-FR" sz="1100" b="1" i="0" dirty="0"/>
              <a:t>DE REUSSITE :</a:t>
            </a:r>
          </a:p>
          <a:p>
            <a:pPr marL="342900" indent="-342900">
              <a:spcBef>
                <a:spcPct val="20000"/>
              </a:spcBef>
            </a:pPr>
            <a:r>
              <a:rPr lang="fr-FR" sz="1100" b="0" i="0" dirty="0" smtClean="0"/>
              <a:t>Réaliser le plus grand nombre d’essais en situation offensive.</a:t>
            </a:r>
          </a:p>
          <a:p>
            <a:pPr marL="342900" indent="-342900">
              <a:spcBef>
                <a:spcPct val="20000"/>
              </a:spcBef>
            </a:pPr>
            <a:r>
              <a:rPr lang="fr-FR" sz="1100" dirty="0" smtClean="0"/>
              <a:t>Réaliser le plus grand nombre d’arrachages/plaquages </a:t>
            </a:r>
          </a:p>
          <a:p>
            <a:pPr marL="342900" indent="-342900">
              <a:spcBef>
                <a:spcPct val="20000"/>
              </a:spcBef>
            </a:pPr>
            <a:r>
              <a:rPr lang="fr-FR" sz="1100" dirty="0" smtClean="0"/>
              <a:t>en situation défensive.</a:t>
            </a:r>
          </a:p>
          <a:p>
            <a:pPr marL="342900" indent="-342900">
              <a:spcBef>
                <a:spcPct val="20000"/>
              </a:spcBef>
            </a:pPr>
            <a:endParaRPr lang="fr-FR" sz="7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100" b="1" i="0" dirty="0" smtClean="0"/>
              <a:t>VARIABLES 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100" dirty="0" smtClean="0"/>
              <a:t>Appel de plusieurs numéros avec possibilité de passes.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100" dirty="0" smtClean="0"/>
              <a:t>Interdire le plaquage.</a:t>
            </a:r>
          </a:p>
          <a:p>
            <a:pPr marL="342900" indent="-342900">
              <a:spcBef>
                <a:spcPct val="20000"/>
              </a:spcBef>
            </a:pPr>
            <a:endParaRPr lang="fr-FR" sz="7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100" b="1" i="0" dirty="0" smtClean="0"/>
              <a:t>CRITERES </a:t>
            </a:r>
            <a:r>
              <a:rPr lang="fr-FR" sz="1100" b="1" i="0" dirty="0"/>
              <a:t>DE REALISATION </a:t>
            </a:r>
            <a:r>
              <a:rPr lang="fr-FR" sz="1100" b="1" i="0" dirty="0" smtClean="0"/>
              <a:t>:</a:t>
            </a:r>
          </a:p>
          <a:p>
            <a:pPr marL="0" lvl="1">
              <a:buFont typeface="Arial" pitchFamily="34" charset="0"/>
              <a:buChar char="•"/>
              <a:defRPr/>
            </a:pPr>
            <a:r>
              <a:rPr lang="fr-FR" sz="1100" dirty="0" smtClean="0">
                <a:solidFill>
                  <a:schemeClr val="dk1"/>
                </a:solidFill>
              </a:rPr>
              <a:t> Respect du geste technique du plaquage (</a:t>
            </a:r>
            <a:r>
              <a:rPr lang="fr-FR" sz="1100" dirty="0" err="1" smtClean="0">
                <a:solidFill>
                  <a:schemeClr val="dk1"/>
                </a:solidFill>
              </a:rPr>
              <a:t>cf</a:t>
            </a:r>
            <a:r>
              <a:rPr lang="fr-FR" sz="1100" dirty="0" smtClean="0">
                <a:solidFill>
                  <a:schemeClr val="dk1"/>
                </a:solidFill>
              </a:rPr>
              <a:t> </a:t>
            </a:r>
            <a:r>
              <a:rPr lang="fr-FR" sz="1100" dirty="0" smtClean="0">
                <a:solidFill>
                  <a:schemeClr val="dk1"/>
                </a:solidFill>
                <a:hlinkClick r:id="rId3" action="ppaction://hlinksldjump"/>
              </a:rPr>
              <a:t>SE4</a:t>
            </a:r>
            <a:r>
              <a:rPr lang="fr-FR" sz="1100" dirty="0" smtClean="0">
                <a:solidFill>
                  <a:schemeClr val="dk1"/>
                </a:solidFill>
              </a:rPr>
              <a:t>)</a:t>
            </a:r>
          </a:p>
          <a:p>
            <a:pPr marL="0" lvl="1">
              <a:buFont typeface="Arial" pitchFamily="34" charset="0"/>
              <a:buChar char="•"/>
              <a:defRPr/>
            </a:pPr>
            <a:r>
              <a:rPr lang="fr-FR" sz="1100" dirty="0" smtClean="0">
                <a:solidFill>
                  <a:schemeClr val="dk1"/>
                </a:solidFill>
              </a:rPr>
              <a:t>Accepter d’aller au sol lorsqu’on est plaqué.</a:t>
            </a:r>
          </a:p>
          <a:p>
            <a:pPr marL="342900" indent="-342900">
              <a:spcBef>
                <a:spcPct val="20000"/>
              </a:spcBef>
            </a:pPr>
            <a:endParaRPr lang="fr-FR" sz="1100" i="0" dirty="0" smtClean="0"/>
          </a:p>
          <a:p>
            <a:pPr marL="342900" indent="-342900">
              <a:spcBef>
                <a:spcPct val="20000"/>
              </a:spcBef>
            </a:pPr>
            <a:endParaRPr lang="fr-FR" sz="1100" i="0" dirty="0"/>
          </a:p>
          <a:p>
            <a:pPr marL="342900" indent="-342900">
              <a:spcBef>
                <a:spcPct val="20000"/>
              </a:spcBef>
            </a:pPr>
            <a:endParaRPr lang="fr-FR" sz="1200" i="0" dirty="0"/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0" i="0" dirty="0"/>
              <a:t> :</a:t>
            </a:r>
          </a:p>
        </p:txBody>
      </p:sp>
      <p:sp>
        <p:nvSpPr>
          <p:cNvPr id="4100" name="Text Box 89"/>
          <p:cNvSpPr txBox="1">
            <a:spLocks noChangeArrowheads="1"/>
          </p:cNvSpPr>
          <p:nvPr/>
        </p:nvSpPr>
        <p:spPr bwMode="auto">
          <a:xfrm>
            <a:off x="7956376" y="6518672"/>
            <a:ext cx="117608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0" i="0" dirty="0">
                <a:solidFill>
                  <a:schemeClr val="folHlink"/>
                </a:solidFill>
                <a:latin typeface="Jokerman" pitchFamily="82" charset="0"/>
                <a:hlinkClick r:id="rId4" action="ppaction://hlinksldjump"/>
              </a:rPr>
              <a:t>RETOUR</a:t>
            </a:r>
            <a:endParaRPr lang="fr-FR" sz="1800" b="0" i="0" dirty="0">
              <a:solidFill>
                <a:schemeClr val="folHlink"/>
              </a:solidFill>
              <a:latin typeface="Jokerman" pitchFamily="82" charset="0"/>
            </a:endParaRPr>
          </a:p>
        </p:txBody>
      </p:sp>
      <p:sp>
        <p:nvSpPr>
          <p:cNvPr id="8282" name="AutoShape 90"/>
          <p:cNvSpPr>
            <a:spLocks noChangeArrowheads="1"/>
          </p:cNvSpPr>
          <p:nvPr/>
        </p:nvSpPr>
        <p:spPr bwMode="auto">
          <a:xfrm>
            <a:off x="3563888" y="115888"/>
            <a:ext cx="5256584" cy="720824"/>
          </a:xfrm>
          <a:prstGeom prst="wedgeRoundRectCallout">
            <a:avLst>
              <a:gd name="adj1" fmla="val -35319"/>
              <a:gd name="adj2" fmla="val 74852"/>
              <a:gd name="adj3" fmla="val 16667"/>
            </a:avLst>
          </a:prstGeom>
          <a:solidFill>
            <a:srgbClr val="FD500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sz="1400" i="0" dirty="0">
                <a:solidFill>
                  <a:srgbClr val="FFFFFF"/>
                </a:solidFill>
                <a:latin typeface="Comic Sans MS" pitchFamily="66" charset="0"/>
              </a:rPr>
              <a:t>Situation d'APPRENTISSAGE </a:t>
            </a:r>
            <a:endParaRPr lang="fr-FR" sz="1400" b="0" i="0" dirty="0">
              <a:solidFill>
                <a:srgbClr val="FFFFFF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 sz="1400" b="0" dirty="0">
                <a:solidFill>
                  <a:srgbClr val="FFFFFF"/>
                </a:solidFill>
                <a:latin typeface="Times New Roman" pitchFamily="18" charset="0"/>
              </a:rPr>
              <a:t>« Réaliser l’arrachage du </a:t>
            </a:r>
            <a:r>
              <a:rPr lang="fr-FR" sz="1400" b="0" dirty="0" smtClean="0">
                <a:solidFill>
                  <a:srgbClr val="FFFFFF"/>
                </a:solidFill>
                <a:latin typeface="Times New Roman" pitchFamily="18" charset="0"/>
              </a:rPr>
              <a:t>ballon ou le plaquage, </a:t>
            </a:r>
            <a:r>
              <a:rPr lang="fr-FR" sz="1400" b="0" dirty="0">
                <a:solidFill>
                  <a:srgbClr val="FFFFFF"/>
                </a:solidFill>
                <a:latin typeface="Times New Roman" pitchFamily="18" charset="0"/>
              </a:rPr>
              <a:t>accepter le contact»</a:t>
            </a:r>
            <a:r>
              <a:rPr lang="fr-FR" sz="1800" b="0" dirty="0">
                <a:solidFill>
                  <a:srgbClr val="FFFFFF"/>
                </a:solidFill>
              </a:rPr>
              <a:t>  </a:t>
            </a:r>
            <a:endParaRPr lang="fr-FR" sz="1800" b="0" i="0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sz="2600" b="0" i="0" dirty="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defRPr/>
            </a:pPr>
            <a:endParaRPr lang="fr-FR" sz="1800" b="0" i="0" dirty="0"/>
          </a:p>
        </p:txBody>
      </p:sp>
      <p:sp>
        <p:nvSpPr>
          <p:cNvPr id="4102" name="Text Box 111"/>
          <p:cNvSpPr txBox="1">
            <a:spLocks noChangeArrowheads="1"/>
          </p:cNvSpPr>
          <p:nvPr/>
        </p:nvSpPr>
        <p:spPr bwMode="auto">
          <a:xfrm>
            <a:off x="3635896" y="5949280"/>
            <a:ext cx="4357688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1200" i="0" dirty="0"/>
              <a:t>Intérêt de la </a:t>
            </a:r>
            <a:r>
              <a:rPr lang="fr-FR" sz="1200" i="0" dirty="0" smtClean="0"/>
              <a:t>situation </a:t>
            </a:r>
            <a:r>
              <a:rPr lang="fr-FR" sz="1200" b="0" i="0" dirty="0" smtClean="0"/>
              <a:t>:</a:t>
            </a:r>
            <a:endParaRPr lang="fr-FR" sz="1200" b="0" i="0" dirty="0"/>
          </a:p>
          <a:p>
            <a:pPr marL="342900" indent="-342900">
              <a:buFont typeface="Arial" pitchFamily="34" charset="0"/>
              <a:buChar char="•"/>
            </a:pPr>
            <a:r>
              <a:rPr lang="fr-FR" sz="1200" dirty="0" smtClean="0"/>
              <a:t>Pratiquer un jeu traditionnel souvent connu des enseignants.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1200" dirty="0" smtClean="0"/>
              <a:t>Construction du geste défensif dans une situation duelle.</a:t>
            </a:r>
            <a:endParaRPr lang="fr-FR" sz="1200" b="0" i="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156176" y="1628800"/>
            <a:ext cx="2448272" cy="345638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5508104" y="3933056"/>
            <a:ext cx="360040" cy="3600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66" name="Ellipse 65"/>
          <p:cNvSpPr/>
          <p:nvPr/>
        </p:nvSpPr>
        <p:spPr bwMode="auto">
          <a:xfrm>
            <a:off x="5148064" y="4149080"/>
            <a:ext cx="360040" cy="3600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67" name="Ellipse 66"/>
          <p:cNvSpPr/>
          <p:nvPr/>
        </p:nvSpPr>
        <p:spPr bwMode="auto">
          <a:xfrm>
            <a:off x="5580112" y="4437112"/>
            <a:ext cx="360040" cy="3600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5076056" y="3717032"/>
            <a:ext cx="360040" cy="3600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4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5148064" y="4581128"/>
            <a:ext cx="360040" cy="3600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5652120" y="1772816"/>
            <a:ext cx="360040" cy="3600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1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71" name="Ellipse 70"/>
          <p:cNvSpPr/>
          <p:nvPr/>
        </p:nvSpPr>
        <p:spPr bwMode="auto">
          <a:xfrm>
            <a:off x="5292080" y="2132856"/>
            <a:ext cx="360040" cy="3600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2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5652120" y="2276872"/>
            <a:ext cx="360040" cy="3600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3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5292080" y="2564904"/>
            <a:ext cx="360040" cy="3600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4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5148064" y="1628800"/>
            <a:ext cx="360040" cy="3600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5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81" name="Ellipse 22"/>
          <p:cNvSpPr>
            <a:spLocks noChangeArrowheads="1"/>
          </p:cNvSpPr>
          <p:nvPr/>
        </p:nvSpPr>
        <p:spPr bwMode="auto">
          <a:xfrm>
            <a:off x="7092280" y="3356992"/>
            <a:ext cx="504056" cy="21602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 sz="600" dirty="0" smtClean="0"/>
              <a:t>ballon</a:t>
            </a:r>
            <a:endParaRPr lang="fr-FR" sz="600" dirty="0"/>
          </a:p>
        </p:txBody>
      </p:sp>
      <p:sp>
        <p:nvSpPr>
          <p:cNvPr id="82" name="Secteurs 81"/>
          <p:cNvSpPr/>
          <p:nvPr/>
        </p:nvSpPr>
        <p:spPr bwMode="auto">
          <a:xfrm>
            <a:off x="6876256" y="3645025"/>
            <a:ext cx="576064" cy="360039"/>
          </a:xfrm>
          <a:prstGeom prst="pie">
            <a:avLst>
              <a:gd name="adj1" fmla="val 20797150"/>
              <a:gd name="adj2" fmla="val 15995860"/>
            </a:avLst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fr-FR" sz="600" i="0" dirty="0"/>
              <a:t>Arbitre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156176" y="5085184"/>
            <a:ext cx="2448272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6156176" y="1268760"/>
            <a:ext cx="2448272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6" name="Connecteur droit avec flèche 85"/>
          <p:cNvCxnSpPr/>
          <p:nvPr/>
        </p:nvCxnSpPr>
        <p:spPr>
          <a:xfrm>
            <a:off x="5868144" y="3429000"/>
            <a:ext cx="108012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riangle isocèle 86"/>
          <p:cNvSpPr/>
          <p:nvPr/>
        </p:nvSpPr>
        <p:spPr>
          <a:xfrm>
            <a:off x="5940152" y="2996952"/>
            <a:ext cx="144016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riangle isocèle 87"/>
          <p:cNvSpPr/>
          <p:nvPr/>
        </p:nvSpPr>
        <p:spPr>
          <a:xfrm>
            <a:off x="5940152" y="3573016"/>
            <a:ext cx="144016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0" name="Connecteur droit avec flèche 89"/>
          <p:cNvCxnSpPr/>
          <p:nvPr/>
        </p:nvCxnSpPr>
        <p:spPr>
          <a:xfrm>
            <a:off x="7668344" y="3789040"/>
            <a:ext cx="0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 flipV="1">
            <a:off x="7668344" y="2276872"/>
            <a:ext cx="0" cy="93610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355976" y="5013176"/>
            <a:ext cx="1512168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indent="-342900" algn="ctr"/>
            <a:r>
              <a:rPr lang="fr-FR" sz="1200" b="1" dirty="0" smtClean="0">
                <a:hlinkClick r:id="rId5" action="ppaction://hlinksldjump"/>
              </a:rPr>
              <a:t>Match à thème en fin de séance : </a:t>
            </a:r>
            <a:r>
              <a:rPr lang="fr-FR" sz="1200" dirty="0" smtClean="0">
                <a:hlinkClick r:id="rId5" action="ppaction://hlinksldjump"/>
              </a:rPr>
              <a:t>valoriser l’arrachage </a:t>
            </a:r>
            <a:r>
              <a:rPr lang="fr-FR" sz="1200" dirty="0" smtClean="0"/>
              <a:t>et/ou le plaquage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51520" y="332656"/>
          <a:ext cx="8424936" cy="503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47371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Arial" pitchFamily="34" charset="0"/>
                          <a:cs typeface="Arial" pitchFamily="34" charset="0"/>
                        </a:rPr>
                        <a:t>Le béret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5885">
                <a:tc>
                  <a:txBody>
                    <a:bodyPr/>
                    <a:lstStyle/>
                    <a:p>
                      <a:pPr algn="ctr" rtl="0"/>
                      <a:r>
                        <a:rPr lang="fr-FR" sz="2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2800">
                          <a:latin typeface="Arial" pitchFamily="34" charset="0"/>
                          <a:cs typeface="Arial" pitchFamily="34" charset="0"/>
                        </a:rPr>
                      </a:br>
                      <a:endParaRPr lang="fr-FR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>
                          <a:latin typeface="Arial" pitchFamily="34" charset="0"/>
                          <a:cs typeface="Arial" pitchFamily="34" charset="0"/>
                        </a:rPr>
                        <a:t>Arrachages :</a:t>
                      </a:r>
                      <a:endParaRPr lang="fr-FR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>
                          <a:latin typeface="Arial" pitchFamily="34" charset="0"/>
                          <a:cs typeface="Arial" pitchFamily="34" charset="0"/>
                        </a:rPr>
                        <a:t>Plaquages :</a:t>
                      </a:r>
                      <a:endParaRPr lang="fr-FR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 dirty="0">
                          <a:latin typeface="Arial" pitchFamily="34" charset="0"/>
                          <a:cs typeface="Arial" pitchFamily="34" charset="0"/>
                        </a:rPr>
                        <a:t>Essais :</a:t>
                      </a:r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</a:tr>
              <a:tr h="1485886">
                <a:tc>
                  <a:txBody>
                    <a:bodyPr/>
                    <a:lstStyle/>
                    <a:p>
                      <a:pPr algn="ctr" rtl="0"/>
                      <a:r>
                        <a:rPr lang="fr-FR" sz="3200" b="1" dirty="0">
                          <a:latin typeface="Arial" pitchFamily="34" charset="0"/>
                          <a:cs typeface="Arial" pitchFamily="34" charset="0"/>
                        </a:rPr>
                        <a:t>Équipe A</a:t>
                      </a:r>
                      <a:endParaRPr lang="fr-F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2800">
                          <a:latin typeface="Arial" pitchFamily="34" charset="0"/>
                          <a:cs typeface="Arial" pitchFamily="34" charset="0"/>
                        </a:rPr>
                      </a:br>
                      <a:endParaRPr lang="fr-FR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2800">
                          <a:latin typeface="Arial" pitchFamily="34" charset="0"/>
                          <a:cs typeface="Arial" pitchFamily="34" charset="0"/>
                        </a:rPr>
                      </a:br>
                      <a:endParaRPr lang="fr-FR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2800">
                          <a:latin typeface="Arial" pitchFamily="34" charset="0"/>
                          <a:cs typeface="Arial" pitchFamily="34" charset="0"/>
                        </a:rPr>
                      </a:br>
                      <a:endParaRPr lang="fr-FR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</a:tr>
              <a:tr h="1485885">
                <a:tc>
                  <a:txBody>
                    <a:bodyPr/>
                    <a:lstStyle/>
                    <a:p>
                      <a:pPr algn="ctr" rtl="0"/>
                      <a:r>
                        <a:rPr lang="fr-FR" sz="3200" b="1">
                          <a:latin typeface="Arial" pitchFamily="34" charset="0"/>
                          <a:cs typeface="Arial" pitchFamily="34" charset="0"/>
                        </a:rPr>
                        <a:t>Équipe B</a:t>
                      </a:r>
                      <a:endParaRPr lang="fr-FR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2800">
                          <a:latin typeface="Arial" pitchFamily="34" charset="0"/>
                          <a:cs typeface="Arial" pitchFamily="34" charset="0"/>
                        </a:rPr>
                      </a:br>
                      <a:endParaRPr lang="fr-FR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2800">
                          <a:latin typeface="Arial" pitchFamily="34" charset="0"/>
                          <a:cs typeface="Arial" pitchFamily="34" charset="0"/>
                        </a:rPr>
                      </a:br>
                      <a:endParaRPr lang="fr-FR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2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fr-F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843808" y="587727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hlinkClick r:id="rId2" action="ppaction://hlinksldjump"/>
              </a:rPr>
              <a:t>Lien vers une feuille A4 avec 7 grilles par page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117"/>
          <p:cNvSpPr>
            <a:spLocks noChangeArrowheads="1" noChangeShapeType="1" noTextEdit="1"/>
          </p:cNvSpPr>
          <p:nvPr/>
        </p:nvSpPr>
        <p:spPr bwMode="auto">
          <a:xfrm>
            <a:off x="500063" y="357188"/>
            <a:ext cx="2819400" cy="649287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0278"/>
                <a:gd name="adj2" fmla="val 421"/>
              </a:avLst>
            </a:prstTxWarp>
          </a:bodyPr>
          <a:lstStyle/>
          <a:p>
            <a:pPr algn="ctr"/>
            <a:r>
              <a:rPr lang="fr-FR" sz="1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Times New Roman"/>
                <a:cs typeface="Times New Roman"/>
              </a:rPr>
              <a:t>« Passes rapides »</a:t>
            </a:r>
            <a:endParaRPr lang="fr-FR" sz="1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8080"/>
              </a:solidFill>
              <a:latin typeface="Times New Roman"/>
              <a:cs typeface="Times New Roman"/>
            </a:endParaRPr>
          </a:p>
        </p:txBody>
      </p:sp>
      <p:sp>
        <p:nvSpPr>
          <p:cNvPr id="5123" name="Text Box 118"/>
          <p:cNvSpPr txBox="1">
            <a:spLocks noChangeArrowheads="1"/>
          </p:cNvSpPr>
          <p:nvPr/>
        </p:nvSpPr>
        <p:spPr bwMode="auto">
          <a:xfrm>
            <a:off x="179512" y="1196975"/>
            <a:ext cx="4608512" cy="537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BUT : </a:t>
            </a:r>
            <a:endParaRPr lang="fr-FR" sz="1200" b="1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Faire faire le plus grand nombre de tours au ballon dans un temps donné.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DISPOSITIF 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1" i="0" dirty="0" smtClean="0"/>
              <a:t>Matériel </a:t>
            </a:r>
            <a:r>
              <a:rPr lang="fr-FR" sz="1200" b="0" i="0" dirty="0" smtClean="0"/>
              <a:t>: un ballon de rugby par </a:t>
            </a:r>
            <a:r>
              <a:rPr lang="fr-FR" sz="1200" dirty="0" smtClean="0"/>
              <a:t>groupe</a:t>
            </a:r>
            <a:r>
              <a:rPr lang="fr-FR" sz="1200" b="0" i="0" dirty="0" smtClean="0"/>
              <a:t>. </a:t>
            </a:r>
            <a:r>
              <a:rPr lang="fr-FR" sz="1200" dirty="0" smtClean="0"/>
              <a:t>D</a:t>
            </a:r>
            <a:r>
              <a:rPr lang="fr-FR" sz="1200" b="0" i="0" dirty="0" smtClean="0"/>
              <a:t>es dimensions identiques (cerceaux ; assiettes).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1" i="0" dirty="0"/>
              <a:t>Humain</a:t>
            </a:r>
            <a:r>
              <a:rPr lang="fr-FR" sz="1200" b="0" i="0" dirty="0"/>
              <a:t> : un même nombre de joueurs </a:t>
            </a:r>
            <a:r>
              <a:rPr lang="fr-FR" sz="1200" b="0" i="0" dirty="0" smtClean="0"/>
              <a:t>et </a:t>
            </a:r>
            <a:r>
              <a:rPr lang="fr-FR" sz="1200" dirty="0" smtClean="0"/>
              <a:t>un arbitre par cercle.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i="0" dirty="0" smtClean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 smtClean="0"/>
              <a:t>CONSIGNES </a:t>
            </a:r>
            <a:r>
              <a:rPr lang="fr-FR" sz="1200" b="1" i="0" dirty="0"/>
              <a:t>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/>
              <a:t>« </a:t>
            </a:r>
            <a:r>
              <a:rPr lang="fr-FR" sz="1200" b="0" i="0" dirty="0" smtClean="0"/>
              <a:t>Au </a:t>
            </a:r>
            <a:r>
              <a:rPr lang="fr-FR" sz="1200" b="0" i="0" dirty="0"/>
              <a:t>top </a:t>
            </a:r>
            <a:r>
              <a:rPr lang="fr-FR" sz="1200" b="0" i="0" dirty="0" smtClean="0"/>
              <a:t>départ</a:t>
            </a:r>
            <a:r>
              <a:rPr lang="fr-FR" sz="1200" b="0" i="0" dirty="0"/>
              <a:t>, les </a:t>
            </a:r>
            <a:r>
              <a:rPr lang="fr-FR" sz="1200" b="0" i="0" dirty="0" smtClean="0"/>
              <a:t>ballons circulent  </a:t>
            </a:r>
            <a:r>
              <a:rPr lang="fr-FR" sz="1200" b="0" i="0" dirty="0"/>
              <a:t>pour un nombre de tours ou un temps donné». Les arbitres comptent les pertes de balles et les tours </a:t>
            </a:r>
            <a:r>
              <a:rPr lang="fr-FR" sz="1200" b="0" i="0" dirty="0" smtClean="0"/>
              <a:t>effectués</a:t>
            </a:r>
            <a:r>
              <a:rPr lang="fr-FR" sz="1200" dirty="0" smtClean="0"/>
              <a:t> </a:t>
            </a:r>
            <a:r>
              <a:rPr lang="fr-FR" sz="1200" b="0" i="0" dirty="0" smtClean="0"/>
              <a:t>».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1" dirty="0"/>
          </a:p>
          <a:p>
            <a:pPr marL="342900" indent="-342900">
              <a:spcBef>
                <a:spcPct val="20000"/>
              </a:spcBef>
            </a:pPr>
            <a:r>
              <a:rPr lang="fr-FR" sz="1200" b="1" dirty="0" smtClean="0"/>
              <a:t>CRITERES</a:t>
            </a:r>
            <a:r>
              <a:rPr lang="fr-FR" sz="1200" b="1" dirty="0"/>
              <a:t> DE REUSSITE 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 smtClean="0"/>
              <a:t>Réussir le </a:t>
            </a:r>
            <a:r>
              <a:rPr lang="fr-FR" sz="1200" b="0" i="0" dirty="0"/>
              <a:t>plus grand nombre de passes sans échapper le </a:t>
            </a:r>
            <a:r>
              <a:rPr lang="fr-FR" sz="1200" b="0" i="0" dirty="0" smtClean="0"/>
              <a:t>ballon. 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1" dirty="0" smtClean="0"/>
          </a:p>
          <a:p>
            <a:pPr marL="342900" indent="-342900">
              <a:spcBef>
                <a:spcPct val="20000"/>
              </a:spcBef>
            </a:pPr>
            <a:r>
              <a:rPr lang="fr-FR" sz="1200" b="1" dirty="0" smtClean="0"/>
              <a:t>VARIABLES </a:t>
            </a:r>
            <a:r>
              <a:rPr lang="fr-FR" sz="1200" b="1" dirty="0"/>
              <a:t>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/>
              <a:t>Dimensions des </a:t>
            </a:r>
            <a:r>
              <a:rPr lang="fr-FR" sz="1200" b="0" i="0" dirty="0" smtClean="0"/>
              <a:t>cercles.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Passer de joueurs fixes à mobiles.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Plusieurs types de sacs, balles, ballons (pour identifier la spécificité du ballon de rugby).</a:t>
            </a:r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dirty="0" smtClean="0"/>
              <a:t>CRITERES</a:t>
            </a:r>
            <a:r>
              <a:rPr lang="fr-FR" sz="1200" b="1" dirty="0"/>
              <a:t> DE REALISATION : </a:t>
            </a:r>
            <a:endParaRPr lang="fr-FR" sz="1200" b="1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Fixer du regard le destinataire, pivoter le buste, et donner de l’amplitude horizontale aux bras;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Attraper le ballon et l’amener contre le corps.</a:t>
            </a:r>
          </a:p>
          <a:p>
            <a:pPr marL="342900" indent="-342900">
              <a:spcBef>
                <a:spcPct val="20000"/>
              </a:spcBef>
            </a:pPr>
            <a:endParaRPr lang="fr-FR" sz="1200" dirty="0" smtClean="0"/>
          </a:p>
          <a:p>
            <a:pPr marL="342900" indent="-342900">
              <a:spcBef>
                <a:spcPct val="20000"/>
              </a:spcBef>
            </a:pPr>
            <a:endParaRPr lang="fr-FR" sz="1200" b="1" dirty="0" smtClean="0"/>
          </a:p>
          <a:p>
            <a:pPr marL="342900" indent="-342900">
              <a:spcBef>
                <a:spcPct val="20000"/>
              </a:spcBef>
            </a:pPr>
            <a:endParaRPr lang="fr-FR" sz="1200" b="1" dirty="0"/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</p:txBody>
      </p:sp>
      <p:sp>
        <p:nvSpPr>
          <p:cNvPr id="9335" name="AutoShape 119"/>
          <p:cNvSpPr>
            <a:spLocks noChangeArrowheads="1"/>
          </p:cNvSpPr>
          <p:nvPr/>
        </p:nvSpPr>
        <p:spPr bwMode="auto">
          <a:xfrm>
            <a:off x="3635896" y="260350"/>
            <a:ext cx="5184255" cy="792386"/>
          </a:xfrm>
          <a:prstGeom prst="wedgeRoundRectCallout">
            <a:avLst>
              <a:gd name="adj1" fmla="val -36282"/>
              <a:gd name="adj2" fmla="val 76972"/>
              <a:gd name="adj3" fmla="val 16667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sz="1800" i="0" dirty="0">
                <a:solidFill>
                  <a:srgbClr val="FFFFFF"/>
                </a:solidFill>
                <a:latin typeface="Comic Sans MS" pitchFamily="66" charset="0"/>
              </a:rPr>
              <a:t>Atelier</a:t>
            </a:r>
          </a:p>
          <a:p>
            <a:pPr algn="ctr">
              <a:defRPr/>
            </a:pPr>
            <a:r>
              <a:rPr lang="fr-FR" sz="1200" b="0" dirty="0">
                <a:solidFill>
                  <a:srgbClr val="FFFFFF"/>
                </a:solidFill>
                <a:latin typeface="Times New Roman" pitchFamily="18" charset="0"/>
              </a:rPr>
              <a:t>« identifier la spécificité de la </a:t>
            </a:r>
            <a:r>
              <a:rPr lang="fr-FR" sz="1200" b="0" dirty="0" smtClean="0">
                <a:solidFill>
                  <a:srgbClr val="FFFFFF"/>
                </a:solidFill>
                <a:latin typeface="Times New Roman" pitchFamily="18" charset="0"/>
              </a:rPr>
              <a:t>passe et de la réception d’un </a:t>
            </a:r>
            <a:r>
              <a:rPr lang="fr-FR" sz="1200" b="0" dirty="0">
                <a:solidFill>
                  <a:srgbClr val="FFFFFF"/>
                </a:solidFill>
                <a:latin typeface="Times New Roman" pitchFamily="18" charset="0"/>
              </a:rPr>
              <a:t>ballon de </a:t>
            </a:r>
            <a:r>
              <a:rPr lang="fr-FR" sz="1200" b="0" dirty="0" smtClean="0">
                <a:solidFill>
                  <a:srgbClr val="FFFFFF"/>
                </a:solidFill>
                <a:latin typeface="Times New Roman" pitchFamily="18" charset="0"/>
              </a:rPr>
              <a:t>rugby</a:t>
            </a:r>
            <a:r>
              <a:rPr lang="fr-FR" sz="1400" dirty="0" smtClean="0">
                <a:solidFill>
                  <a:srgbClr val="FFFFFF"/>
                </a:solidFill>
                <a:latin typeface="Times New Roman" pitchFamily="18" charset="0"/>
              </a:rPr>
              <a:t> »</a:t>
            </a:r>
            <a:r>
              <a:rPr lang="fr-FR" sz="1400" b="0" dirty="0">
                <a:solidFill>
                  <a:srgbClr val="FFFFFF"/>
                </a:solidFill>
                <a:latin typeface="Times New Roman" pitchFamily="18" charset="0"/>
              </a:rPr>
              <a:t>  </a:t>
            </a:r>
            <a:endParaRPr lang="fr-FR" sz="2600" b="0" i="0" dirty="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defRPr/>
            </a:pPr>
            <a:endParaRPr lang="fr-FR" sz="1800" b="0" i="0" dirty="0"/>
          </a:p>
        </p:txBody>
      </p:sp>
      <p:sp>
        <p:nvSpPr>
          <p:cNvPr id="5125" name="Text Box 135"/>
          <p:cNvSpPr txBox="1">
            <a:spLocks noChangeArrowheads="1"/>
          </p:cNvSpPr>
          <p:nvPr/>
        </p:nvSpPr>
        <p:spPr bwMode="auto">
          <a:xfrm>
            <a:off x="7429500" y="62865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0" i="0" dirty="0">
                <a:solidFill>
                  <a:schemeClr val="folHlink"/>
                </a:solidFill>
                <a:latin typeface="Jokerman" pitchFamily="82" charset="0"/>
                <a:hlinkClick r:id="rId2" action="ppaction://hlinksldjump"/>
              </a:rPr>
              <a:t>RETOUR</a:t>
            </a:r>
            <a:endParaRPr lang="fr-FR" sz="1800" b="0" i="0" dirty="0">
              <a:solidFill>
                <a:schemeClr val="folHlink"/>
              </a:solidFill>
              <a:latin typeface="Jokerman" pitchFamily="82" charset="0"/>
            </a:endParaRPr>
          </a:p>
        </p:txBody>
      </p:sp>
      <p:sp>
        <p:nvSpPr>
          <p:cNvPr id="5126" name="Text Box 176"/>
          <p:cNvSpPr txBox="1">
            <a:spLocks noChangeArrowheads="1"/>
          </p:cNvSpPr>
          <p:nvPr/>
        </p:nvSpPr>
        <p:spPr bwMode="auto">
          <a:xfrm>
            <a:off x="4139952" y="6165304"/>
            <a:ext cx="3024336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1200" i="0" dirty="0"/>
              <a:t>Intérêt de la </a:t>
            </a:r>
            <a:r>
              <a:rPr lang="fr-FR" sz="1200" i="0" dirty="0" smtClean="0"/>
              <a:t>situation </a:t>
            </a:r>
            <a:r>
              <a:rPr lang="fr-FR" sz="1200" b="0" i="0" dirty="0" smtClean="0"/>
              <a:t>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1200" b="0" i="0" dirty="0" smtClean="0"/>
              <a:t>Travailler les gestes de passe/réception.</a:t>
            </a:r>
            <a:endParaRPr lang="fr-FR" sz="1200" b="0" i="0" dirty="0"/>
          </a:p>
        </p:txBody>
      </p:sp>
      <p:graphicFrame>
        <p:nvGraphicFramePr>
          <p:cNvPr id="10" name="Diagramme 9"/>
          <p:cNvGraphicFramePr/>
          <p:nvPr/>
        </p:nvGraphicFramePr>
        <p:xfrm>
          <a:off x="4788024" y="1484784"/>
          <a:ext cx="172819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6948264" y="2348880"/>
          <a:ext cx="1607840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Diagramme 14"/>
          <p:cNvGraphicFramePr/>
          <p:nvPr/>
        </p:nvGraphicFramePr>
        <p:xfrm>
          <a:off x="5292080" y="3789040"/>
          <a:ext cx="1607840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6" name="Secteurs 15"/>
          <p:cNvSpPr/>
          <p:nvPr/>
        </p:nvSpPr>
        <p:spPr bwMode="auto">
          <a:xfrm rot="1432583">
            <a:off x="4860032" y="3140968"/>
            <a:ext cx="360040" cy="360040"/>
          </a:xfrm>
          <a:prstGeom prst="pie">
            <a:avLst>
              <a:gd name="adj1" fmla="val 19409507"/>
              <a:gd name="adj2" fmla="val 16200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Secteurs 16"/>
          <p:cNvSpPr/>
          <p:nvPr/>
        </p:nvSpPr>
        <p:spPr bwMode="auto">
          <a:xfrm>
            <a:off x="6444208" y="3212976"/>
            <a:ext cx="360040" cy="360040"/>
          </a:xfrm>
          <a:prstGeom prst="pie">
            <a:avLst>
              <a:gd name="adj1" fmla="val 1483655"/>
              <a:gd name="adj2" fmla="val 16200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Secteurs 17"/>
          <p:cNvSpPr/>
          <p:nvPr/>
        </p:nvSpPr>
        <p:spPr bwMode="auto">
          <a:xfrm rot="3125187">
            <a:off x="4932040" y="4797152"/>
            <a:ext cx="360040" cy="360040"/>
          </a:xfrm>
          <a:prstGeom prst="pie">
            <a:avLst>
              <a:gd name="adj1" fmla="val 881495"/>
              <a:gd name="adj2" fmla="val 16200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5139" name="Ellipse 19"/>
          <p:cNvSpPr>
            <a:spLocks noChangeArrowheads="1"/>
          </p:cNvSpPr>
          <p:nvPr/>
        </p:nvSpPr>
        <p:spPr bwMode="auto">
          <a:xfrm rot="-2784941">
            <a:off x="5384007" y="4154515"/>
            <a:ext cx="292100" cy="18256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Ellipse 19"/>
          <p:cNvSpPr>
            <a:spLocks noChangeArrowheads="1"/>
          </p:cNvSpPr>
          <p:nvPr/>
        </p:nvSpPr>
        <p:spPr bwMode="auto">
          <a:xfrm rot="-2784941">
            <a:off x="5744888" y="2498331"/>
            <a:ext cx="292100" cy="18256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Ellipse 19"/>
          <p:cNvSpPr>
            <a:spLocks noChangeArrowheads="1"/>
          </p:cNvSpPr>
          <p:nvPr/>
        </p:nvSpPr>
        <p:spPr bwMode="auto">
          <a:xfrm rot="-2784941">
            <a:off x="7617098" y="2858371"/>
            <a:ext cx="292100" cy="18256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117"/>
          <p:cNvSpPr>
            <a:spLocks noChangeArrowheads="1" noChangeShapeType="1" noTextEdit="1"/>
          </p:cNvSpPr>
          <p:nvPr/>
        </p:nvSpPr>
        <p:spPr bwMode="auto">
          <a:xfrm>
            <a:off x="500062" y="357188"/>
            <a:ext cx="3063825" cy="649287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0278"/>
                <a:gd name="adj2" fmla="val 421"/>
              </a:avLst>
            </a:prstTxWarp>
          </a:bodyPr>
          <a:lstStyle/>
          <a:p>
            <a:pPr algn="ctr"/>
            <a:r>
              <a:rPr lang="fr-FR" sz="1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Times New Roman"/>
                <a:cs typeface="Times New Roman"/>
              </a:rPr>
              <a:t>«Vagues de passes »</a:t>
            </a:r>
            <a:endParaRPr lang="fr-FR" sz="1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8080"/>
              </a:solidFill>
              <a:latin typeface="Times New Roman"/>
              <a:cs typeface="Times New Roman"/>
            </a:endParaRPr>
          </a:p>
        </p:txBody>
      </p:sp>
      <p:sp>
        <p:nvSpPr>
          <p:cNvPr id="17411" name="Text Box 118"/>
          <p:cNvSpPr txBox="1">
            <a:spLocks noChangeArrowheads="1"/>
          </p:cNvSpPr>
          <p:nvPr/>
        </p:nvSpPr>
        <p:spPr bwMode="auto">
          <a:xfrm>
            <a:off x="323528" y="1052736"/>
            <a:ext cx="6408712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BUT </a:t>
            </a:r>
            <a:r>
              <a:rPr lang="fr-FR" sz="1200" b="1" i="0" dirty="0" smtClean="0"/>
              <a:t>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A</a:t>
            </a:r>
            <a:r>
              <a:rPr lang="fr-FR" sz="1200" b="0" i="0" dirty="0" smtClean="0"/>
              <a:t>mener le ballon le plus rapidement possible dans la zone </a:t>
            </a:r>
            <a:r>
              <a:rPr lang="fr-FR" sz="1200" i="0" dirty="0" smtClean="0"/>
              <a:t>d’en-but.</a:t>
            </a:r>
            <a:endParaRPr lang="fr-FR" sz="1200" i="0" dirty="0"/>
          </a:p>
          <a:p>
            <a:pPr marL="342900" indent="-342900">
              <a:spcBef>
                <a:spcPct val="20000"/>
              </a:spcBef>
            </a:pPr>
            <a:endParaRPr lang="fr-FR" sz="80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DISPOSITIF </a:t>
            </a:r>
            <a:r>
              <a:rPr lang="fr-FR" sz="1200" b="1" i="0" dirty="0" smtClean="0"/>
              <a:t>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 smtClean="0"/>
              <a:t>Matériel : un terrain délimité de 20 par 10.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Humain : </a:t>
            </a:r>
            <a:r>
              <a:rPr lang="fr-FR" sz="1200" b="0" i="0" dirty="0" smtClean="0"/>
              <a:t>des vagues de 3 ou 4 joueurs. Un arbitre.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CONSIGNES </a:t>
            </a:r>
            <a:r>
              <a:rPr lang="fr-FR" sz="1200" b="1" i="0" dirty="0" smtClean="0"/>
              <a:t>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1" i="0" dirty="0" smtClean="0"/>
              <a:t> </a:t>
            </a:r>
            <a:r>
              <a:rPr lang="fr-FR" sz="1200" b="0" i="0" dirty="0" smtClean="0"/>
              <a:t>« Vous devez aplatir le ballon dans la zone d’en-but le plus rapidement possible, chaque joueur doit toucher au moins deux fois le ballon. Si le ballon est échappé on redémarre dans la zone de départ.</a:t>
            </a:r>
            <a:r>
              <a:rPr lang="fr-FR" sz="1200" dirty="0" smtClean="0"/>
              <a:t> Le retour s’effectue sur les côtés du terrain. L’arbitre donne le signal de départ et s’assure que les équipes respectent les règles.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CRITERES DE REUSSITE : </a:t>
            </a:r>
            <a:endParaRPr lang="fr-FR" sz="1200" b="1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 smtClean="0"/>
              <a:t>Le ballon n’est pas échappé.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 smtClean="0"/>
              <a:t>Les joueurs ont porté deux fois le ballon.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 smtClean="0"/>
              <a:t>Le ballon est aplati dans la zone d’en-but.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VARIABLES : </a:t>
            </a:r>
            <a:endParaRPr lang="fr-FR" sz="1200" b="1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 smtClean="0"/>
              <a:t>Dimension du terrain.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S</a:t>
            </a:r>
            <a:r>
              <a:rPr lang="fr-FR" sz="1200" b="0" i="0" dirty="0" smtClean="0"/>
              <a:t>imultanéité des départs des vagues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R</a:t>
            </a:r>
            <a:r>
              <a:rPr lang="fr-FR" sz="1200" b="0" i="0" dirty="0" smtClean="0"/>
              <a:t>ègle de l’en avant.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CRITERES DE REALISATION : </a:t>
            </a:r>
            <a:endParaRPr lang="fr-FR" sz="1200" b="1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Fixer du regard le destinataire, pivoter le buste, et donner de l’amplitude horizontale aux bras.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Attraper le ballon ; l’amener contre le corps ; avancer.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Savoir se repositionner.</a:t>
            </a:r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</p:txBody>
      </p:sp>
      <p:sp>
        <p:nvSpPr>
          <p:cNvPr id="9335" name="AutoShape 119"/>
          <p:cNvSpPr>
            <a:spLocks noChangeArrowheads="1"/>
          </p:cNvSpPr>
          <p:nvPr/>
        </p:nvSpPr>
        <p:spPr bwMode="auto">
          <a:xfrm>
            <a:off x="4644008" y="260350"/>
            <a:ext cx="4176143" cy="864394"/>
          </a:xfrm>
          <a:prstGeom prst="wedgeRoundRectCallout">
            <a:avLst>
              <a:gd name="adj1" fmla="val -36282"/>
              <a:gd name="adj2" fmla="val 76972"/>
              <a:gd name="adj3" fmla="val 16667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sz="1800" i="0" dirty="0">
                <a:solidFill>
                  <a:srgbClr val="FFFFFF"/>
                </a:solidFill>
                <a:latin typeface="Comic Sans MS" pitchFamily="66" charset="0"/>
              </a:rPr>
              <a:t>Atelier</a:t>
            </a:r>
          </a:p>
          <a:p>
            <a:pPr algn="ctr">
              <a:defRPr/>
            </a:pPr>
            <a:r>
              <a:rPr lang="fr-FR" sz="1200" b="0" dirty="0">
                <a:solidFill>
                  <a:srgbClr val="FFFFFF"/>
                </a:solidFill>
                <a:latin typeface="Times New Roman" pitchFamily="18" charset="0"/>
              </a:rPr>
              <a:t>« identifier la spécificité de la passe avec un </a:t>
            </a:r>
            <a:r>
              <a:rPr lang="fr-FR" sz="1200" b="0" dirty="0" smtClean="0">
                <a:solidFill>
                  <a:srgbClr val="FFFFFF"/>
                </a:solidFill>
                <a:latin typeface="Times New Roman" pitchFamily="18" charset="0"/>
              </a:rPr>
              <a:t>ballon  </a:t>
            </a:r>
            <a:r>
              <a:rPr lang="fr-FR" sz="1200" b="0" dirty="0">
                <a:solidFill>
                  <a:srgbClr val="FFFFFF"/>
                </a:solidFill>
                <a:latin typeface="Times New Roman" pitchFamily="18" charset="0"/>
              </a:rPr>
              <a:t>de </a:t>
            </a:r>
            <a:r>
              <a:rPr lang="fr-FR" sz="1200" b="0" dirty="0" smtClean="0">
                <a:solidFill>
                  <a:srgbClr val="FFFFFF"/>
                </a:solidFill>
                <a:latin typeface="Times New Roman" pitchFamily="18" charset="0"/>
              </a:rPr>
              <a:t>rugby, lors d’un déplacement vers la zone d’en buts.</a:t>
            </a:r>
            <a:r>
              <a:rPr lang="fr-FR" sz="1400" b="0" dirty="0" smtClean="0">
                <a:solidFill>
                  <a:srgbClr val="FFFFFF"/>
                </a:solidFill>
                <a:latin typeface="Times New Roman" pitchFamily="18" charset="0"/>
              </a:rPr>
              <a:t>"</a:t>
            </a:r>
            <a:r>
              <a:rPr lang="fr-FR" sz="1400" b="0" dirty="0">
                <a:solidFill>
                  <a:srgbClr val="FFFFFF"/>
                </a:solidFill>
                <a:latin typeface="Times New Roman" pitchFamily="18" charset="0"/>
              </a:rPr>
              <a:t>  </a:t>
            </a:r>
            <a:endParaRPr lang="fr-FR" sz="2600" b="0" i="0" dirty="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defRPr/>
            </a:pPr>
            <a:endParaRPr lang="fr-FR" sz="1800" b="0" i="0" dirty="0"/>
          </a:p>
        </p:txBody>
      </p:sp>
      <p:sp>
        <p:nvSpPr>
          <p:cNvPr id="17414" name="Text Box 176"/>
          <p:cNvSpPr txBox="1">
            <a:spLocks noChangeArrowheads="1"/>
          </p:cNvSpPr>
          <p:nvPr/>
        </p:nvSpPr>
        <p:spPr bwMode="auto">
          <a:xfrm>
            <a:off x="4139952" y="5229200"/>
            <a:ext cx="4680545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1200" i="0" dirty="0"/>
              <a:t>Intérêt de la </a:t>
            </a:r>
            <a:r>
              <a:rPr lang="fr-FR" sz="1200" i="0" dirty="0" smtClean="0"/>
              <a:t>situation </a:t>
            </a:r>
            <a:r>
              <a:rPr lang="fr-FR" sz="1200" b="0" i="0" dirty="0" smtClean="0"/>
              <a:t>:</a:t>
            </a:r>
            <a:endParaRPr lang="fr-FR" sz="1200" b="0" i="0" dirty="0"/>
          </a:p>
          <a:p>
            <a:pPr marL="342900" indent="-342900">
              <a:buFont typeface="Arial" pitchFamily="34" charset="0"/>
              <a:buChar char="•"/>
            </a:pPr>
            <a:r>
              <a:rPr lang="fr-FR" sz="1200" b="0" i="0" dirty="0" smtClean="0"/>
              <a:t>Faire vivre le ballon et le faire progresser collectivement.</a:t>
            </a:r>
            <a:endParaRPr lang="fr-FR" sz="1200" b="0" i="0" dirty="0"/>
          </a:p>
          <a:p>
            <a:pPr marL="342900" indent="-342900"/>
            <a:endParaRPr lang="fr-FR" sz="1200" b="0" i="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732240" y="1988840"/>
            <a:ext cx="1656184" cy="30243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Connecteur droit 9"/>
          <p:cNvCxnSpPr/>
          <p:nvPr/>
        </p:nvCxnSpPr>
        <p:spPr bwMode="auto">
          <a:xfrm>
            <a:off x="6732240" y="256490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Connecteur droit 10"/>
          <p:cNvCxnSpPr/>
          <p:nvPr/>
        </p:nvCxnSpPr>
        <p:spPr bwMode="auto">
          <a:xfrm>
            <a:off x="6732240" y="443711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Ellipse 11"/>
          <p:cNvSpPr/>
          <p:nvPr/>
        </p:nvSpPr>
        <p:spPr bwMode="auto">
          <a:xfrm>
            <a:off x="7740352" y="1988840"/>
            <a:ext cx="144016" cy="144016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7524328" y="2348880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7308304" y="1772816"/>
            <a:ext cx="144016" cy="144016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7524328" y="1844824"/>
            <a:ext cx="144016" cy="144016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7308304" y="2348880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7812360" y="2348880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7452320" y="335699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0" name="Ellipse 39"/>
          <p:cNvSpPr/>
          <p:nvPr/>
        </p:nvSpPr>
        <p:spPr bwMode="auto">
          <a:xfrm>
            <a:off x="7020272" y="3429000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7964760" y="328498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9" name="Secteurs 18"/>
          <p:cNvSpPr/>
          <p:nvPr/>
        </p:nvSpPr>
        <p:spPr bwMode="auto">
          <a:xfrm rot="3125187">
            <a:off x="6648862" y="2968233"/>
            <a:ext cx="243972" cy="274688"/>
          </a:xfrm>
          <a:prstGeom prst="pie">
            <a:avLst>
              <a:gd name="adj1" fmla="val 881495"/>
              <a:gd name="adj2" fmla="val 16200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Text Box 135"/>
          <p:cNvSpPr txBox="1">
            <a:spLocks noChangeArrowheads="1"/>
          </p:cNvSpPr>
          <p:nvPr/>
        </p:nvSpPr>
        <p:spPr bwMode="auto">
          <a:xfrm>
            <a:off x="7596188" y="6155456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2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117"/>
          <p:cNvSpPr>
            <a:spLocks noChangeArrowheads="1" noChangeShapeType="1" noTextEdit="1"/>
          </p:cNvSpPr>
          <p:nvPr/>
        </p:nvSpPr>
        <p:spPr bwMode="auto">
          <a:xfrm>
            <a:off x="500063" y="357188"/>
            <a:ext cx="2819400" cy="649287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0278"/>
                <a:gd name="adj2" fmla="val 421"/>
              </a:avLst>
            </a:prstTxWarp>
          </a:bodyPr>
          <a:lstStyle/>
          <a:p>
            <a:pPr algn="ctr"/>
            <a:r>
              <a:rPr lang="fr-FR" sz="1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Times New Roman"/>
                <a:cs typeface="Times New Roman"/>
              </a:rPr>
              <a:t>« Marquer </a:t>
            </a:r>
            <a:r>
              <a:rPr lang="fr-FR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Times New Roman"/>
                <a:cs typeface="Times New Roman"/>
              </a:rPr>
              <a:t>le </a:t>
            </a:r>
            <a:r>
              <a:rPr lang="fr-FR" sz="1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Times New Roman"/>
                <a:cs typeface="Times New Roman"/>
              </a:rPr>
              <a:t>ballon »</a:t>
            </a:r>
            <a:endParaRPr lang="fr-FR" sz="1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8080"/>
              </a:solidFill>
              <a:latin typeface="Times New Roman"/>
              <a:cs typeface="Times New Roman"/>
            </a:endParaRPr>
          </a:p>
        </p:txBody>
      </p:sp>
      <p:sp>
        <p:nvSpPr>
          <p:cNvPr id="19459" name="Text Box 118"/>
          <p:cNvSpPr txBox="1">
            <a:spLocks noChangeArrowheads="1"/>
          </p:cNvSpPr>
          <p:nvPr/>
        </p:nvSpPr>
        <p:spPr bwMode="auto">
          <a:xfrm>
            <a:off x="251520" y="1196975"/>
            <a:ext cx="5832648" cy="537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BUT </a:t>
            </a:r>
            <a:r>
              <a:rPr lang="fr-FR" sz="1200" b="1" i="0" dirty="0" smtClean="0"/>
              <a:t>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F</a:t>
            </a:r>
            <a:r>
              <a:rPr lang="fr-FR" sz="1200" b="0" i="0" dirty="0" smtClean="0"/>
              <a:t>aire des marques avec une craie sur un ballon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DISPOSITIF : </a:t>
            </a:r>
            <a:endParaRPr lang="fr-FR" sz="1200" b="1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1" i="0" dirty="0" smtClean="0"/>
              <a:t>Matériel </a:t>
            </a:r>
            <a:r>
              <a:rPr lang="fr-FR" sz="1200" b="0" i="0" dirty="0" smtClean="0"/>
              <a:t>: espaces délimités de 3 x 3m(assiettes ou cônes) </a:t>
            </a:r>
            <a:r>
              <a:rPr lang="fr-FR" sz="1200" dirty="0" smtClean="0"/>
              <a:t>; 1 ballon ; 1 craie et un chronomètre par zone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1" i="0" dirty="0" smtClean="0"/>
              <a:t>Humain </a:t>
            </a:r>
            <a:r>
              <a:rPr lang="fr-FR" sz="1200" b="0" i="0" dirty="0" smtClean="0"/>
              <a:t>: 3 élèves : 1 attaquant, 1 défenseur, 1 observateur. Changements des rôles.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CONSIGNES : </a:t>
            </a:r>
            <a:endParaRPr lang="fr-FR" sz="1200" b="1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i="0" dirty="0" smtClean="0"/>
              <a:t>Défenseur</a:t>
            </a:r>
            <a:r>
              <a:rPr lang="fr-FR" sz="1200" b="0" i="0" dirty="0" smtClean="0"/>
              <a:t> : « tu protèges le ballon contre toi, tu ne sors pas de la zone. »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i="0" dirty="0" smtClean="0"/>
              <a:t>Attaquant</a:t>
            </a:r>
            <a:r>
              <a:rPr lang="fr-FR" sz="1200" b="0" i="0" dirty="0" smtClean="0"/>
              <a:t> : « tu dois marquer le ballon avec la craie. »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i="0" dirty="0" smtClean="0"/>
              <a:t>Observateur</a:t>
            </a:r>
            <a:r>
              <a:rPr lang="fr-FR" sz="1200" b="0" i="0" dirty="0" smtClean="0"/>
              <a:t> : « tu notes le nombre de fois où le ballon est marqué en 2 minutes. »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8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CRITERES DE REUSSITE : </a:t>
            </a:r>
            <a:endParaRPr lang="fr-FR" sz="1200" b="1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 smtClean="0"/>
              <a:t>Un point par marque.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VARIABLES : </a:t>
            </a:r>
            <a:endParaRPr lang="fr-FR" sz="1200" b="1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 smtClean="0"/>
              <a:t>Espace plus grand.</a:t>
            </a:r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r>
              <a:rPr lang="fr-FR" sz="1200" b="1" i="0" dirty="0"/>
              <a:t>CRITERES DE REALISATION : </a:t>
            </a:r>
            <a:endParaRPr lang="fr-FR" sz="1200" b="1" i="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dirty="0" smtClean="0"/>
              <a:t>Déplacements avec une protection du ballon avec son corps.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1200" b="0" i="0" dirty="0" smtClean="0"/>
              <a:t>Grip du ballon.</a:t>
            </a: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  <a:p>
            <a:pPr marL="342900" indent="-342900">
              <a:spcBef>
                <a:spcPct val="20000"/>
              </a:spcBef>
            </a:pPr>
            <a:endParaRPr lang="fr-FR" sz="1200" b="0" i="0" dirty="0"/>
          </a:p>
        </p:txBody>
      </p:sp>
      <p:sp>
        <p:nvSpPr>
          <p:cNvPr id="9335" name="AutoShape 119"/>
          <p:cNvSpPr>
            <a:spLocks noChangeArrowheads="1"/>
          </p:cNvSpPr>
          <p:nvPr/>
        </p:nvSpPr>
        <p:spPr bwMode="auto">
          <a:xfrm>
            <a:off x="5072063" y="260350"/>
            <a:ext cx="3748087" cy="765175"/>
          </a:xfrm>
          <a:prstGeom prst="wedgeRoundRectCallout">
            <a:avLst>
              <a:gd name="adj1" fmla="val -36282"/>
              <a:gd name="adj2" fmla="val 76972"/>
              <a:gd name="adj3" fmla="val 16667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sz="1800" i="0" dirty="0">
                <a:solidFill>
                  <a:srgbClr val="FFFFFF"/>
                </a:solidFill>
                <a:latin typeface="Comic Sans MS" pitchFamily="66" charset="0"/>
              </a:rPr>
              <a:t>Atelier</a:t>
            </a:r>
          </a:p>
          <a:p>
            <a:pPr algn="ctr">
              <a:defRPr/>
            </a:pPr>
            <a:r>
              <a:rPr lang="fr-FR" sz="1200" b="0" dirty="0">
                <a:solidFill>
                  <a:srgbClr val="FFFFFF"/>
                </a:solidFill>
                <a:latin typeface="Times New Roman" pitchFamily="18" charset="0"/>
              </a:rPr>
              <a:t>« protéger le </a:t>
            </a:r>
            <a:r>
              <a:rPr lang="fr-FR" sz="1200" b="0" dirty="0" smtClean="0">
                <a:solidFill>
                  <a:srgbClr val="FFFFFF"/>
                </a:solidFill>
                <a:latin typeface="Times New Roman" pitchFamily="18" charset="0"/>
              </a:rPr>
              <a:t>ballon, le grip</a:t>
            </a:r>
            <a:r>
              <a:rPr lang="fr-FR" sz="1400" dirty="0" smtClean="0">
                <a:solidFill>
                  <a:srgbClr val="FFFFFF"/>
                </a:solidFill>
                <a:latin typeface="Times New Roman" pitchFamily="18" charset="0"/>
              </a:rPr>
              <a:t> »</a:t>
            </a:r>
            <a:r>
              <a:rPr lang="fr-FR" sz="1400" b="0" dirty="0">
                <a:solidFill>
                  <a:srgbClr val="FFFFFF"/>
                </a:solidFill>
                <a:latin typeface="Times New Roman" pitchFamily="18" charset="0"/>
              </a:rPr>
              <a:t>  </a:t>
            </a:r>
            <a:endParaRPr lang="fr-FR" sz="2600" b="0" i="0" dirty="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defRPr/>
            </a:pPr>
            <a:endParaRPr lang="fr-FR" sz="1800" b="0" i="0" dirty="0"/>
          </a:p>
        </p:txBody>
      </p:sp>
      <p:sp>
        <p:nvSpPr>
          <p:cNvPr id="19462" name="Text Box 176"/>
          <p:cNvSpPr txBox="1">
            <a:spLocks noChangeArrowheads="1"/>
          </p:cNvSpPr>
          <p:nvPr/>
        </p:nvSpPr>
        <p:spPr bwMode="auto">
          <a:xfrm>
            <a:off x="4860032" y="5373216"/>
            <a:ext cx="2592288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1200" i="0" dirty="0"/>
              <a:t>Intérêt de la </a:t>
            </a:r>
            <a:r>
              <a:rPr lang="fr-FR" sz="1200" i="0" dirty="0" smtClean="0"/>
              <a:t>situation </a:t>
            </a:r>
            <a:r>
              <a:rPr lang="fr-FR" sz="1200" b="0" i="0" dirty="0" smtClean="0"/>
              <a:t>:</a:t>
            </a:r>
            <a:endParaRPr lang="fr-FR" sz="1200" b="0" i="0" dirty="0"/>
          </a:p>
          <a:p>
            <a:pPr marL="342900" indent="-342900">
              <a:buFont typeface="Arial" pitchFamily="34" charset="0"/>
              <a:buChar char="•"/>
            </a:pPr>
            <a:r>
              <a:rPr lang="fr-FR" sz="1200" b="0" i="0" dirty="0" smtClean="0"/>
              <a:t>L’objectif est clair pour l’élève.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1200" b="0" i="0" dirty="0" smtClean="0"/>
              <a:t> Situation courte et ludique.</a:t>
            </a:r>
            <a:endParaRPr lang="fr-FR" sz="1200" b="0" i="0" dirty="0"/>
          </a:p>
          <a:p>
            <a:pPr marL="342900" indent="-342900"/>
            <a:endParaRPr lang="fr-FR" sz="1200" b="0" i="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660232" y="2420888"/>
            <a:ext cx="576064" cy="57606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7236296" y="2780928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6732240" y="2636912"/>
            <a:ext cx="144016" cy="144016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6876256" y="2348880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60232" y="3573016"/>
            <a:ext cx="576064" cy="57606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6516216" y="3933056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6804248" y="3789040"/>
            <a:ext cx="144016" cy="144016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6948264" y="350100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956376" y="2420888"/>
            <a:ext cx="576064" cy="57606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8244408" y="3068960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8244408" y="2636912"/>
            <a:ext cx="144016" cy="144016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7956376" y="249289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956376" y="3573016"/>
            <a:ext cx="576064" cy="57606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8532440" y="3573016"/>
            <a:ext cx="144016" cy="144016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8172400" y="3645024"/>
            <a:ext cx="144016" cy="144016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8100392" y="400506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 Box 135"/>
          <p:cNvSpPr txBox="1">
            <a:spLocks noChangeArrowheads="1"/>
          </p:cNvSpPr>
          <p:nvPr/>
        </p:nvSpPr>
        <p:spPr bwMode="auto">
          <a:xfrm>
            <a:off x="7596188" y="6155456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2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6647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331640" y="623731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 action="ppaction://hlinksldjump"/>
              </a:rPr>
              <a:t>Retour situation de référence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148064" y="62373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4" action="ppaction://hlinksldjump"/>
              </a:rPr>
              <a:t>Retour  SE1</a:t>
            </a:r>
            <a:endParaRPr lang="fr-FR" dirty="0"/>
          </a:p>
        </p:txBody>
      </p:sp>
      <p:sp>
        <p:nvSpPr>
          <p:cNvPr id="5" name="Text Box 135"/>
          <p:cNvSpPr txBox="1">
            <a:spLocks noChangeArrowheads="1"/>
          </p:cNvSpPr>
          <p:nvPr/>
        </p:nvSpPr>
        <p:spPr bwMode="auto">
          <a:xfrm>
            <a:off x="7596188" y="6155456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5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148064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sldjump"/>
              </a:rPr>
              <a:t>Retour  SE2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4016"/>
            <a:ext cx="8889017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35"/>
          <p:cNvSpPr txBox="1">
            <a:spLocks noChangeArrowheads="1"/>
          </p:cNvSpPr>
          <p:nvPr/>
        </p:nvSpPr>
        <p:spPr bwMode="auto">
          <a:xfrm>
            <a:off x="7596188" y="6299472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4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31640" y="637203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5" action="ppaction://hlinksldjump"/>
              </a:rPr>
              <a:t>Retour situation de référence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148064" y="63720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sldjump"/>
              </a:rPr>
              <a:t>Retour  SE3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348" y="72008"/>
            <a:ext cx="8982156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35"/>
          <p:cNvSpPr txBox="1">
            <a:spLocks noChangeArrowheads="1"/>
          </p:cNvSpPr>
          <p:nvPr/>
        </p:nvSpPr>
        <p:spPr bwMode="auto">
          <a:xfrm>
            <a:off x="7596188" y="6371480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4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31640" y="637203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5" action="ppaction://hlinksldjump"/>
              </a:rPr>
              <a:t>Retour situation de référence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Séance 1 : </a:t>
            </a:r>
            <a:r>
              <a:rPr kumimoji="0" lang="fr-FR" sz="3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Je vais au sol, je porte le ballon en sécurité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Espace réservé du contenu 4"/>
          <p:cNvGraphicFramePr>
            <a:graphicFrameLocks/>
          </p:cNvGraphicFramePr>
          <p:nvPr/>
        </p:nvGraphicFramePr>
        <p:xfrm>
          <a:off x="120940" y="1547859"/>
          <a:ext cx="8843548" cy="51644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34836"/>
                <a:gridCol w="6408712"/>
              </a:tblGrid>
              <a:tr h="1947356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Mise en activité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grip du ballon : tenir le ballon, passer le ballon, recevoir le ballon.</a:t>
                      </a:r>
                    </a:p>
                    <a:p>
                      <a:pPr lvl="1" rtl="0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Un ballon pour deux élèves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dans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un terrain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non délimité, les élèves se font des passes.</a:t>
                      </a:r>
                    </a:p>
                    <a:p>
                      <a:pPr lvl="1" rtl="0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« A deux faites des passes, compter le nombre de passes consécutives sans faire tomber le ballon »</a:t>
                      </a:r>
                    </a:p>
                    <a:p>
                      <a:pPr lvl="0" rtl="0"/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Variables :</a:t>
                      </a: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 Distances entre les joueurs (courtes  2m puis de plus en plus importantes)</a:t>
                      </a: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 Passer de joueurs statiques à des joueurs en mouvement</a:t>
                      </a: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 Un ballon pour 3, 4… joueurs.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534281">
                <a:tc>
                  <a:txBody>
                    <a:bodyPr/>
                    <a:lstStyle/>
                    <a:p>
                      <a:r>
                        <a:rPr lang="fr-FR" dirty="0" smtClean="0"/>
                        <a:t>Apprentissage</a:t>
                      </a:r>
                    </a:p>
                    <a:p>
                      <a:r>
                        <a:rPr lang="fr-FR" dirty="0" smtClean="0"/>
                        <a:t>But : </a:t>
                      </a:r>
                    </a:p>
                    <a:p>
                      <a:r>
                        <a:rPr lang="fr-FR" dirty="0" smtClean="0"/>
                        <a:t>Accepter</a:t>
                      </a:r>
                      <a:r>
                        <a:rPr lang="fr-FR" baseline="0" dirty="0" smtClean="0"/>
                        <a:t> d’aller au sol</a:t>
                      </a:r>
                      <a:endParaRPr lang="fr-FR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lvl="1" rtl="0"/>
                      <a:r>
                        <a:rPr lang="fr-FR" sz="1400" b="1" baseline="0" dirty="0" smtClean="0"/>
                        <a:t>Consigne</a:t>
                      </a:r>
                      <a:r>
                        <a:rPr lang="fr-FR" sz="1400" baseline="0" dirty="0" smtClean="0"/>
                        <a:t> : « sans ballon, s’allonger au sol </a:t>
                      </a:r>
                      <a:r>
                        <a:rPr lang="fr-FR" sz="1400" dirty="0" smtClean="0"/>
                        <a:t>(dos, ventre, sur le côté, ramper) au signal sonore ».</a:t>
                      </a:r>
                      <a:r>
                        <a:rPr lang="fr-FR" sz="1400" baseline="0" dirty="0" smtClean="0"/>
                        <a:t> </a:t>
                      </a:r>
                    </a:p>
                    <a:p>
                      <a:pPr lvl="0" rtl="0"/>
                      <a:r>
                        <a:rPr lang="fr-FR" sz="1400" b="1" baseline="0" dirty="0" smtClean="0"/>
                        <a:t>Variables :</a:t>
                      </a: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 Se déplacer au sol d’un point à un autre</a:t>
                      </a: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 S’allonger puis se relever pour atteindre une cible (ligne / zone/cerceau /joueur …)</a:t>
                      </a:r>
                      <a:endParaRPr lang="fr-FR" sz="1400" baseline="0" dirty="0"/>
                    </a:p>
                    <a:p>
                      <a:pPr lvl="1" rtl="0"/>
                      <a:endParaRPr lang="fr-FR" sz="1400" baseline="0" dirty="0" smtClean="0"/>
                    </a:p>
                  </a:txBody>
                  <a:tcPr>
                    <a:solidFill>
                      <a:srgbClr val="FFCC00"/>
                    </a:solidFill>
                  </a:tcPr>
                </a:tc>
              </a:tr>
              <a:tr h="1567856">
                <a:tc>
                  <a:txBody>
                    <a:bodyPr/>
                    <a:lstStyle/>
                    <a:p>
                      <a:r>
                        <a:rPr lang="fr-FR" dirty="0" smtClean="0"/>
                        <a:t>Match à thème (</a:t>
                      </a:r>
                      <a:r>
                        <a:rPr lang="fr-FR" dirty="0" err="1" smtClean="0"/>
                        <a:t>cf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>
                          <a:hlinkClick r:id="rId2" action="ppaction://hlinksldjump"/>
                        </a:rPr>
                        <a:t>situation de référence </a:t>
                      </a:r>
                      <a:r>
                        <a:rPr lang="fr-FR" baseline="0" dirty="0" smtClean="0"/>
                        <a:t>pour les règles de base). </a:t>
                      </a:r>
                      <a:r>
                        <a:rPr lang="fr-FR" b="1" baseline="0" dirty="0" smtClean="0"/>
                        <a:t>Faire des passes</a:t>
                      </a:r>
                      <a:endParaRPr lang="fr-FR" b="1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En</a:t>
                      </a:r>
                      <a:r>
                        <a:rPr lang="fr-FR" sz="1400" baseline="0" dirty="0" smtClean="0"/>
                        <a:t> attaque : « </a:t>
                      </a:r>
                      <a:r>
                        <a:rPr lang="fr-FR" sz="1400" dirty="0" smtClean="0"/>
                        <a:t>il faut au minimum</a:t>
                      </a:r>
                      <a:r>
                        <a:rPr lang="fr-FR" sz="1400" baseline="0" dirty="0" smtClean="0"/>
                        <a:t> une passe avant de pouvoir marquer. »</a:t>
                      </a:r>
                      <a:endParaRPr lang="fr-FR" sz="1400" dirty="0" smtClean="0"/>
                    </a:p>
                    <a:p>
                      <a:pPr rtl="0"/>
                      <a:r>
                        <a:rPr lang="fr-FR" sz="1400" dirty="0" smtClean="0"/>
                        <a:t>Un essai = 1 point.</a:t>
                      </a:r>
                    </a:p>
                    <a:p>
                      <a:pPr rtl="0"/>
                      <a:r>
                        <a:rPr lang="fr-FR" sz="1400" dirty="0" smtClean="0"/>
                        <a:t>Un essai sans que le ballon tombe = 3 points</a:t>
                      </a:r>
                    </a:p>
                    <a:p>
                      <a:pPr rtl="0"/>
                      <a:r>
                        <a:rPr lang="fr-FR" sz="1400" dirty="0" smtClean="0"/>
                        <a:t>En défense :  « le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 </a:t>
                      </a:r>
                      <a:r>
                        <a:rPr lang="fr-FR" sz="1400" baseline="0" dirty="0" smtClean="0"/>
                        <a:t>jeu s’arrête dès que le défenseur attrape le porteur du ballon. »</a:t>
                      </a:r>
                    </a:p>
                    <a:p>
                      <a:pPr algn="ctr" rtl="0"/>
                      <a:endParaRPr lang="fr-FR" sz="1400" baseline="0" dirty="0" smtClean="0"/>
                    </a:p>
                    <a:p>
                      <a:pPr algn="ctr" rtl="0"/>
                      <a:r>
                        <a:rPr lang="fr-FR" sz="1400" b="1" baseline="0" dirty="0" smtClean="0">
                          <a:solidFill>
                            <a:srgbClr val="FFFF66"/>
                          </a:solidFill>
                          <a:hlinkClick r:id="rId3" action="ppaction://hlinksldjump"/>
                        </a:rPr>
                        <a:t>Grille SE1 </a:t>
                      </a:r>
                      <a:endParaRPr lang="fr-FR" sz="1400" b="1" baseline="0" dirty="0" smtClean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135"/>
          <p:cNvSpPr txBox="1">
            <a:spLocks noChangeArrowheads="1"/>
          </p:cNvSpPr>
          <p:nvPr/>
        </p:nvSpPr>
        <p:spPr bwMode="auto">
          <a:xfrm>
            <a:off x="7718301" y="6371480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4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148064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sldjump"/>
              </a:rPr>
              <a:t>Retour  SE4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4906"/>
            <a:ext cx="8964488" cy="618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35"/>
          <p:cNvSpPr txBox="1">
            <a:spLocks noChangeArrowheads="1"/>
          </p:cNvSpPr>
          <p:nvPr/>
        </p:nvSpPr>
        <p:spPr bwMode="auto">
          <a:xfrm>
            <a:off x="7718301" y="6371480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4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31640" y="630002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5" action="ppaction://hlinksldjump"/>
              </a:rPr>
              <a:t>Retour situation de référence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784975" cy="583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3131840" y="63093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 action="ppaction://hlinksldjump"/>
              </a:rPr>
              <a:t>Retour ballon chronomètre</a:t>
            </a:r>
            <a:endParaRPr lang="fr-FR" dirty="0"/>
          </a:p>
        </p:txBody>
      </p:sp>
      <p:sp>
        <p:nvSpPr>
          <p:cNvPr id="4" name="Text Box 135"/>
          <p:cNvSpPr txBox="1">
            <a:spLocks noChangeArrowheads="1"/>
          </p:cNvSpPr>
          <p:nvPr/>
        </p:nvSpPr>
        <p:spPr bwMode="auto">
          <a:xfrm>
            <a:off x="7646293" y="6299472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4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399197" y="-1031043"/>
            <a:ext cx="6417615" cy="871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4139952" y="64440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 action="ppaction://hlinksldjump"/>
              </a:rPr>
              <a:t>Retour béret</a:t>
            </a:r>
            <a:endParaRPr lang="fr-FR" dirty="0"/>
          </a:p>
        </p:txBody>
      </p:sp>
      <p:sp>
        <p:nvSpPr>
          <p:cNvPr id="4" name="Text Box 135"/>
          <p:cNvSpPr txBox="1">
            <a:spLocks noChangeArrowheads="1"/>
          </p:cNvSpPr>
          <p:nvPr/>
        </p:nvSpPr>
        <p:spPr bwMode="auto">
          <a:xfrm>
            <a:off x="7718301" y="6453336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4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Séance 2: </a:t>
            </a:r>
            <a:r>
              <a:rPr lang="fr-FR" sz="3100" b="1" dirty="0" smtClean="0"/>
              <a:t>J’arrache le ballon et j’aplatis en sécurité</a:t>
            </a:r>
            <a:r>
              <a:rPr lang="fr-FR" sz="3100" dirty="0" smtClean="0"/>
              <a:t>.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568952" cy="518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00"/>
                <a:gridCol w="6768752"/>
              </a:tblGrid>
              <a:tr h="1738221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Mise en activité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 passage au sol et le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grip du ballon 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passer le ballon, recevoir le ballon, aplatir le ballon.</a:t>
                      </a:r>
                    </a:p>
                    <a:p>
                      <a:pPr lvl="1" rtl="0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 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Un ballon pour deux élèves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dans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un terrain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 délimité, vous vous faites des passes et au signal sonore, le porteur du ballon marque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à partir de la ligne d’essai (sur et  derrière la ligne) »</a:t>
                      </a:r>
                    </a:p>
                    <a:p>
                      <a:pPr lvl="1" rtl="0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Variables :</a:t>
                      </a: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 Distances entre les joueurs (courtes : 2m puis de plus en plus importantes)</a:t>
                      </a: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 Passer de joueurs statiques à joueurs en mouvement</a:t>
                      </a: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 Un ballon pour 3, 4 ,… joueurs.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405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Apprentissage</a:t>
                      </a:r>
                    </a:p>
                    <a:p>
                      <a:pPr marL="0" algn="l" defTabSz="914400" rtl="0" eaLnBrk="1" latinLnBrk="0" hangingPunct="1"/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Lutter pour le ballon : l’arrachage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debout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(contact adversaire)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Deux élèves de gabarit très proches ; un ballon pour deux ; un attaquant et un défenseur ; pas de déplacement.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« vous êtes 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face à face : au signal, l’attaquant tente de prendre le ballon au défenseur en restant debout.  Ensuite on inverse les rôles. »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Variables : 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Départ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à genoux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Dos à dos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</a:tr>
              <a:tr h="173822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Match  à thème</a:t>
                      </a:r>
                    </a:p>
                    <a:p>
                      <a:r>
                        <a:rPr lang="fr-FR" sz="1400" dirty="0" smtClean="0"/>
                        <a:t>(</a:t>
                      </a:r>
                      <a:r>
                        <a:rPr lang="fr-FR" sz="1400" dirty="0" err="1" smtClean="0"/>
                        <a:t>cf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smtClean="0">
                          <a:hlinkClick r:id="rId2" action="ppaction://hlinksldjump"/>
                        </a:rPr>
                        <a:t>situation de référence </a:t>
                      </a:r>
                      <a:r>
                        <a:rPr lang="fr-FR" sz="1400" baseline="0" dirty="0" smtClean="0"/>
                        <a:t>pour les règles de base). </a:t>
                      </a:r>
                    </a:p>
                    <a:p>
                      <a:r>
                        <a:rPr lang="fr-FR" sz="1400" b="1" baseline="0" dirty="0" smtClean="0"/>
                        <a:t>Arracher le ballon</a:t>
                      </a:r>
                    </a:p>
                    <a:p>
                      <a:endParaRPr lang="fr-FR" sz="1400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En</a:t>
                      </a:r>
                      <a:r>
                        <a:rPr lang="fr-FR" sz="1400" baseline="0" dirty="0" smtClean="0"/>
                        <a:t> attaque : </a:t>
                      </a:r>
                      <a:r>
                        <a:rPr lang="fr-FR" sz="1400" dirty="0" smtClean="0"/>
                        <a:t>il faut au minimum</a:t>
                      </a:r>
                      <a:r>
                        <a:rPr lang="fr-FR" sz="1400" baseline="0" dirty="0" smtClean="0"/>
                        <a:t> une passe avant de pouvoir marquer.</a:t>
                      </a:r>
                      <a:endParaRPr lang="fr-FR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En défense :  « le joueur </a:t>
                      </a:r>
                      <a:r>
                        <a:rPr lang="fr-FR" sz="1400" baseline="0" dirty="0" smtClean="0"/>
                        <a:t>essaie d’arracher le ballon en restant debout. 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est interdit d’amener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 porteur du ballon au sol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rtl="0"/>
                      <a:r>
                        <a:rPr lang="fr-FR" sz="1400" dirty="0" smtClean="0"/>
                        <a:t>Un essai = 1 point.</a:t>
                      </a:r>
                    </a:p>
                    <a:p>
                      <a:pPr rtl="0"/>
                      <a:r>
                        <a:rPr lang="fr-FR" sz="1400" dirty="0" smtClean="0"/>
                        <a:t>Un essai après un arrachage = 3 points</a:t>
                      </a:r>
                    </a:p>
                    <a:p>
                      <a:pPr rtl="0"/>
                      <a:endParaRPr lang="fr-FR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dirty="0" smtClean="0">
                          <a:solidFill>
                            <a:srgbClr val="FFFF66"/>
                          </a:solidFill>
                          <a:hlinkClick r:id="rId3" action="ppaction://hlinksldjump"/>
                        </a:rPr>
                        <a:t>Grille SE2</a:t>
                      </a:r>
                      <a:endParaRPr lang="fr-FR" sz="1400" dirty="0" smtClean="0"/>
                    </a:p>
                    <a:p>
                      <a:pPr rtl="0"/>
                      <a:endParaRPr lang="fr-FR" sz="1400" baseline="0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35"/>
          <p:cNvSpPr txBox="1">
            <a:spLocks noChangeArrowheads="1"/>
          </p:cNvSpPr>
          <p:nvPr/>
        </p:nvSpPr>
        <p:spPr bwMode="auto">
          <a:xfrm>
            <a:off x="7646293" y="6227464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4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Séance 3 : </a:t>
            </a:r>
            <a:r>
              <a:rPr lang="fr-FR" sz="2700" dirty="0" smtClean="0"/>
              <a:t>Je passe la balle </a:t>
            </a:r>
            <a:r>
              <a:rPr lang="fr-FR" sz="2700" b="1" dirty="0" smtClean="0"/>
              <a:t>en arrière </a:t>
            </a:r>
            <a:r>
              <a:rPr lang="fr-FR" sz="2700" dirty="0" smtClean="0"/>
              <a:t>pour progresser en sécurité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856984" cy="52730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3576"/>
                <a:gridCol w="7063408"/>
              </a:tblGrid>
              <a:tr h="1368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Mise en activité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Mettre en place la communication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grip du ballon : tenir le ballon, passer le ballon, recevoir le ballon.</a:t>
                      </a:r>
                    </a:p>
                    <a:p>
                      <a:pPr lvl="1" rtl="0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Un ballon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pour trois ou quatre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élèves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dans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un terrain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ouvert, les élèves se font des passes.</a:t>
                      </a:r>
                    </a:p>
                    <a:p>
                      <a:pPr lvl="1" rtl="0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« Nommez  le joueur à qui vous faites la passe, comptez le nombre de passes consécutives sans faire tomber le ballon. »</a:t>
                      </a:r>
                    </a:p>
                    <a:p>
                      <a:pPr lvl="0" rtl="0"/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Variables :</a:t>
                      </a: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 Passer de joueurs statiques à des joueurs en mouvement.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274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Apprentissage</a:t>
                      </a:r>
                    </a:p>
                    <a:p>
                      <a:pPr marL="0" algn="l" defTabSz="914400" rtl="0" eaLnBrk="1" latinLnBrk="0" hangingPunct="1"/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passe arrière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position du ballon définit le hors-jeu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Vagues  de 3 à 4 joueurs dans un demi terrain.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  le ballon passe du premier au dernier joueur avec des passes vers l’arrière. C’est gagné quand tous les joueurs ont touché le ballon avant la ligne d’arrivée et que 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toutes les passes sont vers l’arrière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».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Variables : </a:t>
                      </a:r>
                    </a:p>
                    <a:p>
                      <a:pPr marL="457200" lvl="1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Passes en aller simple </a:t>
                      </a:r>
                    </a:p>
                    <a:p>
                      <a:pPr marL="457200" lvl="1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Passes  en aller-retour</a:t>
                      </a:r>
                    </a:p>
                    <a:p>
                      <a:pPr marL="457200" lvl="1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Varier la longueur  et/ou la largeur du terrain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889813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Match </a:t>
                      </a:r>
                    </a:p>
                    <a:p>
                      <a:r>
                        <a:rPr lang="fr-FR" sz="1400" dirty="0" smtClean="0"/>
                        <a:t>à thème</a:t>
                      </a:r>
                    </a:p>
                    <a:p>
                      <a:r>
                        <a:rPr lang="fr-FR" sz="1400" dirty="0" smtClean="0"/>
                        <a:t>(</a:t>
                      </a:r>
                      <a:r>
                        <a:rPr lang="fr-FR" sz="1400" dirty="0" err="1" smtClean="0"/>
                        <a:t>cf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smtClean="0">
                          <a:hlinkClick r:id="rId2" action="ppaction://hlinksldjump"/>
                        </a:rPr>
                        <a:t>situation de référence </a:t>
                      </a:r>
                      <a:r>
                        <a:rPr lang="fr-FR" sz="1400" baseline="0" dirty="0" smtClean="0"/>
                        <a:t>pour les règles de base).</a:t>
                      </a:r>
                      <a:endParaRPr lang="fr-FR" sz="1400" dirty="0" smtClean="0"/>
                    </a:p>
                    <a:p>
                      <a:pPr marL="0" algn="l" defTabSz="914400" rtl="0" eaLnBrk="1" latinLnBrk="0" hangingPunct="1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passe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arrière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Matchs qui valorisent le fait de réussir une passe arrière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valable.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attaque : lutter au contact pour le gain du ballon.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défense :  Il est interdit d’amener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 porteur du ballon au sol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essai  avec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une ou deux passes arrières réussies* = 1 point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essai  avec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plus de deux passes arrières réussies = 3 points</a:t>
                      </a:r>
                    </a:p>
                    <a:p>
                      <a:pPr marL="0" algn="l" defTabSz="914400" rtl="0" eaLnBrk="1" latinLnBrk="0" hangingPunct="1"/>
                      <a:endParaRPr lang="fr-F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buFont typeface="Arial" charset="0"/>
                        <a:buChar char="•"/>
                      </a:pPr>
                      <a:r>
                        <a:rPr lang="fr-FR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Accepter les passes latérales mais ne pas les comptabiliser. L’enseignant énonce le nombre de passes réussies.</a:t>
                      </a:r>
                    </a:p>
                    <a:p>
                      <a:pPr marL="0" algn="l" defTabSz="914400" rtl="0" eaLnBrk="1" latinLnBrk="0" hangingPunct="1">
                        <a:buFont typeface="Arial" charset="0"/>
                        <a:buChar char="•"/>
                      </a:pPr>
                      <a:endParaRPr lang="fr-FR" sz="12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200" b="1" baseline="0" dirty="0" smtClean="0">
                          <a:solidFill>
                            <a:srgbClr val="FFFF66"/>
                          </a:solidFill>
                          <a:hlinkClick r:id="rId3" action="ppaction://hlinksldjump"/>
                        </a:rPr>
                        <a:t>Grille SE3</a:t>
                      </a:r>
                      <a:endParaRPr lang="fr-FR" sz="1200" b="1" baseline="0" dirty="0" smtClean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35"/>
          <p:cNvSpPr txBox="1">
            <a:spLocks noChangeArrowheads="1"/>
          </p:cNvSpPr>
          <p:nvPr/>
        </p:nvSpPr>
        <p:spPr bwMode="auto">
          <a:xfrm>
            <a:off x="7862317" y="6299472"/>
            <a:ext cx="12816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4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Séance 4 : </a:t>
            </a:r>
            <a:r>
              <a:rPr lang="en-US" sz="3100" dirty="0" smtClean="0"/>
              <a:t>J</a:t>
            </a:r>
            <a:r>
              <a:rPr lang="fr-FR" sz="3100" dirty="0" smtClean="0"/>
              <a:t>e plaque et je suis plaqué en sécurité.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95536" y="1181283"/>
          <a:ext cx="8424936" cy="5364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6084"/>
                <a:gridCol w="6718852"/>
              </a:tblGrid>
              <a:tr h="807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Mise en activité</a:t>
                      </a:r>
                    </a:p>
                    <a:p>
                      <a:pPr marL="0" algn="l" defTabSz="914400" rtl="0" eaLnBrk="1" latinLnBrk="0" hangingPunct="1"/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Accompagner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 mise au sol.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Amener  au sol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opposition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algn="l" defTabSz="914400" rtl="0" eaLnBrk="1" latinLnBrk="0" hangingPunct="1"/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  Par deux, les joueurs sont à genoux. Au signal, un joueur désigné, tente de mettre au sol son adversaire, en le ceinturant par la taille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sans le lâcher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Puis, on inverse les rôles. »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7052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Apprentissage</a:t>
                      </a:r>
                    </a:p>
                    <a:p>
                      <a:pPr marL="0" algn="l" defTabSz="914400" rtl="0" eaLnBrk="1" latinLnBrk="0" hangingPunct="1"/>
                      <a:endParaRPr lang="fr-F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construire les critères de réalisation  du plaquage 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toute sécurité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Amener au sol 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coopération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 Par deux,  un joueur est à genoux, l’autre est debout , à 1m, ballon à la main. Au signal, le joueur debout s’approche contre une épaule du joueur à genoux . Le joueur à genoux, le ceinture à la taille et l’accompagne au sol,  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sans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lâcher 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Critères de réalisation :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Défenseur à genoux :</a:t>
                      </a: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joue contre la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« poche »*, 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épaule 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contre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 jambe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bras 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reliés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pour ceinturer, tout au long de la mise au sol.</a:t>
                      </a:r>
                    </a:p>
                    <a:p>
                      <a:pPr lvl="0" rtl="0">
                        <a:buFont typeface="Arial" pitchFamily="34" charset="0"/>
                        <a:buNone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Attaquant debout :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accepte d’aller au sol sans opposition, 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libérer le ballon vers l’arrière.</a:t>
                      </a:r>
                    </a:p>
                    <a:p>
                      <a:pPr lvl="1" rtl="0">
                        <a:buFont typeface="Arial" pitchFamily="34" charset="0"/>
                        <a:buChar char="•"/>
                      </a:pPr>
                      <a:endParaRPr lang="fr-F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Haut de la cuisse à l’extérieur.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63141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Match </a:t>
                      </a:r>
                    </a:p>
                    <a:p>
                      <a:r>
                        <a:rPr lang="fr-FR" sz="1400" dirty="0" smtClean="0"/>
                        <a:t>à thème</a:t>
                      </a:r>
                    </a:p>
                    <a:p>
                      <a:r>
                        <a:rPr lang="fr-FR" sz="1400" dirty="0" smtClean="0"/>
                        <a:t>(</a:t>
                      </a:r>
                      <a:r>
                        <a:rPr lang="fr-FR" sz="1400" dirty="0" err="1" smtClean="0"/>
                        <a:t>cf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smtClean="0">
                          <a:hlinkClick r:id="rId2" action="ppaction://hlinksldjump"/>
                        </a:rPr>
                        <a:t>situation de référence </a:t>
                      </a:r>
                      <a:r>
                        <a:rPr lang="fr-FR" sz="1400" baseline="0" dirty="0" smtClean="0"/>
                        <a:t>pour les règles de base).</a:t>
                      </a:r>
                    </a:p>
                    <a:p>
                      <a:r>
                        <a:rPr lang="fr-FR" sz="1400" b="1" baseline="0" dirty="0" smtClean="0"/>
                        <a:t>Plaquer</a:t>
                      </a:r>
                      <a:endParaRPr lang="fr-FR" sz="1400" b="1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Matchs qui valorisent le fait de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serrer l’adversaire sous la taille et de l’accompagner au sol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Attaque : 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 essai  avec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une ou deux passes arrières réussies* = 1 point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essai  avec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plus de deux passes arrières réussies = 3 points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Défense :  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Un  plaquage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réussi  par la défense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1 point.</a:t>
                      </a:r>
                    </a:p>
                    <a:p>
                      <a:pPr marL="0" algn="l" defTabSz="914400" rtl="0" eaLnBrk="1" latinLnBrk="0" hangingPunct="1"/>
                      <a:endParaRPr lang="fr-FR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Accepter les passes latérales mais ne pas les comptabiliser.                            </a:t>
                      </a:r>
                      <a:r>
                        <a:rPr lang="fr-FR" sz="1200" b="1" baseline="0" dirty="0" smtClean="0">
                          <a:solidFill>
                            <a:srgbClr val="FFFF66"/>
                          </a:solidFill>
                          <a:hlinkClick r:id="rId3" action="ppaction://hlinksldjump"/>
                        </a:rPr>
                        <a:t>Grille SE4</a:t>
                      </a:r>
                      <a:endParaRPr lang="fr-FR" sz="1200" b="1" baseline="0" dirty="0" smtClean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35"/>
          <p:cNvSpPr txBox="1">
            <a:spLocks noChangeArrowheads="1"/>
          </p:cNvSpPr>
          <p:nvPr/>
        </p:nvSpPr>
        <p:spPr bwMode="auto">
          <a:xfrm>
            <a:off x="7718301" y="6155456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4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0"/>
            <a:ext cx="5482952" cy="778098"/>
          </a:xfrm>
        </p:spPr>
        <p:txBody>
          <a:bodyPr>
            <a:normAutofit/>
          </a:bodyPr>
          <a:lstStyle/>
          <a:p>
            <a:r>
              <a:rPr lang="fr-FR" sz="3200" dirty="0" smtClean="0"/>
              <a:t>SE - GRILLES matchs à thème</a:t>
            </a:r>
            <a:endParaRPr lang="fr-FR" sz="32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79513" y="819160"/>
          <a:ext cx="432047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694"/>
                <a:gridCol w="748392"/>
                <a:gridCol w="748392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SE1 :</a:t>
                      </a:r>
                      <a:r>
                        <a:rPr lang="fr-FR" sz="2000" baseline="0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 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Je progresse avec le ballon</a:t>
                      </a:r>
                      <a:endParaRPr lang="fr-FR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Essai = 1 point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Essai sans que le ballon tombe =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dirty="0" smtClean="0"/>
                        <a:t>3 points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TOTAL :</a:t>
                      </a:r>
                      <a:endParaRPr lang="fr-F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716016" y="819160"/>
          <a:ext cx="4104456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510"/>
                <a:gridCol w="710973"/>
                <a:gridCol w="710973"/>
              </a:tblGrid>
              <a:tr h="38083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hlinkClick r:id="rId3" action="ppaction://hlinksldjump"/>
                        </a:rPr>
                        <a:t>SE2 : J’arrache</a:t>
                      </a:r>
                      <a:endParaRPr lang="fr-FR" sz="2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612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Essai =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dirty="0" smtClean="0"/>
                        <a:t>1 point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666455">
                <a:tc>
                  <a:txBody>
                    <a:bodyPr/>
                    <a:lstStyle/>
                    <a:p>
                      <a:pPr rtl="0"/>
                      <a:r>
                        <a:rPr lang="fr-FR" sz="2000" dirty="0" smtClean="0"/>
                        <a:t>Essai après un arrachage = 3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386121">
                <a:tc gridSpan="2"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TOTAL :</a:t>
                      </a:r>
                      <a:endParaRPr lang="fr-F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79512" y="2996952"/>
          <a:ext cx="432048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695"/>
                <a:gridCol w="748393"/>
                <a:gridCol w="748393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hlinkClick r:id="rId4" action="ppaction://hlinksldjump"/>
                        </a:rPr>
                        <a:t>SE3</a:t>
                      </a:r>
                      <a:r>
                        <a:rPr lang="fr-FR" sz="2000" baseline="0" dirty="0" smtClean="0">
                          <a:hlinkClick r:id="rId4" action="ppaction://hlinksldjump"/>
                        </a:rPr>
                        <a:t> : </a:t>
                      </a:r>
                      <a:r>
                        <a:rPr lang="fr-FR" sz="2000" dirty="0" smtClean="0">
                          <a:hlinkClick r:id="rId4" action="ppaction://hlinksldjump"/>
                        </a:rPr>
                        <a:t>Je passe en arrière</a:t>
                      </a:r>
                      <a:endParaRPr lang="fr-FR" sz="2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Essai  avec</a:t>
                      </a:r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 ou 2 passes arrières = 1 point</a:t>
                      </a:r>
                      <a:endParaRPr lang="fr-F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Essai  avec</a:t>
                      </a:r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plus de 2 passes arrières = 3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TOTAL :</a:t>
                      </a:r>
                      <a:endParaRPr lang="fr-F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716016" y="2996952"/>
          <a:ext cx="4104457" cy="303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132"/>
                <a:gridCol w="2116379"/>
                <a:gridCol w="710973"/>
                <a:gridCol w="710973"/>
              </a:tblGrid>
              <a:tr h="37084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hlinkClick r:id="rId4" action="ppaction://hlinksldjump"/>
                        </a:rPr>
                        <a:t>SE4</a:t>
                      </a:r>
                      <a:r>
                        <a:rPr lang="fr-FR" sz="1800" baseline="0" dirty="0" smtClean="0">
                          <a:hlinkClick r:id="rId4" action="ppaction://hlinksldjump"/>
                        </a:rPr>
                        <a:t> : </a:t>
                      </a:r>
                      <a:r>
                        <a:rPr lang="fr-FR" sz="1800" dirty="0" smtClean="0">
                          <a:hlinkClick r:id="rId4" action="ppaction://hlinksldjump"/>
                        </a:rPr>
                        <a:t>Je plaque en sécurité</a:t>
                      </a:r>
                      <a:endParaRPr lang="fr-FR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Attaque</a:t>
                      </a:r>
                      <a:endParaRPr lang="fr-FR" sz="1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fr-FR" sz="1600" dirty="0" smtClean="0">
                          <a:solidFill>
                            <a:schemeClr val="dk1"/>
                          </a:solidFill>
                        </a:rPr>
                        <a:t>Essai  avec  1 ou 2 passes arrière = 1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</a:tr>
              <a:tr h="849600">
                <a:tc vMerge="1"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fr-FR" sz="1600" dirty="0" smtClean="0">
                          <a:solidFill>
                            <a:schemeClr val="dk1"/>
                          </a:solidFill>
                        </a:rPr>
                        <a:t>Essai  avec  plus de 2 passes arrières = 3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</a:tr>
              <a:tr h="86473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Défense</a:t>
                      </a:r>
                      <a:endParaRPr lang="fr-FR" sz="1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dk1"/>
                          </a:solidFill>
                        </a:rPr>
                        <a:t>Plaquage réussi  par la défense = 1 point.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fr-FR" sz="1800" dirty="0" smtClean="0"/>
                        <a:t>TOTAL :</a:t>
                      </a:r>
                      <a:endParaRPr lang="fr-F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95536" y="56612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Liens vers une feuille A4 avec plusieurs grilles par page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333500" y="-242888"/>
            <a:ext cx="6983413" cy="6985001"/>
            <a:chOff x="761" y="2436"/>
            <a:chExt cx="10461" cy="11826"/>
          </a:xfrm>
        </p:grpSpPr>
        <p:sp>
          <p:nvSpPr>
            <p:cNvPr id="3090" name="Oval 72"/>
            <p:cNvSpPr>
              <a:spLocks noChangeArrowheads="1"/>
            </p:cNvSpPr>
            <p:nvPr/>
          </p:nvSpPr>
          <p:spPr bwMode="auto">
            <a:xfrm>
              <a:off x="761" y="2436"/>
              <a:ext cx="10461" cy="11826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3091" name="Oval 73"/>
            <p:cNvSpPr>
              <a:spLocks noChangeArrowheads="1"/>
            </p:cNvSpPr>
            <p:nvPr/>
          </p:nvSpPr>
          <p:spPr bwMode="auto">
            <a:xfrm>
              <a:off x="2633" y="4462"/>
              <a:ext cx="6944" cy="7802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3092" name="Oval 74"/>
            <p:cNvSpPr>
              <a:spLocks noChangeArrowheads="1"/>
            </p:cNvSpPr>
            <p:nvPr/>
          </p:nvSpPr>
          <p:spPr bwMode="auto">
            <a:xfrm>
              <a:off x="4348" y="6459"/>
              <a:ext cx="3531" cy="3858"/>
            </a:xfrm>
            <a:prstGeom prst="ellipse">
              <a:avLst/>
            </a:prstGeom>
            <a:solidFill>
              <a:srgbClr val="FD500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alibri" pitchFamily="34" charset="0"/>
              </a:endParaRPr>
            </a:p>
          </p:txBody>
        </p:sp>
      </p:grp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3851920" y="2420888"/>
            <a:ext cx="201612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1400" dirty="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2000" dirty="0">
                <a:latin typeface="Calibri" pitchFamily="34" charset="0"/>
                <a:hlinkClick r:id="rId3" action="ppaction://hlinksldjump"/>
              </a:rPr>
              <a:t>Situation de référence</a:t>
            </a:r>
            <a:endParaRPr lang="fr-FR" sz="2000" dirty="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2000" b="0" i="0" dirty="0">
                <a:solidFill>
                  <a:schemeClr val="bg1"/>
                </a:solidFill>
              </a:rPr>
              <a:t>Le match</a:t>
            </a:r>
          </a:p>
          <a:p>
            <a:pPr algn="ctr">
              <a:spcBef>
                <a:spcPct val="50000"/>
              </a:spcBef>
            </a:pPr>
            <a:endParaRPr lang="fr-FR" sz="2000" dirty="0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fr-FR" sz="2000" dirty="0">
              <a:latin typeface="Calibri" pitchFamily="34" charset="0"/>
            </a:endParaRPr>
          </a:p>
        </p:txBody>
      </p:sp>
      <p:sp>
        <p:nvSpPr>
          <p:cNvPr id="3076" name="Text Box 89"/>
          <p:cNvSpPr txBox="1">
            <a:spLocks noChangeArrowheads="1"/>
          </p:cNvSpPr>
          <p:nvPr/>
        </p:nvSpPr>
        <p:spPr bwMode="auto">
          <a:xfrm>
            <a:off x="8137525" y="5301208"/>
            <a:ext cx="1114425" cy="1330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fr-FR" sz="1000" dirty="0">
                <a:latin typeface="Calibri" pitchFamily="34" charset="0"/>
              </a:rPr>
              <a:t>Situation de référence</a:t>
            </a:r>
          </a:p>
          <a:p>
            <a:pPr>
              <a:spcBef>
                <a:spcPct val="50000"/>
              </a:spcBef>
            </a:pPr>
            <a:endParaRPr lang="fr-FR" sz="4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fr-FR" sz="1000" dirty="0">
                <a:latin typeface="Calibri" pitchFamily="34" charset="0"/>
              </a:rPr>
              <a:t>Situations d’apprentissage</a:t>
            </a:r>
          </a:p>
          <a:p>
            <a:pPr>
              <a:spcBef>
                <a:spcPct val="50000"/>
              </a:spcBef>
            </a:pPr>
            <a:endParaRPr lang="fr-FR" sz="3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fr-FR" sz="1000" dirty="0">
                <a:latin typeface="Calibri" pitchFamily="34" charset="0"/>
              </a:rPr>
              <a:t>Ateliers</a:t>
            </a:r>
          </a:p>
        </p:txBody>
      </p: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7885113" y="5373216"/>
            <a:ext cx="214312" cy="1312862"/>
            <a:chOff x="884" y="3022"/>
            <a:chExt cx="136" cy="997"/>
          </a:xfrm>
        </p:grpSpPr>
        <p:sp>
          <p:nvSpPr>
            <p:cNvPr id="3087" name="Rectangle 91"/>
            <p:cNvSpPr>
              <a:spLocks noChangeArrowheads="1"/>
            </p:cNvSpPr>
            <p:nvPr/>
          </p:nvSpPr>
          <p:spPr bwMode="auto">
            <a:xfrm>
              <a:off x="884" y="3022"/>
              <a:ext cx="136" cy="317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3088" name="Rectangle 92"/>
            <p:cNvSpPr>
              <a:spLocks noChangeArrowheads="1"/>
            </p:cNvSpPr>
            <p:nvPr/>
          </p:nvSpPr>
          <p:spPr bwMode="auto">
            <a:xfrm>
              <a:off x="884" y="3339"/>
              <a:ext cx="136" cy="363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3089" name="Rectangle 93"/>
            <p:cNvSpPr>
              <a:spLocks noChangeArrowheads="1"/>
            </p:cNvSpPr>
            <p:nvPr/>
          </p:nvSpPr>
          <p:spPr bwMode="auto">
            <a:xfrm>
              <a:off x="884" y="3702"/>
              <a:ext cx="136" cy="31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</p:grp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539750" y="188913"/>
            <a:ext cx="7777163" cy="428625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Arial Black" pitchFamily="34" charset="0"/>
              </a:rPr>
              <a:t>Rugby au cycle 2</a:t>
            </a:r>
            <a:endParaRPr lang="fr-FR" sz="2800" dirty="0">
              <a:latin typeface="Arial Black" pitchFamily="34" charset="0"/>
            </a:endParaRPr>
          </a:p>
        </p:txBody>
      </p:sp>
      <p:sp>
        <p:nvSpPr>
          <p:cNvPr id="3079" name="Rectangle 23"/>
          <p:cNvSpPr>
            <a:spLocks noChangeArrowheads="1"/>
          </p:cNvSpPr>
          <p:nvPr/>
        </p:nvSpPr>
        <p:spPr bwMode="auto">
          <a:xfrm>
            <a:off x="1763688" y="6165850"/>
            <a:ext cx="5834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latin typeface="Calibri" pitchFamily="34" charset="0"/>
                <a:hlinkClick r:id="" action="ppaction://hlinkshowjump?jump=firstslide"/>
              </a:rPr>
              <a:t>Présentation de l’activité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080" name="Oval 24"/>
          <p:cNvSpPr>
            <a:spLocks noChangeArrowheads="1"/>
          </p:cNvSpPr>
          <p:nvPr/>
        </p:nvSpPr>
        <p:spPr bwMode="auto">
          <a:xfrm>
            <a:off x="1691680" y="3933056"/>
            <a:ext cx="1368425" cy="12969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983002"/>
            </a:prstShdw>
          </a:effectLst>
        </p:spPr>
        <p:txBody>
          <a:bodyPr anchor="ctr"/>
          <a:lstStyle/>
          <a:p>
            <a:pPr algn="ctr"/>
            <a:r>
              <a:rPr lang="fr-FR" sz="1100" i="0" dirty="0" smtClean="0">
                <a:hlinkClick r:id="rId4" action="ppaction://hlinksldjump"/>
              </a:rPr>
              <a:t>PASSES RAPIDES</a:t>
            </a:r>
            <a:endParaRPr lang="fr-FR" sz="1100" i="0" dirty="0"/>
          </a:p>
        </p:txBody>
      </p:sp>
      <p:sp>
        <p:nvSpPr>
          <p:cNvPr id="3081" name="Oval 24"/>
          <p:cNvSpPr>
            <a:spLocks noChangeArrowheads="1"/>
          </p:cNvSpPr>
          <p:nvPr/>
        </p:nvSpPr>
        <p:spPr bwMode="auto">
          <a:xfrm>
            <a:off x="2267744" y="2564904"/>
            <a:ext cx="1680369" cy="14398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983002"/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fr-FR" sz="1100" i="0" cap="all" dirty="0">
                <a:hlinkClick r:id="rId5" action="ppaction://hlinksldjump"/>
              </a:rPr>
              <a:t>Le ballon Chronomètre</a:t>
            </a:r>
            <a:endParaRPr lang="fr-FR" sz="1100" i="0" cap="all" dirty="0"/>
          </a:p>
        </p:txBody>
      </p:sp>
      <p:sp>
        <p:nvSpPr>
          <p:cNvPr id="3083" name="Oval 24"/>
          <p:cNvSpPr>
            <a:spLocks noChangeArrowheads="1"/>
          </p:cNvSpPr>
          <p:nvPr/>
        </p:nvSpPr>
        <p:spPr bwMode="auto">
          <a:xfrm>
            <a:off x="6588224" y="980728"/>
            <a:ext cx="1296988" cy="12239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983002"/>
            </a:prstShdw>
          </a:effectLst>
        </p:spPr>
        <p:txBody>
          <a:bodyPr anchor="ctr"/>
          <a:lstStyle/>
          <a:p>
            <a:pPr algn="ctr"/>
            <a:r>
              <a:rPr lang="fr-FR" sz="1100" i="0" dirty="0">
                <a:hlinkClick r:id="rId6" action="ppaction://hlinksldjump"/>
              </a:rPr>
              <a:t>MARQUER LE BALLON</a:t>
            </a:r>
            <a:endParaRPr lang="fr-FR" sz="1100" i="0" dirty="0"/>
          </a:p>
        </p:txBody>
      </p:sp>
      <p:sp>
        <p:nvSpPr>
          <p:cNvPr id="3084" name="Oval 24"/>
          <p:cNvSpPr>
            <a:spLocks noChangeArrowheads="1"/>
          </p:cNvSpPr>
          <p:nvPr/>
        </p:nvSpPr>
        <p:spPr bwMode="auto">
          <a:xfrm>
            <a:off x="1475656" y="1412776"/>
            <a:ext cx="1295400" cy="13684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983002"/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fr-FR" sz="1100" i="0" cap="all" dirty="0" smtClean="0">
                <a:hlinkClick r:id="rId7" action="ppaction://hlinksldjump"/>
              </a:rPr>
              <a:t>VAGUES DE PASSES</a:t>
            </a:r>
            <a:endParaRPr lang="fr-FR" sz="1100" i="0" cap="all" dirty="0"/>
          </a:p>
        </p:txBody>
      </p:sp>
      <p:sp>
        <p:nvSpPr>
          <p:cNvPr id="3085" name="Oval 24"/>
          <p:cNvSpPr>
            <a:spLocks noChangeArrowheads="1"/>
          </p:cNvSpPr>
          <p:nvPr/>
        </p:nvSpPr>
        <p:spPr bwMode="auto">
          <a:xfrm>
            <a:off x="4932040" y="4077072"/>
            <a:ext cx="1582737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983002"/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fr-FR" sz="1100" i="0" cap="all" dirty="0">
                <a:hlinkClick r:id="rId8" action="ppaction://hlinksldjump"/>
              </a:rPr>
              <a:t>L’épervier</a:t>
            </a:r>
            <a:endParaRPr lang="fr-FR" sz="1100" i="0" cap="all" dirty="0"/>
          </a:p>
        </p:txBody>
      </p:sp>
      <p:sp>
        <p:nvSpPr>
          <p:cNvPr id="3086" name="Oval 24"/>
          <p:cNvSpPr>
            <a:spLocks noChangeArrowheads="1"/>
          </p:cNvSpPr>
          <p:nvPr/>
        </p:nvSpPr>
        <p:spPr bwMode="auto">
          <a:xfrm>
            <a:off x="4355976" y="1124744"/>
            <a:ext cx="1295400" cy="12239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983002"/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fr-FR" sz="1100" i="0" cap="all" dirty="0">
                <a:hlinkClick r:id="rId9" action="ppaction://hlinksldjump"/>
              </a:rPr>
              <a:t>Le  béret</a:t>
            </a:r>
            <a:endParaRPr lang="fr-FR" sz="1100" i="0" cap="all" dirty="0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179512" y="5301208"/>
          <a:ext cx="17636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</a:tblGrid>
              <a:tr h="177121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/>
                        <a:t>Entrée dans</a:t>
                      </a:r>
                      <a:r>
                        <a:rPr lang="fr-FR" sz="1200" b="0" baseline="0" dirty="0" smtClean="0"/>
                        <a:t> l’activité</a:t>
                      </a:r>
                      <a:endParaRPr lang="fr-FR" sz="1200" b="0" dirty="0"/>
                    </a:p>
                  </a:txBody>
                  <a:tcPr/>
                </a:tc>
              </a:tr>
              <a:tr h="202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hlinkClick r:id="rId10" action="ppaction://hlinksldjump"/>
                        </a:rPr>
                        <a:t>Séance d’entrée 1</a:t>
                      </a:r>
                      <a:endParaRPr lang="fr-FR" sz="1200" b="0" dirty="0" smtClean="0"/>
                    </a:p>
                  </a:txBody>
                  <a:tcPr/>
                </a:tc>
              </a:tr>
              <a:tr h="2056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hlinkClick r:id="rId10" action="ppaction://hlinksldjump"/>
                        </a:rPr>
                        <a:t>Séance d’entrée 2</a:t>
                      </a:r>
                      <a:endParaRPr lang="fr-FR" sz="1200" b="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hlinkClick r:id="rId11" action="ppaction://hlinksldjump"/>
                        </a:rPr>
                        <a:t>Séance d’entrée 3</a:t>
                      </a:r>
                      <a:endParaRPr lang="fr-FR" sz="1200" b="0" dirty="0" smtClean="0"/>
                    </a:p>
                  </a:txBody>
                  <a:tcPr/>
                </a:tc>
              </a:tr>
              <a:tr h="1931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hlinkClick r:id="rId12" action="ppaction://hlinksldjump"/>
                        </a:rPr>
                        <a:t>Séance d’entrée 4</a:t>
                      </a:r>
                      <a:endParaRPr lang="fr-FR" sz="12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18"/>
          <p:cNvSpPr txBox="1">
            <a:spLocks noChangeArrowheads="1"/>
          </p:cNvSpPr>
          <p:nvPr/>
        </p:nvSpPr>
        <p:spPr bwMode="auto">
          <a:xfrm>
            <a:off x="107950" y="692150"/>
            <a:ext cx="8891588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fr-FR" sz="1200"/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79388" y="980728"/>
            <a:ext cx="8785100" cy="56886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400" b="1" dirty="0">
                <a:latin typeface="+mj-lt"/>
                <a:cs typeface="Arial" pitchFamily="34" charset="0"/>
              </a:rPr>
              <a:t>BUT : </a:t>
            </a:r>
            <a:r>
              <a:rPr lang="fr-FR" sz="1200" dirty="0" smtClean="0">
                <a:latin typeface="+mj-lt"/>
                <a:cs typeface="Arial" pitchFamily="34" charset="0"/>
              </a:rPr>
              <a:t>Progresser collectivement vers l’avant pour aplatir le ballon dans la zone d’en-but adverse.</a:t>
            </a:r>
            <a:endParaRPr lang="fr-FR" sz="1200" dirty="0">
              <a:latin typeface="+mj-lt"/>
              <a:cs typeface="Arial" pitchFamily="34" charset="0"/>
            </a:endParaRPr>
          </a:p>
          <a:p>
            <a:pPr>
              <a:defRPr/>
            </a:pPr>
            <a:endParaRPr lang="fr-FR" sz="1200" b="1" dirty="0"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fr-FR" sz="1400" b="1" dirty="0">
                <a:latin typeface="+mj-lt"/>
                <a:cs typeface="Arial" pitchFamily="34" charset="0"/>
              </a:rPr>
              <a:t>DISPOSITIF</a:t>
            </a:r>
            <a:r>
              <a:rPr lang="fr-FR" sz="1200" b="1" dirty="0">
                <a:latin typeface="+mj-lt"/>
                <a:cs typeface="Arial" pitchFamily="34" charset="0"/>
              </a:rPr>
              <a:t> 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200" dirty="0" smtClean="0">
                <a:latin typeface="+mj-lt"/>
                <a:cs typeface="Arial" pitchFamily="34" charset="0"/>
              </a:rPr>
              <a:t> 3  équipes </a:t>
            </a:r>
            <a:r>
              <a:rPr lang="fr-FR" sz="1200" dirty="0">
                <a:latin typeface="+mj-lt"/>
                <a:cs typeface="Arial" pitchFamily="34" charset="0"/>
              </a:rPr>
              <a:t>de 7 à 9 </a:t>
            </a:r>
            <a:r>
              <a:rPr lang="fr-FR" sz="1200" dirty="0" smtClean="0">
                <a:latin typeface="+mj-lt"/>
                <a:cs typeface="Arial" pitchFamily="34" charset="0"/>
              </a:rPr>
              <a:t>joueurs, de niveaux homogènes et hétérogènes en leur sein.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200" dirty="0" smtClean="0">
                <a:cs typeface="Arial" pitchFamily="34" charset="0"/>
              </a:rPr>
              <a:t> Terrain en herbe de 14 à 18 m de large (1 à 2 m par joueur) sur 25 m de long plus 2 zones </a:t>
            </a:r>
            <a:r>
              <a:rPr lang="fr-FR" sz="1200" dirty="0" smtClean="0"/>
              <a:t>matérialisées </a:t>
            </a:r>
            <a:r>
              <a:rPr lang="fr-FR" sz="1200" dirty="0" smtClean="0">
                <a:cs typeface="Arial" pitchFamily="34" charset="0"/>
              </a:rPr>
              <a:t>d’en-but de 5 m de large</a:t>
            </a:r>
            <a:r>
              <a:rPr lang="fr-FR" sz="1200" dirty="0" smtClean="0"/>
              <a:t>.</a:t>
            </a:r>
            <a:endParaRPr lang="fr-FR" sz="1200" dirty="0">
              <a:latin typeface="+mj-lt"/>
              <a:cs typeface="Arial" pitchFamily="34" charset="0"/>
            </a:endParaRPr>
          </a:p>
          <a:p>
            <a:pPr>
              <a:defRPr/>
            </a:pPr>
            <a:endParaRPr lang="fr-FR" sz="800" dirty="0" smtClean="0"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fr-FR" sz="1400" b="1" dirty="0" smtClean="0">
                <a:latin typeface="+mj-lt"/>
                <a:cs typeface="Arial" pitchFamily="34" charset="0"/>
              </a:rPr>
              <a:t>MATERIEL 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200" dirty="0" smtClean="0"/>
              <a:t> 1 ballon de taille 3 ou 4.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200" dirty="0" smtClean="0"/>
              <a:t> Assiettes souples, cônes souples de couleurs différentes.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200" dirty="0" smtClean="0"/>
              <a:t> Maillots de couleurs.</a:t>
            </a:r>
          </a:p>
          <a:p>
            <a:pPr>
              <a:defRPr/>
            </a:pPr>
            <a:endParaRPr lang="fr-FR" sz="800" b="1" dirty="0"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fr-FR" sz="1400" b="1" dirty="0" smtClean="0">
                <a:latin typeface="+mj-lt"/>
                <a:cs typeface="Arial" pitchFamily="34" charset="0"/>
              </a:rPr>
              <a:t>CONSIGNES :  </a:t>
            </a:r>
          </a:p>
          <a:p>
            <a:pPr marL="0" lvl="1">
              <a:buFont typeface="Arial" pitchFamily="34" charset="0"/>
              <a:buChar char="•"/>
              <a:defRPr/>
            </a:pPr>
            <a:r>
              <a:rPr lang="fr-FR" sz="1200" dirty="0" smtClean="0">
                <a:cs typeface="Arial" pitchFamily="34" charset="0"/>
              </a:rPr>
              <a:t> « Vous devez progresser ensemble pour aplatir le ballon dans la zone d’en-but adverse en appliquant les règles. I</a:t>
            </a:r>
            <a:r>
              <a:rPr lang="fr-FR" sz="1200" dirty="0" smtClean="0"/>
              <a:t>l faut au minimum 2 deux passes avant de pouvoir marquer. »</a:t>
            </a:r>
          </a:p>
          <a:p>
            <a:pPr>
              <a:defRPr/>
            </a:pPr>
            <a:r>
              <a:rPr lang="fr-FR" sz="1200" dirty="0" smtClean="0"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fr-FR" sz="1400" b="1" dirty="0" smtClean="0">
                <a:latin typeface="+mj-lt"/>
                <a:cs typeface="Arial" pitchFamily="34" charset="0"/>
              </a:rPr>
              <a:t>TOURNOI :	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200" dirty="0" smtClean="0">
                <a:latin typeface="+mj-lt"/>
                <a:cs typeface="Arial" pitchFamily="34" charset="0"/>
              </a:rPr>
              <a:t> Durée d’un match : 10 minutes.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200" dirty="0" smtClean="0">
                <a:latin typeface="+mj-lt"/>
                <a:cs typeface="Arial" pitchFamily="34" charset="0"/>
              </a:rPr>
              <a:t> Engagement : le ballon est donné par l’animateur du jeu.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200" dirty="0" smtClean="0">
                <a:latin typeface="+mj-lt"/>
                <a:cs typeface="Arial" pitchFamily="34" charset="0"/>
              </a:rPr>
              <a:t> Variables :</a:t>
            </a: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fr-FR" sz="1200" dirty="0" smtClean="0">
                <a:latin typeface="+mj-lt"/>
                <a:cs typeface="Arial" pitchFamily="34" charset="0"/>
              </a:rPr>
              <a:t>  Lors des situations d’entrée, la durée est réduite à 5 minutes. </a:t>
            </a:r>
          </a:p>
          <a:p>
            <a:pPr lvl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fr-FR" sz="1200" dirty="0" smtClean="0">
                <a:latin typeface="+mj-lt"/>
                <a:cs typeface="Arial" pitchFamily="34" charset="0"/>
              </a:rPr>
              <a:t>  Valoriser (en terme de points) ce qui a été travaillé lors de la séance, selon le thème.</a:t>
            </a:r>
            <a:endParaRPr lang="fr-FR" sz="1200" dirty="0">
              <a:latin typeface="+mj-lt"/>
              <a:cs typeface="Arial" pitchFamily="34" charset="0"/>
            </a:endParaRPr>
          </a:p>
          <a:p>
            <a:pPr>
              <a:defRPr/>
            </a:pPr>
            <a:endParaRPr lang="fr-FR" sz="800" b="1" dirty="0" smtClean="0"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fr-FR" sz="1400" b="1" dirty="0" smtClean="0">
                <a:latin typeface="+mj-lt"/>
                <a:cs typeface="Arial" pitchFamily="34" charset="0"/>
              </a:rPr>
              <a:t>REGLES D’OR 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200" dirty="0" smtClean="0">
                <a:latin typeface="+mj-lt"/>
                <a:cs typeface="Arial" pitchFamily="34" charset="0"/>
              </a:rPr>
              <a:t> Passes en arrière.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200" dirty="0" smtClean="0">
                <a:latin typeface="+mj-lt"/>
                <a:cs typeface="Arial" pitchFamily="34" charset="0"/>
              </a:rPr>
              <a:t> Plaquage aux jambes et accompagnement au sol (</a:t>
            </a:r>
            <a:r>
              <a:rPr lang="fr-FR" sz="1200" dirty="0" err="1" smtClean="0">
                <a:latin typeface="+mj-lt"/>
                <a:cs typeface="Arial" pitchFamily="34" charset="0"/>
              </a:rPr>
              <a:t>cf</a:t>
            </a:r>
            <a:r>
              <a:rPr lang="fr-FR" sz="1200" dirty="0" smtClean="0">
                <a:latin typeface="+mj-lt"/>
                <a:cs typeface="Arial" pitchFamily="34" charset="0"/>
              </a:rPr>
              <a:t> SE4).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200" dirty="0" smtClean="0"/>
              <a:t> Lancement et reprise de jeu (touches, fautes, essai) :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fr-FR" sz="1200" dirty="0" smtClean="0"/>
              <a:t> Les équipes sont distantes de 2 à 3 m.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fr-FR" sz="1200" dirty="0" smtClean="0"/>
              <a:t> L’animateur du jeu donne le  ballon de  la main à la main.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1200" dirty="0" smtClean="0"/>
              <a:t> Ne pas faire mal, ne pas se laisser faire mal. </a:t>
            </a:r>
            <a:r>
              <a:rPr lang="fr-FR" sz="1400" dirty="0" smtClean="0"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9" name="AutoShape 176"/>
          <p:cNvSpPr>
            <a:spLocks noChangeArrowheads="1"/>
          </p:cNvSpPr>
          <p:nvPr/>
        </p:nvSpPr>
        <p:spPr bwMode="auto">
          <a:xfrm>
            <a:off x="5219700" y="188913"/>
            <a:ext cx="3600450" cy="647700"/>
          </a:xfrm>
          <a:prstGeom prst="wedgeRoundRectCallout">
            <a:avLst>
              <a:gd name="adj1" fmla="val -29422"/>
              <a:gd name="adj2" fmla="val 49724"/>
              <a:gd name="adj3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FFFFFF"/>
                </a:solidFill>
                <a:latin typeface="Comic Sans MS" pitchFamily="66" charset="0"/>
                <a:cs typeface="Arial" pitchFamily="34" charset="0"/>
              </a:rPr>
              <a:t>SITUATION DE REFERENCE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rgbClr val="FFFFFF"/>
                </a:solidFill>
                <a:latin typeface="Comic Sans MS" pitchFamily="66" charset="0"/>
                <a:cs typeface="Arial" pitchFamily="34" charset="0"/>
              </a:rPr>
              <a:t>Cycle 2</a:t>
            </a:r>
            <a:endParaRPr lang="fr-FR" sz="12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438" name="WordArt 173"/>
          <p:cNvSpPr>
            <a:spLocks noChangeArrowheads="1" noChangeShapeType="1"/>
          </p:cNvSpPr>
          <p:nvPr/>
        </p:nvSpPr>
        <p:spPr bwMode="auto">
          <a:xfrm>
            <a:off x="395288" y="228600"/>
            <a:ext cx="4608512" cy="53657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0278"/>
                <a:gd name="adj2" fmla="val 421"/>
              </a:avLst>
            </a:prstTxWarp>
          </a:bodyPr>
          <a:lstStyle/>
          <a:p>
            <a:pPr algn="ctr">
              <a:defRPr/>
            </a:pPr>
            <a:r>
              <a:rPr lang="fr-FR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Times New Roman"/>
                <a:cs typeface="Times New Roman"/>
              </a:rPr>
              <a:t>« </a:t>
            </a:r>
            <a:r>
              <a:rPr lang="fr-FR" sz="1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Times New Roman"/>
                <a:cs typeface="Times New Roman"/>
              </a:rPr>
              <a:t>Match</a:t>
            </a:r>
            <a:r>
              <a:rPr lang="fr-FR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Times New Roman"/>
                <a:cs typeface="Times New Roman"/>
              </a:rPr>
              <a:t> »</a:t>
            </a:r>
          </a:p>
        </p:txBody>
      </p:sp>
      <p:sp>
        <p:nvSpPr>
          <p:cNvPr id="26630" name="Text Box 135"/>
          <p:cNvSpPr txBox="1">
            <a:spLocks noChangeArrowheads="1"/>
          </p:cNvSpPr>
          <p:nvPr/>
        </p:nvSpPr>
        <p:spPr bwMode="auto">
          <a:xfrm>
            <a:off x="7740352" y="6299472"/>
            <a:ext cx="124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chemeClr val="folHlink"/>
                </a:solidFill>
                <a:latin typeface="Jokerman" pitchFamily="82" charset="0"/>
                <a:hlinkClick r:id="rId3" action="ppaction://hlinksldjump"/>
              </a:rPr>
              <a:t>RETOUR</a:t>
            </a:r>
            <a:endParaRPr lang="fr-FR" dirty="0">
              <a:solidFill>
                <a:schemeClr val="folHlink"/>
              </a:solidFill>
              <a:latin typeface="Jokerman" pitchFamily="82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779912" y="3573016"/>
          <a:ext cx="494387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764"/>
                <a:gridCol w="1719150"/>
                <a:gridCol w="1647957"/>
              </a:tblGrid>
              <a:tr h="44615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 contre B </a:t>
                      </a:r>
                    </a:p>
                    <a:p>
                      <a:pPr algn="ctr"/>
                      <a:r>
                        <a:rPr lang="fr-FR" sz="1400" dirty="0" smtClean="0"/>
                        <a:t>C observe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B contre C </a:t>
                      </a:r>
                    </a:p>
                    <a:p>
                      <a:pPr algn="ctr"/>
                      <a:r>
                        <a:rPr lang="fr-FR" sz="1400" dirty="0" smtClean="0"/>
                        <a:t>A observe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</a:t>
                      </a:r>
                      <a:r>
                        <a:rPr lang="fr-FR" sz="1400" baseline="0" dirty="0" smtClean="0"/>
                        <a:t> contre C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B observe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upe 17"/>
          <p:cNvGrpSpPr/>
          <p:nvPr/>
        </p:nvGrpSpPr>
        <p:grpSpPr>
          <a:xfrm rot="16200000">
            <a:off x="6444207" y="1700808"/>
            <a:ext cx="1008113" cy="1728192"/>
            <a:chOff x="6804248" y="2204864"/>
            <a:chExt cx="1872208" cy="2448272"/>
          </a:xfrm>
        </p:grpSpPr>
        <p:sp>
          <p:nvSpPr>
            <p:cNvPr id="8" name="Rectangle 7"/>
            <p:cNvSpPr/>
            <p:nvPr/>
          </p:nvSpPr>
          <p:spPr>
            <a:xfrm>
              <a:off x="6804248" y="2204864"/>
              <a:ext cx="1872208" cy="244827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6804248" y="3429000"/>
              <a:ext cx="18722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6804248" y="2420888"/>
              <a:ext cx="18722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6804248" y="4437112"/>
              <a:ext cx="18722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6804248" y="4293096"/>
          <a:ext cx="1296144" cy="1690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Thèmes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: </a:t>
                      </a:r>
                      <a:endParaRPr lang="fr-FR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hlinkClick r:id="rId4" action="ppaction://hlinksldjump"/>
                        </a:rPr>
                        <a:t>Je progresse</a:t>
                      </a:r>
                      <a:endParaRPr lang="fr-FR" sz="1200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hlinkClick r:id="rId5" action="ppaction://hlinksldjump"/>
                        </a:rPr>
                        <a:t>J’arrache</a:t>
                      </a:r>
                      <a:endParaRPr lang="fr-FR" sz="1200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hlinkClick r:id="rId6" action="ppaction://hlinksldjump"/>
                        </a:rPr>
                        <a:t>Je passe</a:t>
                      </a:r>
                      <a:endParaRPr lang="fr-FR" sz="1200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hlinkClick r:id="rId7" action="ppaction://hlinksldjump"/>
                        </a:rPr>
                        <a:t>Je plaque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72"/>
          <p:cNvSpPr>
            <a:spLocks noChangeArrowheads="1" noChangeShapeType="1" noTextEdit="1"/>
          </p:cNvSpPr>
          <p:nvPr/>
        </p:nvSpPr>
        <p:spPr bwMode="auto">
          <a:xfrm>
            <a:off x="467544" y="260648"/>
            <a:ext cx="281940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0278"/>
                <a:gd name="adj2" fmla="val 421"/>
              </a:avLst>
            </a:prstTxWarp>
          </a:bodyPr>
          <a:lstStyle/>
          <a:p>
            <a:pPr algn="ctr"/>
            <a:r>
              <a:rPr lang="fr-FR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Times New Roman"/>
                <a:cs typeface="Times New Roman"/>
              </a:rPr>
              <a:t>"le ballon chronomètre"</a:t>
            </a:r>
          </a:p>
        </p:txBody>
      </p:sp>
      <p:sp>
        <p:nvSpPr>
          <p:cNvPr id="7171" name="Text Box 73"/>
          <p:cNvSpPr txBox="1">
            <a:spLocks noChangeArrowheads="1"/>
          </p:cNvSpPr>
          <p:nvPr/>
        </p:nvSpPr>
        <p:spPr bwMode="auto">
          <a:xfrm>
            <a:off x="179512" y="908720"/>
            <a:ext cx="453650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fr-FR" sz="1100" b="1" i="0" dirty="0" smtClean="0"/>
              <a:t>BUT :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fr-FR" sz="1100" b="0" i="0" dirty="0" smtClean="0"/>
              <a:t>Mettre en concurrence  le déplacement du ballon porté  par un joueur avec  le déplacement  d’un autre ballon en passes.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fr-FR" sz="800" b="0" i="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fr-FR" sz="1100" b="1" i="0" dirty="0" smtClean="0"/>
              <a:t>DISPOSITIF 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100" b="0" i="0" dirty="0" smtClean="0"/>
              <a:t>Matériel : 2 ballons, marquage ou cerceaux des bases de l’horloge, un chronomètre, </a:t>
            </a:r>
            <a:r>
              <a:rPr lang="fr-FR" sz="1100" b="0" i="0" dirty="0" smtClean="0">
                <a:hlinkClick r:id="rId3" action="ppaction://hlinksldjump"/>
              </a:rPr>
              <a:t>grille d’observation</a:t>
            </a:r>
            <a:r>
              <a:rPr lang="fr-FR" sz="1100" b="0" i="0" dirty="0" smtClean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100" b="0" i="0" dirty="0" smtClean="0"/>
              <a:t>Humain : </a:t>
            </a:r>
            <a:r>
              <a:rPr lang="fr-FR" sz="1100" i="0" dirty="0" smtClean="0"/>
              <a:t> </a:t>
            </a:r>
            <a:r>
              <a:rPr lang="fr-FR" sz="1100" b="0" i="0" dirty="0" smtClean="0"/>
              <a:t>2 équipes de même nombre, un arbitre par équipe, un secrétaire qui complète la grille.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fr-FR" sz="800" b="0" i="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fr-FR" sz="1100" b="1" i="0" dirty="0" smtClean="0"/>
              <a:t>CONSIGNES  :</a:t>
            </a:r>
          </a:p>
          <a:p>
            <a:pPr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100" b="0" i="0" dirty="0" smtClean="0"/>
              <a:t>Au signal de l’arbitre, les joueurs de </a:t>
            </a:r>
            <a:r>
              <a:rPr lang="fr-FR" sz="1100" b="1" dirty="0" smtClean="0"/>
              <a:t>l’horloge</a:t>
            </a:r>
            <a:r>
              <a:rPr lang="fr-FR" sz="1100" b="0" i="1" dirty="0" smtClean="0"/>
              <a:t> (ON SE PASSE LA BALLE) </a:t>
            </a:r>
            <a:r>
              <a:rPr lang="fr-FR" sz="1100" b="0" i="0" dirty="0" smtClean="0"/>
              <a:t>se font des passes pendant qu’un joueur de l’autre équipe réalise un tour d’horloge en portant le ballon, et effectue une</a:t>
            </a:r>
            <a:r>
              <a:rPr lang="fr-FR" sz="1100" dirty="0" smtClean="0"/>
              <a:t> passe à l’arrière pour passer le </a:t>
            </a:r>
            <a:r>
              <a:rPr lang="fr-FR" sz="1100" b="1" dirty="0" smtClean="0"/>
              <a:t>relais</a:t>
            </a:r>
            <a:r>
              <a:rPr lang="fr-FR" sz="1100" dirty="0" smtClean="0"/>
              <a:t> au joueur suivant de son équipe.</a:t>
            </a:r>
            <a:endParaRPr lang="fr-FR" sz="1100" b="0" i="0" dirty="0" smtClean="0"/>
          </a:p>
          <a:p>
            <a:pPr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100" b="0" i="0" dirty="0" smtClean="0"/>
              <a:t>L’arbitre de l’horloge compte le nombre de tours réalisés, celui du relais chronomètre et crie  </a:t>
            </a:r>
            <a:r>
              <a:rPr lang="fr-FR" sz="1100" b="0" i="1" dirty="0" smtClean="0"/>
              <a:t>« stop  !  » </a:t>
            </a:r>
            <a:r>
              <a:rPr lang="fr-FR" sz="1100" b="0" i="0" dirty="0" smtClean="0"/>
              <a:t>lorsque tous les joueurs ont porté la balle à l’arrivée de la dernière passe.</a:t>
            </a:r>
          </a:p>
          <a:p>
            <a:pPr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100" b="0" i="0" dirty="0" smtClean="0"/>
              <a:t> Les équipes changent de rôle (horloge / relais) : partie en deux temps.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fr-FR" sz="800" b="0" i="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fr-FR" sz="1100" b="1" i="0" dirty="0" smtClean="0"/>
              <a:t>CRITERE DE REUSSITE 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100" b="0" i="0" dirty="0" smtClean="0"/>
              <a:t>Aller plus vite que l’équipe adverse 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100" dirty="0" smtClean="0"/>
              <a:t>Eviter de perdre de ballon pour gagner du temps.</a:t>
            </a:r>
            <a:endParaRPr lang="fr-FR" sz="1100" b="0" i="0" dirty="0" smtClean="0"/>
          </a:p>
          <a:p>
            <a:pPr marL="342900" indent="-342900">
              <a:spcBef>
                <a:spcPct val="20000"/>
              </a:spcBef>
              <a:defRPr/>
            </a:pPr>
            <a:endParaRPr lang="fr-FR" sz="800" b="0" i="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fr-FR" sz="1100" b="1" i="0" dirty="0" smtClean="0"/>
              <a:t>VARIABLES 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100" b="0" i="0" dirty="0" smtClean="0"/>
              <a:t>Dimensions terrain, sens de rotation de l’horloge.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100" dirty="0" smtClean="0"/>
              <a:t>2 horloges en parallèle (4 équipes).</a:t>
            </a:r>
            <a:endParaRPr lang="fr-FR" sz="1100" b="0" i="0" dirty="0" smtClean="0"/>
          </a:p>
          <a:p>
            <a:pPr marL="342900" indent="-342900">
              <a:spcBef>
                <a:spcPct val="20000"/>
              </a:spcBef>
              <a:defRPr/>
            </a:pPr>
            <a:endParaRPr lang="fr-FR" sz="1100" b="0" i="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fr-FR" sz="1100" b="1" i="0" dirty="0" smtClean="0"/>
              <a:t>CRITERES DE REALISATION 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100" b="0" i="0" dirty="0" smtClean="0"/>
              <a:t>Rotation des épaules et regard vers le receveur.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100" b="0" i="0" dirty="0" smtClean="0"/>
              <a:t>Porté du ballon maintenu au corps.</a:t>
            </a:r>
          </a:p>
        </p:txBody>
      </p:sp>
      <p:sp>
        <p:nvSpPr>
          <p:cNvPr id="2052" name="Text Box 89"/>
          <p:cNvSpPr txBox="1">
            <a:spLocks noChangeArrowheads="1"/>
          </p:cNvSpPr>
          <p:nvPr/>
        </p:nvSpPr>
        <p:spPr bwMode="auto">
          <a:xfrm>
            <a:off x="7572375" y="5733256"/>
            <a:ext cx="1357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0" i="0" dirty="0">
                <a:solidFill>
                  <a:schemeClr val="folHlink"/>
                </a:solidFill>
                <a:latin typeface="Jokerman" pitchFamily="82" charset="0"/>
                <a:hlinkClick r:id="rId4" action="ppaction://hlinksldjump"/>
              </a:rPr>
              <a:t>RETOUR</a:t>
            </a:r>
            <a:endParaRPr lang="fr-FR" sz="1800" b="0" i="0" dirty="0">
              <a:solidFill>
                <a:schemeClr val="folHlink"/>
              </a:solidFill>
              <a:latin typeface="Jokerman" pitchFamily="82" charset="0"/>
            </a:endParaRPr>
          </a:p>
        </p:txBody>
      </p:sp>
      <p:sp>
        <p:nvSpPr>
          <p:cNvPr id="8282" name="AutoShape 90"/>
          <p:cNvSpPr>
            <a:spLocks noChangeArrowheads="1"/>
          </p:cNvSpPr>
          <p:nvPr/>
        </p:nvSpPr>
        <p:spPr bwMode="auto">
          <a:xfrm>
            <a:off x="4143375" y="115888"/>
            <a:ext cx="4605338" cy="792162"/>
          </a:xfrm>
          <a:prstGeom prst="wedgeRoundRectCallout">
            <a:avLst>
              <a:gd name="adj1" fmla="val -35319"/>
              <a:gd name="adj2" fmla="val 74852"/>
              <a:gd name="adj3" fmla="val 16667"/>
            </a:avLst>
          </a:prstGeom>
          <a:solidFill>
            <a:srgbClr val="FD500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sz="1400" i="0" dirty="0">
                <a:solidFill>
                  <a:srgbClr val="FFFFFF"/>
                </a:solidFill>
                <a:latin typeface="Comic Sans MS" pitchFamily="66" charset="0"/>
              </a:rPr>
              <a:t>Situation d'APPRENTISSAGE </a:t>
            </a:r>
            <a:endParaRPr lang="fr-FR" sz="1400" b="0" i="0" dirty="0">
              <a:solidFill>
                <a:srgbClr val="FFFFFF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 sz="1400" b="0" dirty="0">
                <a:solidFill>
                  <a:srgbClr val="FFFFFF"/>
                </a:solidFill>
                <a:latin typeface="Times New Roman" pitchFamily="18" charset="0"/>
              </a:rPr>
              <a:t>« réaliser des passes efficaces »</a:t>
            </a:r>
            <a:r>
              <a:rPr lang="fr-FR" sz="1800" b="0" dirty="0">
                <a:solidFill>
                  <a:srgbClr val="FFFFFF"/>
                </a:solidFill>
              </a:rPr>
              <a:t>  </a:t>
            </a:r>
            <a:endParaRPr lang="fr-FR" sz="1800" b="0" i="0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sz="2600" b="0" i="0" dirty="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defRPr/>
            </a:pPr>
            <a:endParaRPr lang="fr-FR" sz="1800" b="0" i="0" dirty="0"/>
          </a:p>
        </p:txBody>
      </p:sp>
      <p:grpSp>
        <p:nvGrpSpPr>
          <p:cNvPr id="2" name="Groupe 37"/>
          <p:cNvGrpSpPr>
            <a:grpSpLocks/>
          </p:cNvGrpSpPr>
          <p:nvPr/>
        </p:nvGrpSpPr>
        <p:grpSpPr bwMode="auto">
          <a:xfrm>
            <a:off x="4644008" y="1124744"/>
            <a:ext cx="4392488" cy="4897091"/>
            <a:chOff x="4280491" y="708675"/>
            <a:chExt cx="4870331" cy="5456629"/>
          </a:xfrm>
        </p:grpSpPr>
        <p:graphicFrame>
          <p:nvGraphicFramePr>
            <p:cNvPr id="9" name="Diagramme 8"/>
            <p:cNvGraphicFramePr/>
            <p:nvPr/>
          </p:nvGraphicFramePr>
          <p:xfrm>
            <a:off x="5004048" y="1052736"/>
            <a:ext cx="3840088" cy="28240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17" name="Ellipse 16"/>
            <p:cNvSpPr/>
            <p:nvPr/>
          </p:nvSpPr>
          <p:spPr>
            <a:xfrm>
              <a:off x="6876256" y="4725144"/>
              <a:ext cx="367716" cy="30956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9" name="Ellipse 18"/>
            <p:cNvSpPr/>
            <p:nvPr/>
          </p:nvSpPr>
          <p:spPr>
            <a:xfrm>
              <a:off x="6876256" y="5013176"/>
              <a:ext cx="367716" cy="30956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Ellipse 19"/>
            <p:cNvSpPr/>
            <p:nvPr/>
          </p:nvSpPr>
          <p:spPr>
            <a:xfrm>
              <a:off x="6876256" y="5301208"/>
              <a:ext cx="367716" cy="30956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1" name="Ellipse 20"/>
            <p:cNvSpPr/>
            <p:nvPr/>
          </p:nvSpPr>
          <p:spPr>
            <a:xfrm>
              <a:off x="6876256" y="5589240"/>
              <a:ext cx="367716" cy="30956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2" name="Ellipse 21"/>
            <p:cNvSpPr/>
            <p:nvPr/>
          </p:nvSpPr>
          <p:spPr>
            <a:xfrm>
              <a:off x="7524328" y="4365104"/>
              <a:ext cx="367716" cy="30956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73" name="Ellipse 22"/>
            <p:cNvSpPr>
              <a:spLocks noChangeArrowheads="1"/>
            </p:cNvSpPr>
            <p:nvPr/>
          </p:nvSpPr>
          <p:spPr bwMode="auto">
            <a:xfrm>
              <a:off x="7668345" y="4509119"/>
              <a:ext cx="576408" cy="287601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600" dirty="0" smtClean="0"/>
                <a:t>ballon</a:t>
              </a:r>
              <a:endParaRPr lang="fr-FR" sz="600" dirty="0"/>
            </a:p>
          </p:txBody>
        </p:sp>
        <p:sp>
          <p:nvSpPr>
            <p:cNvPr id="28" name="Flèche en arc 27"/>
            <p:cNvSpPr/>
            <p:nvPr/>
          </p:nvSpPr>
          <p:spPr bwMode="auto">
            <a:xfrm rot="5210875" flipH="1">
              <a:off x="5185910" y="568579"/>
              <a:ext cx="3812855" cy="4116969"/>
            </a:xfrm>
            <a:prstGeom prst="circularArrow">
              <a:avLst>
                <a:gd name="adj1" fmla="val 3521"/>
                <a:gd name="adj2" fmla="val 301914"/>
                <a:gd name="adj3" fmla="val 20488551"/>
                <a:gd name="adj4" fmla="val 10800000"/>
                <a:gd name="adj5" fmla="val 8901"/>
              </a:avLst>
            </a:prstGeom>
            <a:solidFill>
              <a:srgbClr val="CC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9" name="Bouée 28"/>
            <p:cNvSpPr/>
            <p:nvPr/>
          </p:nvSpPr>
          <p:spPr bwMode="auto">
            <a:xfrm>
              <a:off x="5868153" y="4148702"/>
              <a:ext cx="433449" cy="431764"/>
            </a:xfrm>
            <a:prstGeom prst="donut">
              <a:avLst>
                <a:gd name="adj" fmla="val 1390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0" name="Bouée 29"/>
            <p:cNvSpPr/>
            <p:nvPr/>
          </p:nvSpPr>
          <p:spPr bwMode="auto">
            <a:xfrm>
              <a:off x="5364099" y="5157327"/>
              <a:ext cx="431861" cy="431764"/>
            </a:xfrm>
            <a:prstGeom prst="donut">
              <a:avLst>
                <a:gd name="adj" fmla="val 1390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2" name="Flèche en arc 31"/>
            <p:cNvSpPr/>
            <p:nvPr/>
          </p:nvSpPr>
          <p:spPr bwMode="auto">
            <a:xfrm rot="6427612" flipV="1">
              <a:off x="3675677" y="1313489"/>
              <a:ext cx="3855971" cy="2646343"/>
            </a:xfrm>
            <a:prstGeom prst="circularArrow">
              <a:avLst>
                <a:gd name="adj1" fmla="val 5115"/>
                <a:gd name="adj2" fmla="val 563955"/>
                <a:gd name="adj3" fmla="val 20548577"/>
                <a:gd name="adj4" fmla="val 10800000"/>
                <a:gd name="adj5" fmla="val 8901"/>
              </a:avLst>
            </a:prstGeom>
            <a:solidFill>
              <a:srgbClr val="CC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3" name="Flèche en arc 32"/>
            <p:cNvSpPr/>
            <p:nvPr/>
          </p:nvSpPr>
          <p:spPr bwMode="auto">
            <a:xfrm flipV="1">
              <a:off x="4643843" y="2565156"/>
              <a:ext cx="1583978" cy="3600148"/>
            </a:xfrm>
            <a:prstGeom prst="circularArrow">
              <a:avLst>
                <a:gd name="adj1" fmla="val 12500"/>
                <a:gd name="adj2" fmla="val 1142320"/>
                <a:gd name="adj3" fmla="val 20457681"/>
                <a:gd name="adj4" fmla="val 9560688"/>
                <a:gd name="adj5" fmla="val 7839"/>
              </a:avLst>
            </a:prstGeom>
            <a:solidFill>
              <a:srgbClr val="CC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6" name="Secteurs 35"/>
            <p:cNvSpPr/>
            <p:nvPr/>
          </p:nvSpPr>
          <p:spPr bwMode="auto">
            <a:xfrm rot="19528073">
              <a:off x="6158985" y="4925187"/>
              <a:ext cx="608395" cy="504783"/>
            </a:xfrm>
            <a:prstGeom prst="pie">
              <a:avLst>
                <a:gd name="adj1" fmla="val 17898347"/>
                <a:gd name="adj2" fmla="val 124022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fr-FR" sz="600" dirty="0"/>
                <a:t>Arbitre</a:t>
              </a:r>
            </a:p>
          </p:txBody>
        </p:sp>
        <p:sp>
          <p:nvSpPr>
            <p:cNvPr id="37" name="Secteurs 36"/>
            <p:cNvSpPr/>
            <p:nvPr/>
          </p:nvSpPr>
          <p:spPr bwMode="auto">
            <a:xfrm>
              <a:off x="6732372" y="2573093"/>
              <a:ext cx="584631" cy="504783"/>
            </a:xfrm>
            <a:prstGeom prst="pie">
              <a:avLst>
                <a:gd name="adj1" fmla="val 20797150"/>
                <a:gd name="adj2" fmla="val 1599586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fr-FR" sz="600" i="0" dirty="0"/>
                <a:t>Arbitre</a:t>
              </a:r>
            </a:p>
          </p:txBody>
        </p:sp>
      </p:grpSp>
      <p:sp>
        <p:nvSpPr>
          <p:cNvPr id="2055" name="Text Box 111"/>
          <p:cNvSpPr txBox="1">
            <a:spLocks noChangeAspect="1" noChangeArrowheads="1"/>
          </p:cNvSpPr>
          <p:nvPr/>
        </p:nvSpPr>
        <p:spPr bwMode="auto">
          <a:xfrm>
            <a:off x="4067944" y="6093296"/>
            <a:ext cx="4896544" cy="70788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1400" b="1" i="0" dirty="0"/>
              <a:t>Intérêt de la </a:t>
            </a:r>
            <a:r>
              <a:rPr lang="fr-FR" sz="1400" b="1" i="0" dirty="0" smtClean="0"/>
              <a:t>situation :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1400" b="0" i="0" dirty="0" smtClean="0"/>
              <a:t>recherche de déplacements et de </a:t>
            </a:r>
            <a:r>
              <a:rPr lang="fr-FR" sz="1400" b="0" i="0" dirty="0"/>
              <a:t>passes efficaces. </a:t>
            </a:r>
          </a:p>
          <a:p>
            <a:pPr marL="342900" indent="-342900"/>
            <a:endParaRPr lang="fr-FR" sz="1200" b="0" i="0" dirty="0"/>
          </a:p>
        </p:txBody>
      </p:sp>
      <p:sp>
        <p:nvSpPr>
          <p:cNvPr id="25" name="ZoneTexte 24"/>
          <p:cNvSpPr txBox="1"/>
          <p:nvPr/>
        </p:nvSpPr>
        <p:spPr>
          <a:xfrm>
            <a:off x="6516216" y="4005064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Passe</a:t>
            </a:r>
            <a:endParaRPr lang="fr-FR" dirty="0"/>
          </a:p>
        </p:txBody>
      </p:sp>
      <p:sp>
        <p:nvSpPr>
          <p:cNvPr id="26" name="Ellipse 22"/>
          <p:cNvSpPr>
            <a:spLocks noChangeArrowheads="1"/>
          </p:cNvSpPr>
          <p:nvPr/>
        </p:nvSpPr>
        <p:spPr bwMode="auto">
          <a:xfrm>
            <a:off x="7452320" y="3212976"/>
            <a:ext cx="576326" cy="2876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 sz="600" dirty="0" smtClean="0"/>
              <a:t>ballon</a:t>
            </a:r>
            <a:endParaRPr lang="fr-FR" sz="600" dirty="0"/>
          </a:p>
        </p:txBody>
      </p:sp>
      <p:sp>
        <p:nvSpPr>
          <p:cNvPr id="27" name="Rectangle 26"/>
          <p:cNvSpPr/>
          <p:nvPr/>
        </p:nvSpPr>
        <p:spPr>
          <a:xfrm>
            <a:off x="3491880" y="5157192"/>
            <a:ext cx="1512168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indent="-342900" algn="ctr"/>
            <a:r>
              <a:rPr lang="fr-FR" sz="1200" b="1" dirty="0" smtClean="0">
                <a:hlinkClick r:id="rId10" action="ppaction://hlinksldjump"/>
              </a:rPr>
              <a:t>Match à thème en fin de séance : </a:t>
            </a:r>
            <a:r>
              <a:rPr lang="fr-FR" sz="1200" dirty="0" smtClean="0">
                <a:hlinkClick r:id="rId10" action="ppaction://hlinksldjump"/>
              </a:rPr>
              <a:t>valoriser la passe</a:t>
            </a:r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</TotalTime>
  <Words>1144</Words>
  <Application>Microsoft Office PowerPoint</Application>
  <PresentationFormat>Affichage à l'écran (4:3)</PresentationFormat>
  <Paragraphs>507</Paragraphs>
  <Slides>22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Diapositive 1</vt:lpstr>
      <vt:lpstr>Diapositive 2</vt:lpstr>
      <vt:lpstr>Séance 2: J’arrache le ballon et j’aplatis en sécurité.</vt:lpstr>
      <vt:lpstr>Séance 3 : Je passe la balle en arrière pour progresser en sécurité</vt:lpstr>
      <vt:lpstr>Séance 4 : Je plaque et je suis plaqué en sécurité.</vt:lpstr>
      <vt:lpstr>SE - GRILLES matchs à thème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psbaa</dc:creator>
  <cp:lastModifiedBy>Administrateur</cp:lastModifiedBy>
  <cp:revision>359</cp:revision>
  <dcterms:created xsi:type="dcterms:W3CDTF">2014-10-09T08:01:23Z</dcterms:created>
  <dcterms:modified xsi:type="dcterms:W3CDTF">2015-02-03T18:21:09Z</dcterms:modified>
</cp:coreProperties>
</file>